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7.xml" ContentType="application/vnd.openxmlformats-officedocument.themeOverride+xml"/>
  <Override PartName="/ppt/notesSlides/notesSlide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8.xml" ContentType="application/vnd.openxmlformats-officedocument.themeOverride+xml"/>
  <Override PartName="/ppt/notesSlides/notesSlide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9.xml" ContentType="application/vnd.openxmlformats-officedocument.themeOverride+xml"/>
  <Override PartName="/ppt/notesSlides/notesSlide10.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1.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2.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4.xml" ContentType="application/vnd.openxmlformats-officedocument.themeOverride+xml"/>
  <Override PartName="/ppt/notesSlides/notesSlide18.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5.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6.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7.xml" ContentType="application/vnd.openxmlformats-officedocument.themeOverride+xml"/>
  <Override PartName="/ppt/notesSlides/notesSlide23.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8.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1.xml" ContentType="application/vnd.openxmlformats-officedocument.presentationml.notesSlid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4.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18.xml" ContentType="application/vnd.openxmlformats-officedocument.themeOverride+xml"/>
  <Override PartName="/ppt/notesSlides/notesSlide50.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19.xml" ContentType="application/vnd.openxmlformats-officedocument.themeOverride+xml"/>
  <Override PartName="/ppt/notesSlides/notesSlide51.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20.xml" ContentType="application/vnd.openxmlformats-officedocument.themeOverride+xml"/>
  <Override PartName="/ppt/notesSlides/notesSlide52.xml" ContentType="application/vnd.openxmlformats-officedocument.presentationml.notesSlid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2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0"/>
  </p:notesMasterIdLst>
  <p:sldIdLst>
    <p:sldId id="256" r:id="rId5"/>
    <p:sldId id="1256" r:id="rId6"/>
    <p:sldId id="1264" r:id="rId7"/>
    <p:sldId id="1016" r:id="rId8"/>
    <p:sldId id="1077" r:id="rId9"/>
    <p:sldId id="1308" r:id="rId10"/>
    <p:sldId id="1299" r:id="rId11"/>
    <p:sldId id="1265" r:id="rId12"/>
    <p:sldId id="1298" r:id="rId13"/>
    <p:sldId id="1297" r:id="rId14"/>
    <p:sldId id="1276" r:id="rId15"/>
    <p:sldId id="1277" r:id="rId16"/>
    <p:sldId id="1278" r:id="rId17"/>
    <p:sldId id="1300" r:id="rId18"/>
    <p:sldId id="1279" r:id="rId19"/>
    <p:sldId id="1280" r:id="rId20"/>
    <p:sldId id="1281" r:id="rId21"/>
    <p:sldId id="1301" r:id="rId22"/>
    <p:sldId id="1283" r:id="rId23"/>
    <p:sldId id="1302" r:id="rId24"/>
    <p:sldId id="1284" r:id="rId25"/>
    <p:sldId id="1285" r:id="rId26"/>
    <p:sldId id="1309" r:id="rId27"/>
    <p:sldId id="1288" r:id="rId28"/>
    <p:sldId id="1326" r:id="rId29"/>
    <p:sldId id="1310" r:id="rId30"/>
    <p:sldId id="1311" r:id="rId31"/>
    <p:sldId id="1327" r:id="rId32"/>
    <p:sldId id="1312" r:id="rId33"/>
    <p:sldId id="1313" r:id="rId34"/>
    <p:sldId id="1328" r:id="rId35"/>
    <p:sldId id="1314" r:id="rId36"/>
    <p:sldId id="1315" r:id="rId37"/>
    <p:sldId id="1329" r:id="rId38"/>
    <p:sldId id="1316" r:id="rId39"/>
    <p:sldId id="1317" r:id="rId40"/>
    <p:sldId id="1330" r:id="rId41"/>
    <p:sldId id="1318" r:id="rId42"/>
    <p:sldId id="1319" r:id="rId43"/>
    <p:sldId id="1331" r:id="rId44"/>
    <p:sldId id="1320" r:id="rId45"/>
    <p:sldId id="1321" r:id="rId46"/>
    <p:sldId id="1332" r:id="rId47"/>
    <p:sldId id="1322" r:id="rId48"/>
    <p:sldId id="1323" r:id="rId49"/>
    <p:sldId id="1333" r:id="rId50"/>
    <p:sldId id="1324" r:id="rId51"/>
    <p:sldId id="1325" r:id="rId52"/>
    <p:sldId id="1334" r:id="rId53"/>
    <p:sldId id="1304" r:id="rId54"/>
    <p:sldId id="1305" r:id="rId55"/>
    <p:sldId id="1306" r:id="rId56"/>
    <p:sldId id="1307" r:id="rId57"/>
    <p:sldId id="1250" r:id="rId58"/>
    <p:sldId id="1251" r:id="rId59"/>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CD4F69AF-1729-4810-896A-45552D30BB85}">
          <p14:sldIdLst>
            <p14:sldId id="256"/>
            <p14:sldId id="1256"/>
            <p14:sldId id="1264"/>
            <p14:sldId id="1016"/>
            <p14:sldId id="1077"/>
            <p14:sldId id="1308"/>
            <p14:sldId id="1299"/>
            <p14:sldId id="1265"/>
            <p14:sldId id="1298"/>
            <p14:sldId id="1297"/>
            <p14:sldId id="1276"/>
            <p14:sldId id="1277"/>
            <p14:sldId id="1278"/>
            <p14:sldId id="1300"/>
            <p14:sldId id="1279"/>
            <p14:sldId id="1280"/>
            <p14:sldId id="1281"/>
            <p14:sldId id="1301"/>
            <p14:sldId id="1283"/>
            <p14:sldId id="1302"/>
            <p14:sldId id="1284"/>
            <p14:sldId id="1285"/>
            <p14:sldId id="1309"/>
            <p14:sldId id="1288"/>
            <p14:sldId id="1326"/>
            <p14:sldId id="1310"/>
            <p14:sldId id="1311"/>
            <p14:sldId id="1327"/>
            <p14:sldId id="1312"/>
            <p14:sldId id="1313"/>
            <p14:sldId id="1328"/>
            <p14:sldId id="1314"/>
            <p14:sldId id="1315"/>
            <p14:sldId id="1329"/>
            <p14:sldId id="1316"/>
            <p14:sldId id="1317"/>
            <p14:sldId id="1330"/>
            <p14:sldId id="1318"/>
            <p14:sldId id="1319"/>
            <p14:sldId id="1331"/>
            <p14:sldId id="1320"/>
            <p14:sldId id="1321"/>
            <p14:sldId id="1332"/>
            <p14:sldId id="1322"/>
            <p14:sldId id="1323"/>
            <p14:sldId id="1333"/>
            <p14:sldId id="1324"/>
            <p14:sldId id="1325"/>
            <p14:sldId id="1334"/>
            <p14:sldId id="1304"/>
            <p14:sldId id="1305"/>
            <p14:sldId id="1306"/>
            <p14:sldId id="1307"/>
            <p14:sldId id="1250"/>
            <p14:sldId id="1251"/>
          </p14:sldIdLst>
        </p14:section>
      </p14:sectionLst>
    </p:ext>
    <p:ext uri="{EFAFB233-063F-42B5-8137-9DF3F51BA10A}">
      <p15:sldGuideLst xmlns:p15="http://schemas.microsoft.com/office/powerpoint/2012/main">
        <p15:guide id="1" orient="horz" pos="2137" userDrawn="1">
          <p15:clr>
            <a:srgbClr val="A4A3A4"/>
          </p15:clr>
        </p15:guide>
        <p15:guide id="2" pos="67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ilian Burger" initials="" lastIdx="0" clrIdx="0"/>
  <p:cmAuthor id="2" name="Christopher Schmidt" initials="CS" lastIdx="1" clrIdx="1">
    <p:extLst>
      <p:ext uri="{19B8F6BF-5375-455C-9EA6-DF929625EA0E}">
        <p15:presenceInfo xmlns:p15="http://schemas.microsoft.com/office/powerpoint/2012/main" userId="S::c.schmidt@cima.de::9437b4db-fdda-449f-af82-6e61b1030c3d" providerId="AD"/>
      </p:ext>
    </p:extLst>
  </p:cmAuthor>
  <p:cmAuthor id="3" name="Petra Bammann" initials="PB" lastIdx="10" clrIdx="2">
    <p:extLst>
      <p:ext uri="{19B8F6BF-5375-455C-9EA6-DF929625EA0E}">
        <p15:presenceInfo xmlns:p15="http://schemas.microsoft.com/office/powerpoint/2012/main" userId="S::bammann@cima.de::8782e091-88b3-4aad-acda-990f4f9129e1" providerId="AD"/>
      </p:ext>
    </p:extLst>
  </p:cmAuthor>
  <p:cmAuthor id="4" name="Petra Bammann" initials="PB [2]" lastIdx="1" clrIdx="3">
    <p:extLst>
      <p:ext uri="{19B8F6BF-5375-455C-9EA6-DF929625EA0E}">
        <p15:presenceInfo xmlns:p15="http://schemas.microsoft.com/office/powerpoint/2012/main" userId="S::bammann@cima.de::464ec332-a6ac-4528-a85c-dcf177364713" providerId="AD"/>
      </p:ext>
    </p:extLst>
  </p:cmAuthor>
  <p:cmAuthor id="5" name="Lena Büge" initials="LB" lastIdx="1" clrIdx="4">
    <p:extLst>
      <p:ext uri="{19B8F6BF-5375-455C-9EA6-DF929625EA0E}">
        <p15:presenceInfo xmlns:p15="http://schemas.microsoft.com/office/powerpoint/2012/main" userId="S::buege@cima.de::e9e835e4-1ead-4b7e-ae07-e52c06a242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1A7"/>
    <a:srgbClr val="007085"/>
    <a:srgbClr val="74A6B7"/>
    <a:srgbClr val="C8D8DE"/>
    <a:srgbClr val="0BD0D9"/>
    <a:srgbClr val="548235"/>
    <a:srgbClr val="5A683D"/>
    <a:srgbClr val="595959"/>
    <a:srgbClr val="E6B9B8"/>
    <a:srgbClr val="D996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EE8355-8051-4E53-9EF3-19078D565DD0}" v="175" dt="2022-06-13T13:01:59.09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840" y="43"/>
      </p:cViewPr>
      <p:guideLst>
        <p:guide orient="horz" pos="2137"/>
        <p:guide pos="67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1.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xlsx" TargetMode="External"/><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oleObject" Target="https://cimacloud.sharepoint.com/teams/ISEKSpringe/Shared%20Documents/General/02_Analyse/07_Befragung%20alle%20Stadtteile/stadtteilbezogene_Auswertung_Lena.xlsx" TargetMode="External"/><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7.xlsx"/></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package" Target="../embeddings/Microsoft_Excel_Worksheet18.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19.xlsx"/></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sz="1800" b="0" dirty="0"/>
              <a:t>Wo wohnen Sie?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spPr>
            <a:solidFill>
              <a:srgbClr val="24637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3'!$K$4:$K$15</c:f>
              <c:strCache>
                <c:ptCount val="12"/>
                <c:pt idx="0">
                  <c:v>Altenhagen I</c:v>
                </c:pt>
                <c:pt idx="1">
                  <c:v>Bennigsen</c:v>
                </c:pt>
                <c:pt idx="2">
                  <c:v>Mittelrode</c:v>
                </c:pt>
                <c:pt idx="3">
                  <c:v>Holtensen</c:v>
                </c:pt>
                <c:pt idx="4">
                  <c:v>Völksen</c:v>
                </c:pt>
                <c:pt idx="5">
                  <c:v>Boitzum</c:v>
                </c:pt>
                <c:pt idx="6">
                  <c:v>Gestorf</c:v>
                </c:pt>
                <c:pt idx="7">
                  <c:v>Alferde</c:v>
                </c:pt>
                <c:pt idx="8">
                  <c:v>Springe Kernstadt</c:v>
                </c:pt>
                <c:pt idx="9">
                  <c:v>Stadt Eldagsen</c:v>
                </c:pt>
                <c:pt idx="10">
                  <c:v>Alvesrode</c:v>
                </c:pt>
                <c:pt idx="11">
                  <c:v>Lüdersen</c:v>
                </c:pt>
              </c:strCache>
            </c:strRef>
          </c:cat>
          <c:val>
            <c:numRef>
              <c:f>'Question 3'!$L$4:$L$15</c:f>
              <c:numCache>
                <c:formatCode>0.00%</c:formatCode>
                <c:ptCount val="12"/>
                <c:pt idx="0">
                  <c:v>2.7950310559006212E-2</c:v>
                </c:pt>
                <c:pt idx="1">
                  <c:v>2.7950310559006212E-2</c:v>
                </c:pt>
                <c:pt idx="2">
                  <c:v>5.5900621118012424E-2</c:v>
                </c:pt>
                <c:pt idx="3">
                  <c:v>5.9006211180124224E-2</c:v>
                </c:pt>
                <c:pt idx="4">
                  <c:v>5.9006211180124224E-2</c:v>
                </c:pt>
                <c:pt idx="5">
                  <c:v>6.2111801242236024E-2</c:v>
                </c:pt>
                <c:pt idx="6">
                  <c:v>6.8322981366459631E-2</c:v>
                </c:pt>
                <c:pt idx="7">
                  <c:v>9.3167701863354033E-2</c:v>
                </c:pt>
                <c:pt idx="8">
                  <c:v>0.11801242236024845</c:v>
                </c:pt>
                <c:pt idx="9">
                  <c:v>0.12111801242236025</c:v>
                </c:pt>
                <c:pt idx="10">
                  <c:v>0.14906832298136646</c:v>
                </c:pt>
                <c:pt idx="11">
                  <c:v>0.15838509316770186</c:v>
                </c:pt>
              </c:numCache>
            </c:numRef>
          </c:val>
          <c:extLst>
            <c:ext xmlns:c16="http://schemas.microsoft.com/office/drawing/2014/chart" uri="{C3380CC4-5D6E-409C-BE32-E72D297353CC}">
              <c16:uniqueId val="{00000000-C7DE-4086-BB2D-D9AE440BACBE}"/>
            </c:ext>
          </c:extLst>
        </c:ser>
        <c:dLbls>
          <c:dLblPos val="outEnd"/>
          <c:showLegendKey val="0"/>
          <c:showVal val="1"/>
          <c:showCatName val="0"/>
          <c:showSerName val="0"/>
          <c:showPercent val="0"/>
          <c:showBubbleSize val="0"/>
        </c:dLbls>
        <c:gapWidth val="219"/>
        <c:overlap val="-27"/>
        <c:axId val="482380296"/>
        <c:axId val="482370784"/>
      </c:barChart>
      <c:catAx>
        <c:axId val="48238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82370784"/>
        <c:crosses val="autoZero"/>
        <c:auto val="1"/>
        <c:lblAlgn val="ctr"/>
        <c:lblOffset val="100"/>
        <c:noMultiLvlLbl val="0"/>
      </c:catAx>
      <c:valAx>
        <c:axId val="482370784"/>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82380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246373"/>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bewerten Sie die folgenden Aspekte in der Gesamtstadt Springe? Bitte vergeben Sie Schulnoten von 1 (sehr gut) bis 6 (ungenügend)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30137161250622951"/>
          <c:y val="0.12959881839551426"/>
          <c:w val="0.64345181729729473"/>
          <c:h val="0.73984577158547049"/>
        </c:manualLayout>
      </c:layout>
      <c:barChart>
        <c:barDir val="bar"/>
        <c:grouping val="percentStacked"/>
        <c:varyColors val="0"/>
        <c:ser>
          <c:idx val="0"/>
          <c:order val="0"/>
          <c:tx>
            <c:strRef>
              <c:f>Question8!$S$3</c:f>
              <c:strCache>
                <c:ptCount val="1"/>
                <c:pt idx="0">
                  <c:v>1</c:v>
                </c:pt>
              </c:strCache>
            </c:strRef>
          </c:tx>
          <c:spPr>
            <a:solidFill>
              <a:srgbClr val="007085"/>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Question8!$S$4:$S$19</c:f>
              <c:numCache>
                <c:formatCode>0.00%</c:formatCode>
                <c:ptCount val="16"/>
                <c:pt idx="0">
                  <c:v>1.6064257028112448E-2</c:v>
                </c:pt>
                <c:pt idx="1">
                  <c:v>3.614457831325301E-2</c:v>
                </c:pt>
                <c:pt idx="2">
                  <c:v>4.0160642570281121E-3</c:v>
                </c:pt>
                <c:pt idx="3">
                  <c:v>1.6064257028112448E-2</c:v>
                </c:pt>
                <c:pt idx="4">
                  <c:v>2.0080321285140562E-2</c:v>
                </c:pt>
                <c:pt idx="5">
                  <c:v>2.0080321285140562E-2</c:v>
                </c:pt>
                <c:pt idx="6">
                  <c:v>6.4257028112449793E-2</c:v>
                </c:pt>
                <c:pt idx="7">
                  <c:v>5.2208835341365459E-2</c:v>
                </c:pt>
                <c:pt idx="8">
                  <c:v>7.6305220883534142E-2</c:v>
                </c:pt>
                <c:pt idx="9">
                  <c:v>5.2208835341365459E-2</c:v>
                </c:pt>
                <c:pt idx="10">
                  <c:v>0.10441767068273092</c:v>
                </c:pt>
                <c:pt idx="11">
                  <c:v>3.2128514056224897E-2</c:v>
                </c:pt>
                <c:pt idx="12">
                  <c:v>0.10843373493975904</c:v>
                </c:pt>
                <c:pt idx="13">
                  <c:v>6.4257028112449793E-2</c:v>
                </c:pt>
                <c:pt idx="14">
                  <c:v>9.6385542168674704E-2</c:v>
                </c:pt>
                <c:pt idx="15">
                  <c:v>0.36144578313253012</c:v>
                </c:pt>
              </c:numCache>
            </c:numRef>
          </c:val>
          <c:extLst>
            <c:ext xmlns:c16="http://schemas.microsoft.com/office/drawing/2014/chart" uri="{C3380CC4-5D6E-409C-BE32-E72D297353CC}">
              <c16:uniqueId val="{00000000-BE28-44E2-8EA2-73C0FA6DB2E8}"/>
            </c:ext>
          </c:extLst>
        </c:ser>
        <c:ser>
          <c:idx val="1"/>
          <c:order val="1"/>
          <c:tx>
            <c:strRef>
              <c:f>Question8!$T$3</c:f>
              <c:strCache>
                <c:ptCount val="1"/>
                <c:pt idx="0">
                  <c:v>2</c:v>
                </c:pt>
              </c:strCache>
            </c:strRef>
          </c:tx>
          <c:spPr>
            <a:solidFill>
              <a:srgbClr val="3891A7"/>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Question8!$T$4:$T$19</c:f>
              <c:numCache>
                <c:formatCode>0.00%</c:formatCode>
                <c:ptCount val="16"/>
                <c:pt idx="0">
                  <c:v>0.15662650602409639</c:v>
                </c:pt>
                <c:pt idx="1">
                  <c:v>0.22489959839357429</c:v>
                </c:pt>
                <c:pt idx="2">
                  <c:v>0.11646586345381527</c:v>
                </c:pt>
                <c:pt idx="3">
                  <c:v>0.15662650602409639</c:v>
                </c:pt>
                <c:pt idx="4">
                  <c:v>0.20080321285140562</c:v>
                </c:pt>
                <c:pt idx="5">
                  <c:v>0.17670682730923695</c:v>
                </c:pt>
                <c:pt idx="6">
                  <c:v>0.30120481927710846</c:v>
                </c:pt>
                <c:pt idx="7">
                  <c:v>0.30120481927710846</c:v>
                </c:pt>
                <c:pt idx="8">
                  <c:v>0.3493975903614458</c:v>
                </c:pt>
                <c:pt idx="9">
                  <c:v>0.34136546184738958</c:v>
                </c:pt>
                <c:pt idx="10">
                  <c:v>0.43373493975903615</c:v>
                </c:pt>
                <c:pt idx="11">
                  <c:v>0.34136546184738958</c:v>
                </c:pt>
                <c:pt idx="12">
                  <c:v>0.42971887550200805</c:v>
                </c:pt>
                <c:pt idx="13">
                  <c:v>0.3534136546184739</c:v>
                </c:pt>
                <c:pt idx="14">
                  <c:v>0.40160642570281124</c:v>
                </c:pt>
                <c:pt idx="15">
                  <c:v>0.44979919678714858</c:v>
                </c:pt>
              </c:numCache>
            </c:numRef>
          </c:val>
          <c:extLst>
            <c:ext xmlns:c16="http://schemas.microsoft.com/office/drawing/2014/chart" uri="{C3380CC4-5D6E-409C-BE32-E72D297353CC}">
              <c16:uniqueId val="{00000001-BE28-44E2-8EA2-73C0FA6DB2E8}"/>
            </c:ext>
          </c:extLst>
        </c:ser>
        <c:ser>
          <c:idx val="2"/>
          <c:order val="2"/>
          <c:tx>
            <c:strRef>
              <c:f>Question8!$U$3</c:f>
              <c:strCache>
                <c:ptCount val="1"/>
                <c:pt idx="0">
                  <c:v>3</c:v>
                </c:pt>
              </c:strCache>
            </c:strRef>
          </c:tx>
          <c:spPr>
            <a:solidFill>
              <a:srgbClr val="0BD0D9"/>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Question8!$U$4:$U$19</c:f>
              <c:numCache>
                <c:formatCode>0.00%</c:formatCode>
                <c:ptCount val="16"/>
                <c:pt idx="0">
                  <c:v>0.26907630522088355</c:v>
                </c:pt>
                <c:pt idx="1">
                  <c:v>0.24497991967871485</c:v>
                </c:pt>
                <c:pt idx="2">
                  <c:v>0.37751004016064255</c:v>
                </c:pt>
                <c:pt idx="3">
                  <c:v>0.36144578313253012</c:v>
                </c:pt>
                <c:pt idx="4">
                  <c:v>0.3493975903614458</c:v>
                </c:pt>
                <c:pt idx="5">
                  <c:v>0.37349397590361444</c:v>
                </c:pt>
                <c:pt idx="6">
                  <c:v>0.30120481927710846</c:v>
                </c:pt>
                <c:pt idx="7">
                  <c:v>0.34136546184738958</c:v>
                </c:pt>
                <c:pt idx="8">
                  <c:v>0.30923694779116467</c:v>
                </c:pt>
                <c:pt idx="9">
                  <c:v>0.37349397590361444</c:v>
                </c:pt>
                <c:pt idx="10">
                  <c:v>0.27710843373493976</c:v>
                </c:pt>
                <c:pt idx="11">
                  <c:v>0.39759036144578314</c:v>
                </c:pt>
                <c:pt idx="12">
                  <c:v>0.27309236947791166</c:v>
                </c:pt>
                <c:pt idx="13">
                  <c:v>0.37751004016064255</c:v>
                </c:pt>
                <c:pt idx="14">
                  <c:v>0.36546184738955823</c:v>
                </c:pt>
                <c:pt idx="15">
                  <c:v>0.10441767068273092</c:v>
                </c:pt>
              </c:numCache>
            </c:numRef>
          </c:val>
          <c:extLst>
            <c:ext xmlns:c16="http://schemas.microsoft.com/office/drawing/2014/chart" uri="{C3380CC4-5D6E-409C-BE32-E72D297353CC}">
              <c16:uniqueId val="{00000002-BE28-44E2-8EA2-73C0FA6DB2E8}"/>
            </c:ext>
          </c:extLst>
        </c:ser>
        <c:ser>
          <c:idx val="3"/>
          <c:order val="3"/>
          <c:tx>
            <c:strRef>
              <c:f>Question8!$V$3</c:f>
              <c:strCache>
                <c:ptCount val="1"/>
                <c:pt idx="0">
                  <c:v>4</c:v>
                </c:pt>
              </c:strCache>
            </c:strRef>
          </c:tx>
          <c:spPr>
            <a:solidFill>
              <a:srgbClr val="FEB80A"/>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Question8!$V$4:$V$19</c:f>
              <c:numCache>
                <c:formatCode>0.00%</c:formatCode>
                <c:ptCount val="16"/>
                <c:pt idx="0">
                  <c:v>0.18875502008032127</c:v>
                </c:pt>
                <c:pt idx="1">
                  <c:v>0.22088353413654618</c:v>
                </c:pt>
                <c:pt idx="2">
                  <c:v>0.30120481927710846</c:v>
                </c:pt>
                <c:pt idx="3">
                  <c:v>0.24096385542168675</c:v>
                </c:pt>
                <c:pt idx="4">
                  <c:v>0.27710843373493976</c:v>
                </c:pt>
                <c:pt idx="5">
                  <c:v>0.23694779116465864</c:v>
                </c:pt>
                <c:pt idx="6">
                  <c:v>0.19678714859437751</c:v>
                </c:pt>
                <c:pt idx="7">
                  <c:v>0.19277108433734941</c:v>
                </c:pt>
                <c:pt idx="8">
                  <c:v>0.15662650602409639</c:v>
                </c:pt>
                <c:pt idx="9">
                  <c:v>0.15662650602409639</c:v>
                </c:pt>
                <c:pt idx="10">
                  <c:v>0.11646586345381527</c:v>
                </c:pt>
                <c:pt idx="11">
                  <c:v>8.8353413654618476E-2</c:v>
                </c:pt>
                <c:pt idx="12">
                  <c:v>8.4337349397590355E-2</c:v>
                </c:pt>
                <c:pt idx="13">
                  <c:v>0.10441767068273092</c:v>
                </c:pt>
                <c:pt idx="14">
                  <c:v>7.2289156626506021E-2</c:v>
                </c:pt>
                <c:pt idx="15">
                  <c:v>3.2128514056224897E-2</c:v>
                </c:pt>
              </c:numCache>
            </c:numRef>
          </c:val>
          <c:extLst>
            <c:ext xmlns:c16="http://schemas.microsoft.com/office/drawing/2014/chart" uri="{C3380CC4-5D6E-409C-BE32-E72D297353CC}">
              <c16:uniqueId val="{00000003-BE28-44E2-8EA2-73C0FA6DB2E8}"/>
            </c:ext>
          </c:extLst>
        </c:ser>
        <c:ser>
          <c:idx val="4"/>
          <c:order val="4"/>
          <c:tx>
            <c:strRef>
              <c:f>Question8!$W$3</c:f>
              <c:strCache>
                <c:ptCount val="1"/>
                <c:pt idx="0">
                  <c:v>5</c:v>
                </c:pt>
              </c:strCache>
            </c:strRef>
          </c:tx>
          <c:spPr>
            <a:solidFill>
              <a:srgbClr val="C78484"/>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Question8!$W$4:$W$19</c:f>
              <c:numCache>
                <c:formatCode>0.00%</c:formatCode>
                <c:ptCount val="16"/>
                <c:pt idx="0">
                  <c:v>0.17670682730923695</c:v>
                </c:pt>
                <c:pt idx="1">
                  <c:v>0.18473895582329317</c:v>
                </c:pt>
                <c:pt idx="2">
                  <c:v>0.10441767068273092</c:v>
                </c:pt>
                <c:pt idx="3">
                  <c:v>0.14056224899598393</c:v>
                </c:pt>
                <c:pt idx="4">
                  <c:v>0.10040160642570281</c:v>
                </c:pt>
                <c:pt idx="5">
                  <c:v>5.2208835341365459E-2</c:v>
                </c:pt>
                <c:pt idx="6">
                  <c:v>8.8353413654618476E-2</c:v>
                </c:pt>
                <c:pt idx="7">
                  <c:v>7.6305220883534142E-2</c:v>
                </c:pt>
                <c:pt idx="8">
                  <c:v>8.0321285140562249E-2</c:v>
                </c:pt>
                <c:pt idx="9">
                  <c:v>4.4176706827309238E-2</c:v>
                </c:pt>
                <c:pt idx="10">
                  <c:v>5.2208835341365459E-2</c:v>
                </c:pt>
                <c:pt idx="11">
                  <c:v>4.0160642570281124E-2</c:v>
                </c:pt>
                <c:pt idx="12">
                  <c:v>4.4176706827309238E-2</c:v>
                </c:pt>
                <c:pt idx="13">
                  <c:v>2.8112449799196786E-2</c:v>
                </c:pt>
                <c:pt idx="14">
                  <c:v>2.4096385542168676E-2</c:v>
                </c:pt>
                <c:pt idx="15">
                  <c:v>0</c:v>
                </c:pt>
              </c:numCache>
            </c:numRef>
          </c:val>
          <c:extLst>
            <c:ext xmlns:c16="http://schemas.microsoft.com/office/drawing/2014/chart" uri="{C3380CC4-5D6E-409C-BE32-E72D297353CC}">
              <c16:uniqueId val="{00000004-BE28-44E2-8EA2-73C0FA6DB2E8}"/>
            </c:ext>
          </c:extLst>
        </c:ser>
        <c:ser>
          <c:idx val="5"/>
          <c:order val="5"/>
          <c:tx>
            <c:strRef>
              <c:f>Question8!$X$3</c:f>
              <c:strCache>
                <c:ptCount val="1"/>
                <c:pt idx="0">
                  <c:v>6</c:v>
                </c:pt>
              </c:strCache>
            </c:strRef>
          </c:tx>
          <c:spPr>
            <a:solidFill>
              <a:srgbClr val="B20005"/>
            </a:solidFill>
            <a:ln>
              <a:solidFill>
                <a:sysClr val="window" lastClr="FFFFFF"/>
              </a:solidFill>
            </a:ln>
            <a:effectLst/>
          </c:spPr>
          <c:invertIfNegative val="0"/>
          <c:cat>
            <c:strRef>
              <c:f>Question8!$R$4:$R$19</c:f>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f>Question8!$X$4:$X$19</c:f>
              <c:numCache>
                <c:formatCode>0.00%</c:formatCode>
                <c:ptCount val="16"/>
                <c:pt idx="0">
                  <c:v>0.12449799196787148</c:v>
                </c:pt>
                <c:pt idx="1">
                  <c:v>7.2289156626506021E-2</c:v>
                </c:pt>
                <c:pt idx="2">
                  <c:v>1.6064257028112448E-2</c:v>
                </c:pt>
                <c:pt idx="3">
                  <c:v>4.8192771084337352E-2</c:v>
                </c:pt>
                <c:pt idx="4">
                  <c:v>8.0321285140562242E-3</c:v>
                </c:pt>
                <c:pt idx="5">
                  <c:v>8.0321285140562242E-3</c:v>
                </c:pt>
                <c:pt idx="6">
                  <c:v>3.2128514056224897E-2</c:v>
                </c:pt>
                <c:pt idx="7">
                  <c:v>2.4096385542168676E-2</c:v>
                </c:pt>
                <c:pt idx="8">
                  <c:v>8.0321285140562242E-3</c:v>
                </c:pt>
                <c:pt idx="9">
                  <c:v>4.0160642570281121E-3</c:v>
                </c:pt>
                <c:pt idx="10">
                  <c:v>8.0321285140562242E-3</c:v>
                </c:pt>
                <c:pt idx="11">
                  <c:v>1.6064257028112448E-2</c:v>
                </c:pt>
                <c:pt idx="12">
                  <c:v>1.6064257028112448E-2</c:v>
                </c:pt>
                <c:pt idx="13">
                  <c:v>0</c:v>
                </c:pt>
                <c:pt idx="14">
                  <c:v>0</c:v>
                </c:pt>
                <c:pt idx="15">
                  <c:v>4.0160642570281121E-3</c:v>
                </c:pt>
              </c:numCache>
            </c:numRef>
          </c:val>
          <c:extLst>
            <c:ext xmlns:c16="http://schemas.microsoft.com/office/drawing/2014/chart" uri="{C3380CC4-5D6E-409C-BE32-E72D297353CC}">
              <c16:uniqueId val="{00000005-BE28-44E2-8EA2-73C0FA6DB2E8}"/>
            </c:ext>
          </c:extLst>
        </c:ser>
        <c:dLbls>
          <c:showLegendKey val="0"/>
          <c:showVal val="0"/>
          <c:showCatName val="0"/>
          <c:showSerName val="0"/>
          <c:showPercent val="0"/>
          <c:showBubbleSize val="0"/>
        </c:dLbls>
        <c:gapWidth val="80"/>
        <c:overlap val="100"/>
        <c:axId val="885346360"/>
        <c:axId val="885358824"/>
        <c:extLst>
          <c:ext xmlns:c15="http://schemas.microsoft.com/office/drawing/2012/chart" uri="{02D57815-91ED-43cb-92C2-25804820EDAC}">
            <c15:filteredBarSeries>
              <c15:ser>
                <c:idx val="6"/>
                <c:order val="6"/>
                <c:tx>
                  <c:strRef>
                    <c:extLst>
                      <c:ext uri="{02D57815-91ED-43cb-92C2-25804820EDAC}">
                        <c15:formulaRef>
                          <c15:sqref>Question8!$Y$3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Question8!$R$4:$R$19</c15:sqref>
                        </c15:formulaRef>
                      </c:ext>
                    </c:extLst>
                    <c:strCache>
                      <c:ptCount val="16"/>
                      <c:pt idx="0">
                        <c:v>Kinderbetreuung / Kita</c:v>
                      </c:pt>
                      <c:pt idx="1">
                        <c:v>Öffentlicher Personennahverkehr (ÖPNV)</c:v>
                      </c:pt>
                      <c:pt idx="2">
                        <c:v>Arbeitsplatzangebot</c:v>
                      </c:pt>
                      <c:pt idx="3">
                        <c:v>Wohnraumangebot</c:v>
                      </c:pt>
                      <c:pt idx="4">
                        <c:v>Kultur- und Freizeitangebot</c:v>
                      </c:pt>
                      <c:pt idx="5">
                        <c:v>Ausbildungsangebot</c:v>
                      </c:pt>
                      <c:pt idx="6">
                        <c:v>Internetanbindung / Mobilfunk</c:v>
                      </c:pt>
                      <c:pt idx="7">
                        <c:v>Medizinische Versorgung (Ärzte, Apotheken, Pflege)</c:v>
                      </c:pt>
                      <c:pt idx="8">
                        <c:v>Dienstleistungsangebot (Banken, Friseure, Post etc.)</c:v>
                      </c:pt>
                      <c:pt idx="9">
                        <c:v>Gastronomieangebot</c:v>
                      </c:pt>
                      <c:pt idx="10">
                        <c:v>Nahversorgung/Einkaufen</c:v>
                      </c:pt>
                      <c:pt idx="11">
                        <c:v>Umwelt-, Klima- &amp; Artenschutz</c:v>
                      </c:pt>
                      <c:pt idx="12">
                        <c:v>Schulwesen/ allg. Bildungsangebote</c:v>
                      </c:pt>
                      <c:pt idx="13">
                        <c:v>Bürgerschaftliches Engagement</c:v>
                      </c:pt>
                      <c:pt idx="14">
                        <c:v>Sportangebot</c:v>
                      </c:pt>
                      <c:pt idx="15">
                        <c:v>Natur und Landschaft</c:v>
                      </c:pt>
                    </c:strCache>
                  </c:strRef>
                </c:cat>
                <c:val>
                  <c:numRef>
                    <c:extLst>
                      <c:ext uri="{02D57815-91ED-43cb-92C2-25804820EDAC}">
                        <c15:formulaRef>
                          <c15:sqref>Question8!$Y$4:$Y$19</c15:sqref>
                        </c15:formulaRef>
                      </c:ext>
                    </c:extLst>
                    <c:numCache>
                      <c:formatCode>0</c:formatCode>
                      <c:ptCount val="16"/>
                      <c:pt idx="0">
                        <c:v>232</c:v>
                      </c:pt>
                      <c:pt idx="1">
                        <c:v>245</c:v>
                      </c:pt>
                      <c:pt idx="2">
                        <c:v>229</c:v>
                      </c:pt>
                      <c:pt idx="3">
                        <c:v>240</c:v>
                      </c:pt>
                      <c:pt idx="4">
                        <c:v>238</c:v>
                      </c:pt>
                      <c:pt idx="5">
                        <c:v>216</c:v>
                      </c:pt>
                      <c:pt idx="6">
                        <c:v>245</c:v>
                      </c:pt>
                      <c:pt idx="7">
                        <c:v>246</c:v>
                      </c:pt>
                      <c:pt idx="8">
                        <c:v>244</c:v>
                      </c:pt>
                      <c:pt idx="9">
                        <c:v>242</c:v>
                      </c:pt>
                      <c:pt idx="10">
                        <c:v>247</c:v>
                      </c:pt>
                      <c:pt idx="11">
                        <c:v>228</c:v>
                      </c:pt>
                      <c:pt idx="12">
                        <c:v>238</c:v>
                      </c:pt>
                      <c:pt idx="13">
                        <c:v>231</c:v>
                      </c:pt>
                      <c:pt idx="14">
                        <c:v>239</c:v>
                      </c:pt>
                      <c:pt idx="15">
                        <c:v>237</c:v>
                      </c:pt>
                    </c:numCache>
                  </c:numRef>
                </c:val>
                <c:extLst>
                  <c:ext xmlns:c16="http://schemas.microsoft.com/office/drawing/2014/chart" uri="{C3380CC4-5D6E-409C-BE32-E72D297353CC}">
                    <c16:uniqueId val="{00000006-BE28-44E2-8EA2-73C0FA6DB2E8}"/>
                  </c:ext>
                </c:extLst>
              </c15:ser>
            </c15:filteredBarSeries>
          </c:ext>
        </c:extLst>
      </c:barChart>
      <c:catAx>
        <c:axId val="8853463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885358824"/>
        <c:crosses val="autoZero"/>
        <c:auto val="1"/>
        <c:lblAlgn val="ctr"/>
        <c:lblOffset val="100"/>
        <c:noMultiLvlLbl val="0"/>
      </c:catAx>
      <c:valAx>
        <c:axId val="8853588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88534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Welchen der folgenden Thesen zur Gesamtstadt Springe stimmen Sie zu?</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46973216642750432"/>
          <c:y val="0.11459954233409611"/>
          <c:w val="0.45813806949289387"/>
          <c:h val="0.71598214982852548"/>
        </c:manualLayout>
      </c:layout>
      <c:barChart>
        <c:barDir val="bar"/>
        <c:grouping val="percentStacked"/>
        <c:varyColors val="0"/>
        <c:ser>
          <c:idx val="0"/>
          <c:order val="0"/>
          <c:tx>
            <c:strRef>
              <c:f>Question9!$O$3</c:f>
              <c:strCache>
                <c:ptCount val="1"/>
                <c:pt idx="0">
                  <c:v>Stimme voll zu</c:v>
                </c:pt>
              </c:strCache>
            </c:strRef>
          </c:tx>
          <c:spPr>
            <a:solidFill>
              <a:srgbClr val="007085"/>
            </a:solidFill>
            <a:ln>
              <a:noFill/>
            </a:ln>
            <a:effectLst/>
          </c:spPr>
          <c:invertIfNegative val="0"/>
          <c:cat>
            <c:strRef>
              <c:f>Question9!$N$4:$N$11</c:f>
              <c:strCache>
                <c:ptCount val="8"/>
                <c:pt idx="0">
                  <c:v>Springe denkt zukunftsorientiert und ist auf die Herausforderungen der Digitalisierung vorbereitet.</c:v>
                </c:pt>
                <c:pt idx="1">
                  <c:v>Springe zeichnet sich durch Nachhaltigkeit und Umwelt-/ Klimaschutz aus.</c:v>
                </c:pt>
                <c:pt idx="2">
                  <c:v>Springe zeichnet sich durch Weltoffenheit und Toleranz aus.</c:v>
                </c:pt>
                <c:pt idx="3">
                  <c:v>Ich/wir identifiziere/n mich/uns mit Springe.</c:v>
                </c:pt>
                <c:pt idx="4">
                  <c:v>In Springe kann man auch im Alter gut und selbstbestimmt leben.</c:v>
                </c:pt>
                <c:pt idx="5">
                  <c:v>Springe ist ein attraktiver Wohnstandort für Familien.</c:v>
                </c:pt>
                <c:pt idx="6">
                  <c:v>Springe ist ein attraktiver Naherholungsstandort.</c:v>
                </c:pt>
                <c:pt idx="7">
                  <c:v>Springe hat ein aktives Vereinsleben und zeichnet sich durch ein hohes soziales Engagement der Bevölkerung aus.</c:v>
                </c:pt>
              </c:strCache>
            </c:strRef>
          </c:cat>
          <c:val>
            <c:numRef>
              <c:f>Question9!$O$4:$O$11</c:f>
              <c:numCache>
                <c:formatCode>0.00%</c:formatCode>
                <c:ptCount val="8"/>
                <c:pt idx="0">
                  <c:v>1.6736401673640166E-2</c:v>
                </c:pt>
                <c:pt idx="1">
                  <c:v>2.9288702928870293E-2</c:v>
                </c:pt>
                <c:pt idx="2">
                  <c:v>8.3682008368200833E-2</c:v>
                </c:pt>
                <c:pt idx="3">
                  <c:v>0.14225941422594143</c:v>
                </c:pt>
                <c:pt idx="4">
                  <c:v>0.10878661087866109</c:v>
                </c:pt>
                <c:pt idx="5">
                  <c:v>0.14225941422594143</c:v>
                </c:pt>
                <c:pt idx="6">
                  <c:v>0.30962343096234307</c:v>
                </c:pt>
                <c:pt idx="7">
                  <c:v>0.21757322175732219</c:v>
                </c:pt>
              </c:numCache>
            </c:numRef>
          </c:val>
          <c:extLst>
            <c:ext xmlns:c16="http://schemas.microsoft.com/office/drawing/2014/chart" uri="{C3380CC4-5D6E-409C-BE32-E72D297353CC}">
              <c16:uniqueId val="{00000000-177D-40DF-A9FA-64424619878C}"/>
            </c:ext>
          </c:extLst>
        </c:ser>
        <c:ser>
          <c:idx val="1"/>
          <c:order val="1"/>
          <c:tx>
            <c:strRef>
              <c:f>Question9!$P$3</c:f>
              <c:strCache>
                <c:ptCount val="1"/>
                <c:pt idx="0">
                  <c:v>Stimme überwiegend zu</c:v>
                </c:pt>
              </c:strCache>
            </c:strRef>
          </c:tx>
          <c:spPr>
            <a:solidFill>
              <a:srgbClr val="3891A7"/>
            </a:solidFill>
            <a:ln>
              <a:noFill/>
            </a:ln>
            <a:effectLst/>
          </c:spPr>
          <c:invertIfNegative val="0"/>
          <c:cat>
            <c:strRef>
              <c:f>Question9!$N$4:$N$11</c:f>
              <c:strCache>
                <c:ptCount val="8"/>
                <c:pt idx="0">
                  <c:v>Springe denkt zukunftsorientiert und ist auf die Herausforderungen der Digitalisierung vorbereitet.</c:v>
                </c:pt>
                <c:pt idx="1">
                  <c:v>Springe zeichnet sich durch Nachhaltigkeit und Umwelt-/ Klimaschutz aus.</c:v>
                </c:pt>
                <c:pt idx="2">
                  <c:v>Springe zeichnet sich durch Weltoffenheit und Toleranz aus.</c:v>
                </c:pt>
                <c:pt idx="3">
                  <c:v>Ich/wir identifiziere/n mich/uns mit Springe.</c:v>
                </c:pt>
                <c:pt idx="4">
                  <c:v>In Springe kann man auch im Alter gut und selbstbestimmt leben.</c:v>
                </c:pt>
                <c:pt idx="5">
                  <c:v>Springe ist ein attraktiver Wohnstandort für Familien.</c:v>
                </c:pt>
                <c:pt idx="6">
                  <c:v>Springe ist ein attraktiver Naherholungsstandort.</c:v>
                </c:pt>
                <c:pt idx="7">
                  <c:v>Springe hat ein aktives Vereinsleben und zeichnet sich durch ein hohes soziales Engagement der Bevölkerung aus.</c:v>
                </c:pt>
              </c:strCache>
            </c:strRef>
          </c:cat>
          <c:val>
            <c:numRef>
              <c:f>Question9!$P$4:$P$11</c:f>
              <c:numCache>
                <c:formatCode>0.00%</c:formatCode>
                <c:ptCount val="8"/>
                <c:pt idx="0">
                  <c:v>0.20083682008368201</c:v>
                </c:pt>
                <c:pt idx="1">
                  <c:v>0.44351464435146443</c:v>
                </c:pt>
                <c:pt idx="2">
                  <c:v>0.53556485355648531</c:v>
                </c:pt>
                <c:pt idx="3">
                  <c:v>0.55648535564853552</c:v>
                </c:pt>
                <c:pt idx="4">
                  <c:v>0.59832635983263593</c:v>
                </c:pt>
                <c:pt idx="5">
                  <c:v>0.66527196652719667</c:v>
                </c:pt>
                <c:pt idx="6">
                  <c:v>0.50627615062761511</c:v>
                </c:pt>
                <c:pt idx="7">
                  <c:v>0.63598326359832635</c:v>
                </c:pt>
              </c:numCache>
            </c:numRef>
          </c:val>
          <c:extLst>
            <c:ext xmlns:c16="http://schemas.microsoft.com/office/drawing/2014/chart" uri="{C3380CC4-5D6E-409C-BE32-E72D297353CC}">
              <c16:uniqueId val="{00000001-177D-40DF-A9FA-64424619878C}"/>
            </c:ext>
          </c:extLst>
        </c:ser>
        <c:ser>
          <c:idx val="2"/>
          <c:order val="2"/>
          <c:tx>
            <c:strRef>
              <c:f>Question9!$Q$3</c:f>
              <c:strCache>
                <c:ptCount val="1"/>
                <c:pt idx="0">
                  <c:v>Stimme eher nicht zu</c:v>
                </c:pt>
              </c:strCache>
            </c:strRef>
          </c:tx>
          <c:spPr>
            <a:solidFill>
              <a:srgbClr val="C78484"/>
            </a:solidFill>
            <a:ln>
              <a:noFill/>
            </a:ln>
            <a:effectLst/>
          </c:spPr>
          <c:invertIfNegative val="0"/>
          <c:cat>
            <c:strRef>
              <c:f>Question9!$N$4:$N$11</c:f>
              <c:strCache>
                <c:ptCount val="8"/>
                <c:pt idx="0">
                  <c:v>Springe denkt zukunftsorientiert und ist auf die Herausforderungen der Digitalisierung vorbereitet.</c:v>
                </c:pt>
                <c:pt idx="1">
                  <c:v>Springe zeichnet sich durch Nachhaltigkeit und Umwelt-/ Klimaschutz aus.</c:v>
                </c:pt>
                <c:pt idx="2">
                  <c:v>Springe zeichnet sich durch Weltoffenheit und Toleranz aus.</c:v>
                </c:pt>
                <c:pt idx="3">
                  <c:v>Ich/wir identifiziere/n mich/uns mit Springe.</c:v>
                </c:pt>
                <c:pt idx="4">
                  <c:v>In Springe kann man auch im Alter gut und selbstbestimmt leben.</c:v>
                </c:pt>
                <c:pt idx="5">
                  <c:v>Springe ist ein attraktiver Wohnstandort für Familien.</c:v>
                </c:pt>
                <c:pt idx="6">
                  <c:v>Springe ist ein attraktiver Naherholungsstandort.</c:v>
                </c:pt>
                <c:pt idx="7">
                  <c:v>Springe hat ein aktives Vereinsleben und zeichnet sich durch ein hohes soziales Engagement der Bevölkerung aus.</c:v>
                </c:pt>
              </c:strCache>
            </c:strRef>
          </c:cat>
          <c:val>
            <c:numRef>
              <c:f>Question9!$Q$4:$Q$11</c:f>
              <c:numCache>
                <c:formatCode>0.00%</c:formatCode>
                <c:ptCount val="8"/>
                <c:pt idx="0">
                  <c:v>0.54393305439330542</c:v>
                </c:pt>
                <c:pt idx="1">
                  <c:v>0.44769874476987448</c:v>
                </c:pt>
                <c:pt idx="2">
                  <c:v>0.29288702928870292</c:v>
                </c:pt>
                <c:pt idx="3">
                  <c:v>0.24686192468619247</c:v>
                </c:pt>
                <c:pt idx="4">
                  <c:v>0.23430962343096234</c:v>
                </c:pt>
                <c:pt idx="5">
                  <c:v>0.14225941422594143</c:v>
                </c:pt>
                <c:pt idx="6">
                  <c:v>0.15062761506276151</c:v>
                </c:pt>
                <c:pt idx="7">
                  <c:v>0.10878661087866109</c:v>
                </c:pt>
              </c:numCache>
            </c:numRef>
          </c:val>
          <c:extLst>
            <c:ext xmlns:c16="http://schemas.microsoft.com/office/drawing/2014/chart" uri="{C3380CC4-5D6E-409C-BE32-E72D297353CC}">
              <c16:uniqueId val="{00000002-177D-40DF-A9FA-64424619878C}"/>
            </c:ext>
          </c:extLst>
        </c:ser>
        <c:ser>
          <c:idx val="3"/>
          <c:order val="3"/>
          <c:tx>
            <c:strRef>
              <c:f>Question9!$R$3</c:f>
              <c:strCache>
                <c:ptCount val="1"/>
                <c:pt idx="0">
                  <c:v>Stimme nicht zu</c:v>
                </c:pt>
              </c:strCache>
            </c:strRef>
          </c:tx>
          <c:spPr>
            <a:solidFill>
              <a:srgbClr val="B20005"/>
            </a:solidFill>
            <a:ln>
              <a:noFill/>
            </a:ln>
            <a:effectLst/>
          </c:spPr>
          <c:invertIfNegative val="0"/>
          <c:cat>
            <c:strRef>
              <c:f>Question9!$N$4:$N$11</c:f>
              <c:strCache>
                <c:ptCount val="8"/>
                <c:pt idx="0">
                  <c:v>Springe denkt zukunftsorientiert und ist auf die Herausforderungen der Digitalisierung vorbereitet.</c:v>
                </c:pt>
                <c:pt idx="1">
                  <c:v>Springe zeichnet sich durch Nachhaltigkeit und Umwelt-/ Klimaschutz aus.</c:v>
                </c:pt>
                <c:pt idx="2">
                  <c:v>Springe zeichnet sich durch Weltoffenheit und Toleranz aus.</c:v>
                </c:pt>
                <c:pt idx="3">
                  <c:v>Ich/wir identifiziere/n mich/uns mit Springe.</c:v>
                </c:pt>
                <c:pt idx="4">
                  <c:v>In Springe kann man auch im Alter gut und selbstbestimmt leben.</c:v>
                </c:pt>
                <c:pt idx="5">
                  <c:v>Springe ist ein attraktiver Wohnstandort für Familien.</c:v>
                </c:pt>
                <c:pt idx="6">
                  <c:v>Springe ist ein attraktiver Naherholungsstandort.</c:v>
                </c:pt>
                <c:pt idx="7">
                  <c:v>Springe hat ein aktives Vereinsleben und zeichnet sich durch ein hohes soziales Engagement der Bevölkerung aus.</c:v>
                </c:pt>
              </c:strCache>
            </c:strRef>
          </c:cat>
          <c:val>
            <c:numRef>
              <c:f>Question9!$R$4:$R$11</c:f>
              <c:numCache>
                <c:formatCode>0.00%</c:formatCode>
                <c:ptCount val="8"/>
                <c:pt idx="0">
                  <c:v>0.19665271966527198</c:v>
                </c:pt>
                <c:pt idx="1">
                  <c:v>3.3472803347280332E-2</c:v>
                </c:pt>
                <c:pt idx="2">
                  <c:v>3.7656903765690378E-2</c:v>
                </c:pt>
                <c:pt idx="3">
                  <c:v>5.0209205020920501E-2</c:v>
                </c:pt>
                <c:pt idx="4">
                  <c:v>3.3472803347280332E-2</c:v>
                </c:pt>
                <c:pt idx="5">
                  <c:v>4.6025104602510462E-2</c:v>
                </c:pt>
                <c:pt idx="6">
                  <c:v>2.0920502092050208E-2</c:v>
                </c:pt>
                <c:pt idx="7">
                  <c:v>8.368200836820083E-3</c:v>
                </c:pt>
              </c:numCache>
            </c:numRef>
          </c:val>
          <c:extLst>
            <c:ext xmlns:c16="http://schemas.microsoft.com/office/drawing/2014/chart" uri="{C3380CC4-5D6E-409C-BE32-E72D297353CC}">
              <c16:uniqueId val="{00000003-177D-40DF-A9FA-64424619878C}"/>
            </c:ext>
          </c:extLst>
        </c:ser>
        <c:dLbls>
          <c:showLegendKey val="0"/>
          <c:showVal val="0"/>
          <c:showCatName val="0"/>
          <c:showSerName val="0"/>
          <c:showPercent val="0"/>
          <c:showBubbleSize val="0"/>
        </c:dLbls>
        <c:gapWidth val="150"/>
        <c:overlap val="100"/>
        <c:axId val="989890736"/>
        <c:axId val="989888768"/>
        <c:extLst>
          <c:ext xmlns:c15="http://schemas.microsoft.com/office/drawing/2012/chart" uri="{02D57815-91ED-43cb-92C2-25804820EDAC}">
            <c15:filteredBarSeries>
              <c15:ser>
                <c:idx val="4"/>
                <c:order val="4"/>
                <c:tx>
                  <c:strRef>
                    <c:extLst>
                      <c:ext uri="{02D57815-91ED-43cb-92C2-25804820EDAC}">
                        <c15:formulaRef>
                          <c15:sqref>Question9!$S$3</c15:sqref>
                        </c15:formulaRef>
                      </c:ext>
                    </c:extLst>
                    <c:strCache>
                      <c:ptCount val="1"/>
                      <c:pt idx="0">
                        <c:v>Total</c:v>
                      </c:pt>
                    </c:strCache>
                  </c:strRef>
                </c:tx>
                <c:spPr>
                  <a:solidFill>
                    <a:schemeClr val="accent5"/>
                  </a:solidFill>
                  <a:ln>
                    <a:noFill/>
                  </a:ln>
                  <a:effectLst/>
                </c:spPr>
                <c:invertIfNegative val="0"/>
                <c:cat>
                  <c:strRef>
                    <c:extLst>
                      <c:ext uri="{02D57815-91ED-43cb-92C2-25804820EDAC}">
                        <c15:formulaRef>
                          <c15:sqref>Question9!$N$4:$N$11</c15:sqref>
                        </c15:formulaRef>
                      </c:ext>
                    </c:extLst>
                    <c:strCache>
                      <c:ptCount val="8"/>
                      <c:pt idx="0">
                        <c:v>Springe denkt zukunftsorientiert und ist auf die Herausforderungen der Digitalisierung vorbereitet.</c:v>
                      </c:pt>
                      <c:pt idx="1">
                        <c:v>Springe zeichnet sich durch Nachhaltigkeit und Umwelt-/ Klimaschutz aus.</c:v>
                      </c:pt>
                      <c:pt idx="2">
                        <c:v>Springe zeichnet sich durch Weltoffenheit und Toleranz aus.</c:v>
                      </c:pt>
                      <c:pt idx="3">
                        <c:v>Ich/wir identifiziere/n mich/uns mit Springe.</c:v>
                      </c:pt>
                      <c:pt idx="4">
                        <c:v>In Springe kann man auch im Alter gut und selbstbestimmt leben.</c:v>
                      </c:pt>
                      <c:pt idx="5">
                        <c:v>Springe ist ein attraktiver Wohnstandort für Familien.</c:v>
                      </c:pt>
                      <c:pt idx="6">
                        <c:v>Springe ist ein attraktiver Naherholungsstandort.</c:v>
                      </c:pt>
                      <c:pt idx="7">
                        <c:v>Springe hat ein aktives Vereinsleben und zeichnet sich durch ein hohes soziales Engagement der Bevölkerung aus.</c:v>
                      </c:pt>
                    </c:strCache>
                  </c:strRef>
                </c:cat>
                <c:val>
                  <c:numRef>
                    <c:extLst>
                      <c:ext uri="{02D57815-91ED-43cb-92C2-25804820EDAC}">
                        <c15:formulaRef>
                          <c15:sqref>Question9!$S$4:$S$11</c15:sqref>
                        </c15:formulaRef>
                      </c:ext>
                    </c:extLst>
                    <c:numCache>
                      <c:formatCode>General</c:formatCode>
                      <c:ptCount val="8"/>
                      <c:pt idx="0">
                        <c:v>229</c:v>
                      </c:pt>
                      <c:pt idx="1">
                        <c:v>228</c:v>
                      </c:pt>
                      <c:pt idx="2">
                        <c:v>227</c:v>
                      </c:pt>
                      <c:pt idx="3">
                        <c:v>238</c:v>
                      </c:pt>
                      <c:pt idx="4">
                        <c:v>233</c:v>
                      </c:pt>
                      <c:pt idx="5">
                        <c:v>238</c:v>
                      </c:pt>
                      <c:pt idx="6">
                        <c:v>236</c:v>
                      </c:pt>
                      <c:pt idx="7">
                        <c:v>232</c:v>
                      </c:pt>
                    </c:numCache>
                  </c:numRef>
                </c:val>
                <c:extLst>
                  <c:ext xmlns:c16="http://schemas.microsoft.com/office/drawing/2014/chart" uri="{C3380CC4-5D6E-409C-BE32-E72D297353CC}">
                    <c16:uniqueId val="{00000004-177D-40DF-A9FA-64424619878C}"/>
                  </c:ext>
                </c:extLst>
              </c15:ser>
            </c15:filteredBarSeries>
          </c:ext>
        </c:extLst>
      </c:barChart>
      <c:catAx>
        <c:axId val="98989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989888768"/>
        <c:crosses val="autoZero"/>
        <c:auto val="1"/>
        <c:lblAlgn val="ctr"/>
        <c:lblOffset val="100"/>
        <c:noMultiLvlLbl val="0"/>
      </c:catAx>
      <c:valAx>
        <c:axId val="9898887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989890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dirty="0"/>
              <a:t>Wie bewerten Sie die Lebensbedingungen für die unten aufgeführten Personengruppen in der Gesamtstadt Springe? </a:t>
            </a:r>
            <a:r>
              <a:rPr lang="de-DE" dirty="0"/>
              <a:t>(In Schulnoten von 1</a:t>
            </a:r>
            <a:r>
              <a:rPr lang="de-DE" baseline="0" dirty="0"/>
              <a:t> (</a:t>
            </a:r>
            <a:r>
              <a:rPr lang="de-DE" dirty="0"/>
              <a:t>sehr</a:t>
            </a:r>
            <a:r>
              <a:rPr lang="de-DE" baseline="0" dirty="0"/>
              <a:t> gut) bis 6 (ungenügend))</a:t>
            </a:r>
            <a:endParaRPr lang="de-DE" dirty="0"/>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26323669108829001"/>
          <c:y val="0.15839080459770116"/>
          <c:w val="0.67195966076428415"/>
          <c:h val="0.68204928047787128"/>
        </c:manualLayout>
      </c:layout>
      <c:barChart>
        <c:barDir val="bar"/>
        <c:grouping val="percentStacked"/>
        <c:varyColors val="0"/>
        <c:ser>
          <c:idx val="0"/>
          <c:order val="0"/>
          <c:tx>
            <c:strRef>
              <c:f>Question10!$S$3</c:f>
              <c:strCache>
                <c:ptCount val="1"/>
                <c:pt idx="0">
                  <c:v>1</c:v>
                </c:pt>
              </c:strCache>
            </c:strRef>
          </c:tx>
          <c:spPr>
            <a:solidFill>
              <a:srgbClr val="007085"/>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Question10!$S$4:$S$8</c:f>
              <c:numCache>
                <c:formatCode>0.00%</c:formatCode>
                <c:ptCount val="5"/>
                <c:pt idx="0">
                  <c:v>5.0847457627118647E-2</c:v>
                </c:pt>
                <c:pt idx="1">
                  <c:v>2.9661016949152543E-2</c:v>
                </c:pt>
                <c:pt idx="2">
                  <c:v>3.3898305084745763E-2</c:v>
                </c:pt>
                <c:pt idx="3">
                  <c:v>2.1186440677966101E-2</c:v>
                </c:pt>
                <c:pt idx="4">
                  <c:v>2.1186440677966101E-2</c:v>
                </c:pt>
              </c:numCache>
            </c:numRef>
          </c:val>
          <c:extLst>
            <c:ext xmlns:c16="http://schemas.microsoft.com/office/drawing/2014/chart" uri="{C3380CC4-5D6E-409C-BE32-E72D297353CC}">
              <c16:uniqueId val="{00000000-A007-451C-A490-DC7BEF40FA44}"/>
            </c:ext>
          </c:extLst>
        </c:ser>
        <c:ser>
          <c:idx val="1"/>
          <c:order val="1"/>
          <c:tx>
            <c:strRef>
              <c:f>Question10!$T$3</c:f>
              <c:strCache>
                <c:ptCount val="1"/>
                <c:pt idx="0">
                  <c:v>2</c:v>
                </c:pt>
              </c:strCache>
            </c:strRef>
          </c:tx>
          <c:spPr>
            <a:solidFill>
              <a:srgbClr val="3891A7"/>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Question10!$T$4:$T$8</c:f>
              <c:numCache>
                <c:formatCode>0.00%</c:formatCode>
                <c:ptCount val="5"/>
                <c:pt idx="0">
                  <c:v>0.36440677966101692</c:v>
                </c:pt>
                <c:pt idx="1">
                  <c:v>0.3135593220338983</c:v>
                </c:pt>
                <c:pt idx="2">
                  <c:v>0.24576271186440679</c:v>
                </c:pt>
                <c:pt idx="3">
                  <c:v>0.15677966101694915</c:v>
                </c:pt>
                <c:pt idx="4">
                  <c:v>0.1228813559322034</c:v>
                </c:pt>
              </c:numCache>
            </c:numRef>
          </c:val>
          <c:extLst>
            <c:ext xmlns:c16="http://schemas.microsoft.com/office/drawing/2014/chart" uri="{C3380CC4-5D6E-409C-BE32-E72D297353CC}">
              <c16:uniqueId val="{00000001-A007-451C-A490-DC7BEF40FA44}"/>
            </c:ext>
          </c:extLst>
        </c:ser>
        <c:ser>
          <c:idx val="2"/>
          <c:order val="2"/>
          <c:tx>
            <c:strRef>
              <c:f>Question10!$U$3</c:f>
              <c:strCache>
                <c:ptCount val="1"/>
                <c:pt idx="0">
                  <c:v>3</c:v>
                </c:pt>
              </c:strCache>
            </c:strRef>
          </c:tx>
          <c:spPr>
            <a:solidFill>
              <a:srgbClr val="0BD0D9"/>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Question10!$U$4:$U$8</c:f>
              <c:numCache>
                <c:formatCode>0.00%</c:formatCode>
                <c:ptCount val="5"/>
                <c:pt idx="0">
                  <c:v>0.39830508474576271</c:v>
                </c:pt>
                <c:pt idx="1">
                  <c:v>0.36864406779661019</c:v>
                </c:pt>
                <c:pt idx="2">
                  <c:v>0.3771186440677966</c:v>
                </c:pt>
                <c:pt idx="3">
                  <c:v>0.43220338983050849</c:v>
                </c:pt>
                <c:pt idx="4">
                  <c:v>0.3559322033898305</c:v>
                </c:pt>
              </c:numCache>
            </c:numRef>
          </c:val>
          <c:extLst>
            <c:ext xmlns:c16="http://schemas.microsoft.com/office/drawing/2014/chart" uri="{C3380CC4-5D6E-409C-BE32-E72D297353CC}">
              <c16:uniqueId val="{00000002-A007-451C-A490-DC7BEF40FA44}"/>
            </c:ext>
          </c:extLst>
        </c:ser>
        <c:ser>
          <c:idx val="3"/>
          <c:order val="3"/>
          <c:tx>
            <c:strRef>
              <c:f>Question10!$V$3</c:f>
              <c:strCache>
                <c:ptCount val="1"/>
                <c:pt idx="0">
                  <c:v>4</c:v>
                </c:pt>
              </c:strCache>
            </c:strRef>
          </c:tx>
          <c:spPr>
            <a:solidFill>
              <a:srgbClr val="FEB80A"/>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Question10!$V$4:$V$8</c:f>
              <c:numCache>
                <c:formatCode>0.00%</c:formatCode>
                <c:ptCount val="5"/>
                <c:pt idx="0">
                  <c:v>9.7457627118644072E-2</c:v>
                </c:pt>
                <c:pt idx="1">
                  <c:v>0.17372881355932204</c:v>
                </c:pt>
                <c:pt idx="2">
                  <c:v>0.16101694915254236</c:v>
                </c:pt>
                <c:pt idx="3">
                  <c:v>0.24152542372881355</c:v>
                </c:pt>
                <c:pt idx="4">
                  <c:v>0.2923728813559322</c:v>
                </c:pt>
              </c:numCache>
            </c:numRef>
          </c:val>
          <c:extLst>
            <c:ext xmlns:c16="http://schemas.microsoft.com/office/drawing/2014/chart" uri="{C3380CC4-5D6E-409C-BE32-E72D297353CC}">
              <c16:uniqueId val="{00000003-A007-451C-A490-DC7BEF40FA44}"/>
            </c:ext>
          </c:extLst>
        </c:ser>
        <c:ser>
          <c:idx val="4"/>
          <c:order val="4"/>
          <c:tx>
            <c:strRef>
              <c:f>Question10!$W$3</c:f>
              <c:strCache>
                <c:ptCount val="1"/>
                <c:pt idx="0">
                  <c:v>5</c:v>
                </c:pt>
              </c:strCache>
            </c:strRef>
          </c:tx>
          <c:spPr>
            <a:solidFill>
              <a:srgbClr val="C78484"/>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Question10!$W$4:$W$8</c:f>
              <c:numCache>
                <c:formatCode>0.00%</c:formatCode>
                <c:ptCount val="5"/>
                <c:pt idx="0">
                  <c:v>7.2033898305084748E-2</c:v>
                </c:pt>
                <c:pt idx="1">
                  <c:v>5.9322033898305086E-2</c:v>
                </c:pt>
                <c:pt idx="2">
                  <c:v>6.3559322033898302E-2</c:v>
                </c:pt>
                <c:pt idx="3">
                  <c:v>0.15677966101694915</c:v>
                </c:pt>
                <c:pt idx="4">
                  <c:v>0.1059322033898305</c:v>
                </c:pt>
              </c:numCache>
            </c:numRef>
          </c:val>
          <c:extLst>
            <c:ext xmlns:c16="http://schemas.microsoft.com/office/drawing/2014/chart" uri="{C3380CC4-5D6E-409C-BE32-E72D297353CC}">
              <c16:uniqueId val="{00000004-A007-451C-A490-DC7BEF40FA44}"/>
            </c:ext>
          </c:extLst>
        </c:ser>
        <c:ser>
          <c:idx val="5"/>
          <c:order val="5"/>
          <c:tx>
            <c:strRef>
              <c:f>Question10!$X$3</c:f>
              <c:strCache>
                <c:ptCount val="1"/>
                <c:pt idx="0">
                  <c:v>6</c:v>
                </c:pt>
              </c:strCache>
            </c:strRef>
          </c:tx>
          <c:spPr>
            <a:solidFill>
              <a:srgbClr val="B20005"/>
            </a:solidFill>
            <a:ln>
              <a:noFill/>
            </a:ln>
            <a:effectLst/>
          </c:spPr>
          <c:invertIfNegative val="0"/>
          <c:cat>
            <c:strRef>
              <c:f>Question10!$R$4:$R$8</c:f>
              <c:strCache>
                <c:ptCount val="5"/>
                <c:pt idx="0">
                  <c:v>Familien</c:v>
                </c:pt>
                <c:pt idx="1">
                  <c:v>Senioren</c:v>
                </c:pt>
                <c:pt idx="2">
                  <c:v>Alleinstehende / Singles</c:v>
                </c:pt>
                <c:pt idx="3">
                  <c:v>Kinder/Jugendliche</c:v>
                </c:pt>
                <c:pt idx="4">
                  <c:v>Menschen mit Beeinträchtigungen</c:v>
                </c:pt>
              </c:strCache>
            </c:strRef>
          </c:cat>
          <c:val>
            <c:numRef>
              <c:f>Question10!$X$4:$X$8</c:f>
              <c:numCache>
                <c:formatCode>0.00%</c:formatCode>
                <c:ptCount val="5"/>
                <c:pt idx="0">
                  <c:v>1.2711864406779662E-2</c:v>
                </c:pt>
                <c:pt idx="1">
                  <c:v>1.6949152542372881E-2</c:v>
                </c:pt>
                <c:pt idx="2">
                  <c:v>3.3898305084745763E-2</c:v>
                </c:pt>
                <c:pt idx="3">
                  <c:v>2.1186440677966101E-2</c:v>
                </c:pt>
                <c:pt idx="4">
                  <c:v>1.2711864406779662E-2</c:v>
                </c:pt>
              </c:numCache>
            </c:numRef>
          </c:val>
          <c:extLst>
            <c:ext xmlns:c16="http://schemas.microsoft.com/office/drawing/2014/chart" uri="{C3380CC4-5D6E-409C-BE32-E72D297353CC}">
              <c16:uniqueId val="{00000005-A007-451C-A490-DC7BEF40FA44}"/>
            </c:ext>
          </c:extLst>
        </c:ser>
        <c:dLbls>
          <c:showLegendKey val="0"/>
          <c:showVal val="0"/>
          <c:showCatName val="0"/>
          <c:showSerName val="0"/>
          <c:showPercent val="0"/>
          <c:showBubbleSize val="0"/>
        </c:dLbls>
        <c:gapWidth val="150"/>
        <c:overlap val="100"/>
        <c:axId val="478601280"/>
        <c:axId val="478598000"/>
        <c:extLst>
          <c:ext xmlns:c15="http://schemas.microsoft.com/office/drawing/2012/chart" uri="{02D57815-91ED-43cb-92C2-25804820EDAC}">
            <c15:filteredBarSeries>
              <c15:ser>
                <c:idx val="6"/>
                <c:order val="6"/>
                <c:tx>
                  <c:strRef>
                    <c:extLst>
                      <c:ext uri="{02D57815-91ED-43cb-92C2-25804820EDAC}">
                        <c15:formulaRef>
                          <c15:sqref>Question10!$Y$3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Question10!$R$4:$R$8</c15:sqref>
                        </c15:formulaRef>
                      </c:ext>
                    </c:extLst>
                    <c:strCache>
                      <c:ptCount val="5"/>
                      <c:pt idx="0">
                        <c:v>Familien</c:v>
                      </c:pt>
                      <c:pt idx="1">
                        <c:v>Senioren</c:v>
                      </c:pt>
                      <c:pt idx="2">
                        <c:v>Alleinstehende / Singles</c:v>
                      </c:pt>
                      <c:pt idx="3">
                        <c:v>Kinder/Jugendliche</c:v>
                      </c:pt>
                      <c:pt idx="4">
                        <c:v>Menschen mit Beeinträchtigungen</c:v>
                      </c:pt>
                    </c:strCache>
                  </c:strRef>
                </c:cat>
                <c:val>
                  <c:numRef>
                    <c:extLst>
                      <c:ext uri="{02D57815-91ED-43cb-92C2-25804820EDAC}">
                        <c15:formulaRef>
                          <c15:sqref>Question10!$Y$4:$Y$8</c15:sqref>
                        </c15:formulaRef>
                      </c:ext>
                    </c:extLst>
                    <c:numCache>
                      <c:formatCode>General</c:formatCode>
                      <c:ptCount val="5"/>
                      <c:pt idx="0">
                        <c:v>235</c:v>
                      </c:pt>
                      <c:pt idx="1">
                        <c:v>227</c:v>
                      </c:pt>
                      <c:pt idx="2">
                        <c:v>216</c:v>
                      </c:pt>
                      <c:pt idx="3">
                        <c:v>243</c:v>
                      </c:pt>
                      <c:pt idx="4">
                        <c:v>215</c:v>
                      </c:pt>
                    </c:numCache>
                  </c:numRef>
                </c:val>
                <c:extLst>
                  <c:ext xmlns:c16="http://schemas.microsoft.com/office/drawing/2014/chart" uri="{C3380CC4-5D6E-409C-BE32-E72D297353CC}">
                    <c16:uniqueId val="{00000006-A007-451C-A490-DC7BEF40FA44}"/>
                  </c:ext>
                </c:extLst>
              </c15:ser>
            </c15:filteredBarSeries>
          </c:ext>
        </c:extLst>
      </c:barChart>
      <c:catAx>
        <c:axId val="4786012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78598000"/>
        <c:crosses val="autoZero"/>
        <c:auto val="1"/>
        <c:lblAlgn val="ctr"/>
        <c:lblOffset val="100"/>
        <c:noMultiLvlLbl val="0"/>
      </c:catAx>
      <c:valAx>
        <c:axId val="478598000"/>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7860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sz="1320" b="1" i="0" u="none" strike="noStrike" baseline="0">
                <a:effectLst/>
              </a:rPr>
              <a:t>Was ist der Hauptgrund für die geplante Veränderung Ihrer Wohnsituation?</a:t>
            </a:r>
            <a:endParaRPr lang="de-DE" b="1"/>
          </a:p>
        </c:rich>
      </c:tx>
      <c:layout>
        <c:manualLayout>
          <c:xMode val="edge"/>
          <c:yMode val="edge"/>
          <c:x val="0.28135312434073567"/>
          <c:y val="1.408540785019337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spPr>
            <a:solidFill>
              <a:srgbClr val="0070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11_weiter'!$L$5:$L$18</c:f>
              <c:strCache>
                <c:ptCount val="14"/>
                <c:pt idx="0">
                  <c:v>Wunsch nach Veränderung, andere Umgebung</c:v>
                </c:pt>
                <c:pt idx="1">
                  <c:v>Studium/ Ausbildung</c:v>
                </c:pt>
                <c:pt idx="2">
                  <c:v>Auszug aus dem Elternhaus</c:v>
                </c:pt>
                <c:pt idx="3">
                  <c:v>altersgerechtes Wohnen</c:v>
                </c:pt>
                <c:pt idx="4">
                  <c:v>Heirat</c:v>
                </c:pt>
                <c:pt idx="5">
                  <c:v>Schlechte Versorgung (ÖPNV, medizinisch, EH)</c:v>
                </c:pt>
                <c:pt idx="6">
                  <c:v>Kein Kita-Platz</c:v>
                </c:pt>
                <c:pt idx="7">
                  <c:v>Berufliche Veränderungen</c:v>
                </c:pt>
                <c:pt idx="8">
                  <c:v>Kein verfügbarer Wohnraum vorhanden</c:v>
                </c:pt>
                <c:pt idx="9">
                  <c:v>Familienverkleinerung - Wohnraum zu groß</c:v>
                </c:pt>
                <c:pt idx="10">
                  <c:v>Bestehender Wohnraum zu teuer</c:v>
                </c:pt>
                <c:pt idx="11">
                  <c:v>Wunsch von Eigentum</c:v>
                </c:pt>
                <c:pt idx="12">
                  <c:v>Wohnqualität nicht angemessen</c:v>
                </c:pt>
                <c:pt idx="13">
                  <c:v>Familienvergrößerung - Wohnraum zu klein</c:v>
                </c:pt>
              </c:strCache>
            </c:strRef>
          </c:cat>
          <c:val>
            <c:numRef>
              <c:f>'Question 11_weiter'!$M$5:$M$18</c:f>
              <c:numCache>
                <c:formatCode>General</c:formatCode>
                <c:ptCount val="14"/>
                <c:pt idx="0">
                  <c:v>1</c:v>
                </c:pt>
                <c:pt idx="1">
                  <c:v>1</c:v>
                </c:pt>
                <c:pt idx="2">
                  <c:v>1</c:v>
                </c:pt>
                <c:pt idx="3">
                  <c:v>1</c:v>
                </c:pt>
                <c:pt idx="4">
                  <c:v>1</c:v>
                </c:pt>
                <c:pt idx="5">
                  <c:v>1</c:v>
                </c:pt>
                <c:pt idx="6">
                  <c:v>1</c:v>
                </c:pt>
                <c:pt idx="7">
                  <c:v>3</c:v>
                </c:pt>
                <c:pt idx="8">
                  <c:v>3</c:v>
                </c:pt>
                <c:pt idx="9">
                  <c:v>4</c:v>
                </c:pt>
                <c:pt idx="10">
                  <c:v>5</c:v>
                </c:pt>
                <c:pt idx="11">
                  <c:v>5</c:v>
                </c:pt>
                <c:pt idx="12">
                  <c:v>9</c:v>
                </c:pt>
                <c:pt idx="13">
                  <c:v>9</c:v>
                </c:pt>
              </c:numCache>
            </c:numRef>
          </c:val>
          <c:extLst>
            <c:ext xmlns:c16="http://schemas.microsoft.com/office/drawing/2014/chart" uri="{C3380CC4-5D6E-409C-BE32-E72D297353CC}">
              <c16:uniqueId val="{00000000-A679-4C42-9A5C-2FE099CC7D41}"/>
            </c:ext>
          </c:extLst>
        </c:ser>
        <c:dLbls>
          <c:dLblPos val="outEnd"/>
          <c:showLegendKey val="0"/>
          <c:showVal val="1"/>
          <c:showCatName val="0"/>
          <c:showSerName val="0"/>
          <c:showPercent val="0"/>
          <c:showBubbleSize val="0"/>
        </c:dLbls>
        <c:gapWidth val="219"/>
        <c:overlap val="-27"/>
        <c:axId val="437037432"/>
        <c:axId val="437032512"/>
      </c:barChart>
      <c:catAx>
        <c:axId val="43703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37032512"/>
        <c:crosses val="autoZero"/>
        <c:auto val="1"/>
        <c:lblAlgn val="ctr"/>
        <c:lblOffset val="100"/>
        <c:noMultiLvlLbl val="0"/>
      </c:catAx>
      <c:valAx>
        <c:axId val="4370325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70374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Planen Sie in den nächsten ein bis zwei Jahren Veränderungen in Bezug auf Ihre Wohnsituation?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pieChart>
        <c:varyColors val="1"/>
        <c:ser>
          <c:idx val="0"/>
          <c:order val="0"/>
          <c:dPt>
            <c:idx val="0"/>
            <c:bubble3D val="0"/>
            <c:spPr>
              <a:solidFill>
                <a:srgbClr val="C78484"/>
              </a:solidFill>
              <a:ln w="19050">
                <a:solidFill>
                  <a:schemeClr val="lt1"/>
                </a:solidFill>
              </a:ln>
              <a:effectLst/>
            </c:spPr>
            <c:extLst>
              <c:ext xmlns:c16="http://schemas.microsoft.com/office/drawing/2014/chart" uri="{C3380CC4-5D6E-409C-BE32-E72D297353CC}">
                <c16:uniqueId val="{00000001-48F5-4B98-8270-D045F9C0B170}"/>
              </c:ext>
            </c:extLst>
          </c:dPt>
          <c:dPt>
            <c:idx val="1"/>
            <c:bubble3D val="0"/>
            <c:spPr>
              <a:solidFill>
                <a:srgbClr val="B20005"/>
              </a:solidFill>
              <a:ln w="19050">
                <a:solidFill>
                  <a:schemeClr val="lt1"/>
                </a:solidFill>
              </a:ln>
              <a:effectLst/>
            </c:spPr>
            <c:extLst>
              <c:ext xmlns:c16="http://schemas.microsoft.com/office/drawing/2014/chart" uri="{C3380CC4-5D6E-409C-BE32-E72D297353CC}">
                <c16:uniqueId val="{00000003-48F5-4B98-8270-D045F9C0B170}"/>
              </c:ext>
            </c:extLst>
          </c:dPt>
          <c:dPt>
            <c:idx val="2"/>
            <c:bubble3D val="0"/>
            <c:spPr>
              <a:solidFill>
                <a:srgbClr val="007085"/>
              </a:solidFill>
              <a:ln w="19050">
                <a:solidFill>
                  <a:schemeClr val="lt1"/>
                </a:solidFill>
              </a:ln>
              <a:effectLst/>
            </c:spPr>
            <c:extLst>
              <c:ext xmlns:c16="http://schemas.microsoft.com/office/drawing/2014/chart" uri="{C3380CC4-5D6E-409C-BE32-E72D297353CC}">
                <c16:uniqueId val="{00000005-48F5-4B98-8270-D045F9C0B170}"/>
              </c:ext>
            </c:extLst>
          </c:dPt>
          <c:dLbls>
            <c:dLbl>
              <c:idx val="0"/>
              <c:layout>
                <c:manualLayout>
                  <c:x val="0.16269994682641006"/>
                  <c:y val="9.8855052556128503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118334998754147"/>
                      <c:h val="0.21467695421003163"/>
                    </c:manualLayout>
                  </c15:layout>
                </c:ext>
                <c:ext xmlns:c16="http://schemas.microsoft.com/office/drawing/2014/chart" uri="{C3380CC4-5D6E-409C-BE32-E72D297353CC}">
                  <c16:uniqueId val="{00000001-48F5-4B98-8270-D045F9C0B170}"/>
                </c:ext>
              </c:extLst>
            </c:dLbl>
            <c:dLbl>
              <c:idx val="1"/>
              <c:layout>
                <c:manualLayout>
                  <c:x val="6.5813555926029624E-2"/>
                  <c:y val="0.3134451523722958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8F5-4B98-8270-D045F9C0B170}"/>
                </c:ext>
              </c:extLst>
            </c:dLbl>
            <c:dLbl>
              <c:idx val="2"/>
              <c:layout>
                <c:manualLayout>
                  <c:x val="-0.14330507255497818"/>
                  <c:y val="-9.943869195438789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F5-4B98-8270-D045F9C0B17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Question11!$A$4:$A$6</c:f>
              <c:strCache>
                <c:ptCount val="3"/>
                <c:pt idx="0">
                  <c:v>Ja, Wohnortverlagerung voraussichtlich innerhalb des Stadtgebietes</c:v>
                </c:pt>
                <c:pt idx="1">
                  <c:v>Ja, künftiger Wohnort voraussichtlich außerhalb des Stadtgebietes</c:v>
                </c:pt>
                <c:pt idx="2">
                  <c:v>Nein</c:v>
                </c:pt>
              </c:strCache>
              <c:extLst/>
            </c:strRef>
          </c:cat>
          <c:val>
            <c:numRef>
              <c:f>Question11!$B$4:$B$6</c:f>
              <c:numCache>
                <c:formatCode>0.00%</c:formatCode>
                <c:ptCount val="3"/>
                <c:pt idx="0">
                  <c:v>0.10416666666666667</c:v>
                </c:pt>
                <c:pt idx="1">
                  <c:v>7.9166666666666663E-2</c:v>
                </c:pt>
                <c:pt idx="2">
                  <c:v>0.81666666666666665</c:v>
                </c:pt>
              </c:numCache>
              <c:extLst/>
            </c:numRef>
          </c:val>
          <c:extLst>
            <c:ext xmlns:c16="http://schemas.microsoft.com/office/drawing/2014/chart" uri="{C3380CC4-5D6E-409C-BE32-E72D297353CC}">
              <c16:uniqueId val="{00000006-48F5-4B98-8270-D045F9C0B170}"/>
            </c:ext>
          </c:extLst>
        </c:ser>
        <c:dLbls>
          <c:showLegendKey val="0"/>
          <c:showVal val="0"/>
          <c:showCatName val="0"/>
          <c:showSerName val="0"/>
          <c:showPercent val="0"/>
          <c:showBubbleSize val="0"/>
          <c:showLeaderLines val="0"/>
        </c:dLbls>
        <c:firstSliceAng val="0"/>
        <c:extLst>
          <c:ext xmlns:c15="http://schemas.microsoft.com/office/drawing/2012/chart" uri="{02D57815-91ED-43cb-92C2-25804820EDAC}">
            <c15:filteredPieSeries>
              <c15: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8F5-4B98-8270-D045F9C0B17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8F5-4B98-8270-D045F9C0B17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48F5-4B98-8270-D045F9C0B170}"/>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dk1">
                              <a:lumMod val="65000"/>
                              <a:lumOff val="3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0"/>
                  <c:showCatName val="1"/>
                  <c:showSerName val="0"/>
                  <c:showPercent val="1"/>
                  <c:showBubbleSize val="0"/>
                  <c:showLeaderLines val="0"/>
                  <c:extLst>
                    <c:ext uri="{CE6537A1-D6FC-4f65-9D91-7224C49458BB}">
                      <c15:spPr xmlns:c15="http://schemas.microsoft.com/office/drawing/2012/chart">
                        <a:prstGeom prst="wedgeRectCallout">
                          <a:avLst/>
                        </a:prstGeom>
                        <a:noFill/>
                        <a:ln>
                          <a:noFill/>
                        </a:ln>
                      </c15:spPr>
                    </c:ext>
                  </c:extLst>
                </c:dLbls>
                <c:cat>
                  <c:strRef>
                    <c:extLst>
                      <c:ext uri="{02D57815-91ED-43cb-92C2-25804820EDAC}">
                        <c15:formulaRef>
                          <c15:sqref>Question11!$A$4:$A$6</c15:sqref>
                        </c15:formulaRef>
                      </c:ext>
                    </c:extLst>
                    <c:strCache>
                      <c:ptCount val="3"/>
                      <c:pt idx="0">
                        <c:v>Ja, Wohnortverlagerung voraussichtlich innerhalb des Stadtgebietes</c:v>
                      </c:pt>
                      <c:pt idx="1">
                        <c:v>Ja, künftiger Wohnort voraussichtlich außerhalb des Stadtgebietes</c:v>
                      </c:pt>
                      <c:pt idx="2">
                        <c:v>Nein</c:v>
                      </c:pt>
                    </c:strCache>
                  </c:strRef>
                </c:cat>
                <c:val>
                  <c:numRef>
                    <c:extLst>
                      <c:ext uri="{02D57815-91ED-43cb-92C2-25804820EDAC}">
                        <c15:formulaRef>
                          <c15:sqref>Question11!$C$4:$C$6</c15:sqref>
                        </c15:formulaRef>
                      </c:ext>
                    </c:extLst>
                    <c:numCache>
                      <c:formatCode>General</c:formatCode>
                      <c:ptCount val="3"/>
                      <c:pt idx="0">
                        <c:v>25</c:v>
                      </c:pt>
                      <c:pt idx="1">
                        <c:v>19</c:v>
                      </c:pt>
                      <c:pt idx="2">
                        <c:v>196</c:v>
                      </c:pt>
                    </c:numCache>
                  </c:numRef>
                </c:val>
                <c:extLst>
                  <c:ext xmlns:c16="http://schemas.microsoft.com/office/drawing/2014/chart" uri="{C3380CC4-5D6E-409C-BE32-E72D297353CC}">
                    <c16:uniqueId val="{0000000D-48F5-4B98-8270-D045F9C0B170}"/>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Welches Verkehrsmittel nutzen Sie hauptsächlich für welche Tätigkeit?</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15661948155356986"/>
          <c:y val="0.11128888888888891"/>
          <c:w val="0.77273270516751713"/>
          <c:h val="0.72418710994459023"/>
        </c:manualLayout>
      </c:layout>
      <c:barChart>
        <c:barDir val="bar"/>
        <c:grouping val="percentStacked"/>
        <c:varyColors val="0"/>
        <c:ser>
          <c:idx val="0"/>
          <c:order val="0"/>
          <c:tx>
            <c:strRef>
              <c:f>'Question 12'!$B$3</c:f>
              <c:strCache>
                <c:ptCount val="1"/>
                <c:pt idx="0">
                  <c:v>zu Fuß</c:v>
                </c:pt>
              </c:strCache>
            </c:strRef>
          </c:tx>
          <c:spPr>
            <a:solidFill>
              <a:srgbClr val="B2000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12'!$A$4:$A$8</c:f>
              <c:strCache>
                <c:ptCount val="5"/>
                <c:pt idx="0">
                  <c:v>Arbeit und Ausbildung</c:v>
                </c:pt>
                <c:pt idx="1">
                  <c:v>Einkaufen</c:v>
                </c:pt>
                <c:pt idx="2">
                  <c:v>Freizeit</c:v>
                </c:pt>
                <c:pt idx="3">
                  <c:v>Freunde treffen</c:v>
                </c:pt>
                <c:pt idx="4">
                  <c:v>Arztbesuch</c:v>
                </c:pt>
              </c:strCache>
            </c:strRef>
          </c:cat>
          <c:val>
            <c:numRef>
              <c:f>'Question 12'!$B$4:$B$8</c:f>
              <c:numCache>
                <c:formatCode>0.00%</c:formatCode>
                <c:ptCount val="5"/>
                <c:pt idx="0">
                  <c:v>4.6218487394957986E-2</c:v>
                </c:pt>
                <c:pt idx="1">
                  <c:v>6.3025210084033612E-2</c:v>
                </c:pt>
                <c:pt idx="2">
                  <c:v>0.1134453781512605</c:v>
                </c:pt>
                <c:pt idx="3">
                  <c:v>0.23109243697478993</c:v>
                </c:pt>
                <c:pt idx="4">
                  <c:v>0.10084033613445378</c:v>
                </c:pt>
              </c:numCache>
            </c:numRef>
          </c:val>
          <c:extLst>
            <c:ext xmlns:c16="http://schemas.microsoft.com/office/drawing/2014/chart" uri="{C3380CC4-5D6E-409C-BE32-E72D297353CC}">
              <c16:uniqueId val="{00000000-AB7C-4B41-AB51-80360048C923}"/>
            </c:ext>
          </c:extLst>
        </c:ser>
        <c:ser>
          <c:idx val="2"/>
          <c:order val="2"/>
          <c:tx>
            <c:strRef>
              <c:f>'Question 12'!$D$3</c:f>
              <c:strCache>
                <c:ptCount val="1"/>
                <c:pt idx="0">
                  <c:v>Fahrrad</c:v>
                </c:pt>
              </c:strCache>
            </c:strRef>
          </c:tx>
          <c:spPr>
            <a:solidFill>
              <a:srgbClr val="C7848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12'!$A$4:$A$8</c:f>
              <c:strCache>
                <c:ptCount val="5"/>
                <c:pt idx="0">
                  <c:v>Arbeit und Ausbildung</c:v>
                </c:pt>
                <c:pt idx="1">
                  <c:v>Einkaufen</c:v>
                </c:pt>
                <c:pt idx="2">
                  <c:v>Freizeit</c:v>
                </c:pt>
                <c:pt idx="3">
                  <c:v>Freunde treffen</c:v>
                </c:pt>
                <c:pt idx="4">
                  <c:v>Arztbesuch</c:v>
                </c:pt>
              </c:strCache>
            </c:strRef>
          </c:cat>
          <c:val>
            <c:numRef>
              <c:f>'Question 12'!$D$4:$D$8</c:f>
              <c:numCache>
                <c:formatCode>0.00%</c:formatCode>
                <c:ptCount val="5"/>
                <c:pt idx="0">
                  <c:v>6.7226890756302518E-2</c:v>
                </c:pt>
                <c:pt idx="1">
                  <c:v>7.9831932773109238E-2</c:v>
                </c:pt>
                <c:pt idx="2">
                  <c:v>0.31932773109243695</c:v>
                </c:pt>
                <c:pt idx="3">
                  <c:v>0.21008403361344538</c:v>
                </c:pt>
                <c:pt idx="4">
                  <c:v>8.8235294117647065E-2</c:v>
                </c:pt>
              </c:numCache>
            </c:numRef>
          </c:val>
          <c:extLst>
            <c:ext xmlns:c16="http://schemas.microsoft.com/office/drawing/2014/chart" uri="{C3380CC4-5D6E-409C-BE32-E72D297353CC}">
              <c16:uniqueId val="{00000001-AB7C-4B41-AB51-80360048C923}"/>
            </c:ext>
          </c:extLst>
        </c:ser>
        <c:ser>
          <c:idx val="4"/>
          <c:order val="4"/>
          <c:tx>
            <c:strRef>
              <c:f>'Question 12'!$F$3</c:f>
              <c:strCache>
                <c:ptCount val="1"/>
                <c:pt idx="0">
                  <c:v>Bus</c:v>
                </c:pt>
              </c:strCache>
            </c:strRef>
          </c:tx>
          <c:spPr>
            <a:solidFill>
              <a:srgbClr val="FEB80A"/>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6084-4355-B6BA-1AE23485874C}"/>
                </c:ext>
              </c:extLst>
            </c:dLbl>
            <c:dLbl>
              <c:idx val="2"/>
              <c:delete val="1"/>
              <c:extLst>
                <c:ext xmlns:c15="http://schemas.microsoft.com/office/drawing/2012/chart" uri="{CE6537A1-D6FC-4f65-9D91-7224C49458BB}"/>
                <c:ext xmlns:c16="http://schemas.microsoft.com/office/drawing/2014/chart" uri="{C3380CC4-5D6E-409C-BE32-E72D297353CC}">
                  <c16:uniqueId val="{00000002-6084-4355-B6BA-1AE23485874C}"/>
                </c:ext>
              </c:extLst>
            </c:dLbl>
            <c:dLbl>
              <c:idx val="3"/>
              <c:delete val="1"/>
              <c:extLst>
                <c:ext xmlns:c15="http://schemas.microsoft.com/office/drawing/2012/chart" uri="{CE6537A1-D6FC-4f65-9D91-7224C49458BB}"/>
                <c:ext xmlns:c16="http://schemas.microsoft.com/office/drawing/2014/chart" uri="{C3380CC4-5D6E-409C-BE32-E72D297353CC}">
                  <c16:uniqueId val="{00000001-6084-4355-B6BA-1AE23485874C}"/>
                </c:ext>
              </c:extLst>
            </c:dLbl>
            <c:dLbl>
              <c:idx val="4"/>
              <c:delete val="1"/>
              <c:extLst>
                <c:ext xmlns:c15="http://schemas.microsoft.com/office/drawing/2012/chart" uri="{CE6537A1-D6FC-4f65-9D91-7224C49458BB}"/>
                <c:ext xmlns:c16="http://schemas.microsoft.com/office/drawing/2014/chart" uri="{C3380CC4-5D6E-409C-BE32-E72D297353CC}">
                  <c16:uniqueId val="{00000000-6084-4355-B6BA-1AE2348587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12'!$A$4:$A$8</c:f>
              <c:strCache>
                <c:ptCount val="5"/>
                <c:pt idx="0">
                  <c:v>Arbeit und Ausbildung</c:v>
                </c:pt>
                <c:pt idx="1">
                  <c:v>Einkaufen</c:v>
                </c:pt>
                <c:pt idx="2">
                  <c:v>Freizeit</c:v>
                </c:pt>
                <c:pt idx="3">
                  <c:v>Freunde treffen</c:v>
                </c:pt>
                <c:pt idx="4">
                  <c:v>Arztbesuch</c:v>
                </c:pt>
              </c:strCache>
            </c:strRef>
          </c:cat>
          <c:val>
            <c:numRef>
              <c:f>'Question 12'!$F$4:$F$8</c:f>
              <c:numCache>
                <c:formatCode>0.00%</c:formatCode>
                <c:ptCount val="5"/>
                <c:pt idx="0">
                  <c:v>3.7815126050420166E-2</c:v>
                </c:pt>
                <c:pt idx="1">
                  <c:v>4.2016806722689074E-3</c:v>
                </c:pt>
                <c:pt idx="2">
                  <c:v>1.2605042016806723E-2</c:v>
                </c:pt>
                <c:pt idx="3">
                  <c:v>1.2605042016806723E-2</c:v>
                </c:pt>
                <c:pt idx="4">
                  <c:v>1.680672268907563E-2</c:v>
                </c:pt>
              </c:numCache>
            </c:numRef>
          </c:val>
          <c:extLst>
            <c:ext xmlns:c16="http://schemas.microsoft.com/office/drawing/2014/chart" uri="{C3380CC4-5D6E-409C-BE32-E72D297353CC}">
              <c16:uniqueId val="{00000002-AB7C-4B41-AB51-80360048C923}"/>
            </c:ext>
          </c:extLst>
        </c:ser>
        <c:ser>
          <c:idx val="6"/>
          <c:order val="6"/>
          <c:tx>
            <c:strRef>
              <c:f>'Question 12'!$H$3</c:f>
              <c:strCache>
                <c:ptCount val="1"/>
                <c:pt idx="0">
                  <c:v>Bahn</c:v>
                </c:pt>
              </c:strCache>
            </c:strRef>
          </c:tx>
          <c:spPr>
            <a:solidFill>
              <a:srgbClr val="0BD0D9"/>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84-4355-B6BA-1AE23485874C}"/>
                </c:ext>
              </c:extLst>
            </c:dLbl>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84-4355-B6BA-1AE23485874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12'!$A$4:$A$8</c:f>
              <c:strCache>
                <c:ptCount val="5"/>
                <c:pt idx="0">
                  <c:v>Arbeit und Ausbildung</c:v>
                </c:pt>
                <c:pt idx="1">
                  <c:v>Einkaufen</c:v>
                </c:pt>
                <c:pt idx="2">
                  <c:v>Freizeit</c:v>
                </c:pt>
                <c:pt idx="3">
                  <c:v>Freunde treffen</c:v>
                </c:pt>
                <c:pt idx="4">
                  <c:v>Arztbesuch</c:v>
                </c:pt>
              </c:strCache>
            </c:strRef>
          </c:cat>
          <c:val>
            <c:numRef>
              <c:f>'Question 12'!$H$4:$H$8</c:f>
              <c:numCache>
                <c:formatCode>0.00%</c:formatCode>
                <c:ptCount val="5"/>
                <c:pt idx="0">
                  <c:v>7.5630252100840331E-2</c:v>
                </c:pt>
                <c:pt idx="1">
                  <c:v>0</c:v>
                </c:pt>
                <c:pt idx="2">
                  <c:v>1.680672268907563E-2</c:v>
                </c:pt>
                <c:pt idx="3">
                  <c:v>3.7815126050420166E-2</c:v>
                </c:pt>
                <c:pt idx="4">
                  <c:v>1.680672268907563E-2</c:v>
                </c:pt>
              </c:numCache>
            </c:numRef>
          </c:val>
          <c:extLst>
            <c:ext xmlns:c16="http://schemas.microsoft.com/office/drawing/2014/chart" uri="{C3380CC4-5D6E-409C-BE32-E72D297353CC}">
              <c16:uniqueId val="{00000003-AB7C-4B41-AB51-80360048C923}"/>
            </c:ext>
          </c:extLst>
        </c:ser>
        <c:ser>
          <c:idx val="8"/>
          <c:order val="8"/>
          <c:tx>
            <c:strRef>
              <c:f>'Question 12'!$J$3</c:f>
              <c:strCache>
                <c:ptCount val="1"/>
                <c:pt idx="0">
                  <c:v>Pkw</c:v>
                </c:pt>
              </c:strCache>
            </c:strRef>
          </c:tx>
          <c:spPr>
            <a:solidFill>
              <a:srgbClr val="C8D8DE"/>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12'!$A$4:$A$8</c:f>
              <c:strCache>
                <c:ptCount val="5"/>
                <c:pt idx="0">
                  <c:v>Arbeit und Ausbildung</c:v>
                </c:pt>
                <c:pt idx="1">
                  <c:v>Einkaufen</c:v>
                </c:pt>
                <c:pt idx="2">
                  <c:v>Freizeit</c:v>
                </c:pt>
                <c:pt idx="3">
                  <c:v>Freunde treffen</c:v>
                </c:pt>
                <c:pt idx="4">
                  <c:v>Arztbesuch</c:v>
                </c:pt>
              </c:strCache>
            </c:strRef>
          </c:cat>
          <c:val>
            <c:numRef>
              <c:f>'Question 12'!$J$4:$J$8</c:f>
              <c:numCache>
                <c:formatCode>0.00%</c:formatCode>
                <c:ptCount val="5"/>
                <c:pt idx="0">
                  <c:v>0.68907563025210083</c:v>
                </c:pt>
                <c:pt idx="1">
                  <c:v>0.84873949579831931</c:v>
                </c:pt>
                <c:pt idx="2">
                  <c:v>0.52100840336134457</c:v>
                </c:pt>
                <c:pt idx="3">
                  <c:v>0.47478991596638653</c:v>
                </c:pt>
                <c:pt idx="4">
                  <c:v>0.76890756302521013</c:v>
                </c:pt>
              </c:numCache>
            </c:numRef>
          </c:val>
          <c:extLst>
            <c:ext xmlns:c16="http://schemas.microsoft.com/office/drawing/2014/chart" uri="{C3380CC4-5D6E-409C-BE32-E72D297353CC}">
              <c16:uniqueId val="{00000004-AB7C-4B41-AB51-80360048C923}"/>
            </c:ext>
          </c:extLst>
        </c:ser>
        <c:ser>
          <c:idx val="10"/>
          <c:order val="10"/>
          <c:tx>
            <c:strRef>
              <c:f>'Question 12'!$L$3</c:f>
              <c:strCache>
                <c:ptCount val="1"/>
                <c:pt idx="0">
                  <c:v>Bürgerbus "Sprinti"</c:v>
                </c:pt>
              </c:strCache>
            </c:strRef>
          </c:tx>
          <c:spPr>
            <a:solidFill>
              <a:srgbClr val="007085"/>
            </a:solidFill>
            <a:ln>
              <a:noFill/>
            </a:ln>
            <a:effectLst/>
          </c:spPr>
          <c:invertIfNegative val="0"/>
          <c:dLbls>
            <c:delete val="1"/>
          </c:dLbls>
          <c:cat>
            <c:strRef>
              <c:f>'Question 12'!$A$4:$A$8</c:f>
              <c:strCache>
                <c:ptCount val="5"/>
                <c:pt idx="0">
                  <c:v>Arbeit und Ausbildung</c:v>
                </c:pt>
                <c:pt idx="1">
                  <c:v>Einkaufen</c:v>
                </c:pt>
                <c:pt idx="2">
                  <c:v>Freizeit</c:v>
                </c:pt>
                <c:pt idx="3">
                  <c:v>Freunde treffen</c:v>
                </c:pt>
                <c:pt idx="4">
                  <c:v>Arztbesuch</c:v>
                </c:pt>
              </c:strCache>
            </c:strRef>
          </c:cat>
          <c:val>
            <c:numRef>
              <c:f>'Question 12'!$L$4:$L$8</c:f>
              <c:numCache>
                <c:formatCode>0.00%</c:formatCode>
                <c:ptCount val="5"/>
                <c:pt idx="0">
                  <c:v>8.4033613445378148E-3</c:v>
                </c:pt>
                <c:pt idx="1">
                  <c:v>4.2016806722689074E-3</c:v>
                </c:pt>
                <c:pt idx="2">
                  <c:v>1.2605042016806723E-2</c:v>
                </c:pt>
                <c:pt idx="3">
                  <c:v>2.100840336134454E-2</c:v>
                </c:pt>
                <c:pt idx="4">
                  <c:v>4.2016806722689074E-3</c:v>
                </c:pt>
              </c:numCache>
            </c:numRef>
          </c:val>
          <c:extLst>
            <c:ext xmlns:c16="http://schemas.microsoft.com/office/drawing/2014/chart" uri="{C3380CC4-5D6E-409C-BE32-E72D297353CC}">
              <c16:uniqueId val="{00000005-AB7C-4B41-AB51-80360048C923}"/>
            </c:ext>
          </c:extLst>
        </c:ser>
        <c:dLbls>
          <c:dLblPos val="ctr"/>
          <c:showLegendKey val="0"/>
          <c:showVal val="1"/>
          <c:showCatName val="0"/>
          <c:showSerName val="0"/>
          <c:showPercent val="0"/>
          <c:showBubbleSize val="0"/>
        </c:dLbls>
        <c:gapWidth val="150"/>
        <c:overlap val="100"/>
        <c:axId val="576144568"/>
        <c:axId val="576138008"/>
        <c:extLst>
          <c:ext xmlns:c15="http://schemas.microsoft.com/office/drawing/2012/chart" uri="{02D57815-91ED-43cb-92C2-25804820EDAC}">
            <c15:filteredBarSeries>
              <c15:ser>
                <c:idx val="1"/>
                <c:order val="1"/>
                <c:tx>
                  <c:strRef>
                    <c:extLst>
                      <c:ext uri="{02D57815-91ED-43cb-92C2-25804820EDAC}">
                        <c15:formulaRef>
                          <c15:sqref>'Question 12'!$C$3</c15:sqref>
                        </c15:formulaRef>
                      </c:ext>
                    </c:extLst>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c:ext uri="{02D57815-91ED-43cb-92C2-25804820EDAC}">
                        <c15:formulaRef>
                          <c15:sqref>'Question 12'!$C$4:$C$8</c15:sqref>
                        </c15:formulaRef>
                      </c:ext>
                    </c:extLst>
                    <c:numCache>
                      <c:formatCode>General</c:formatCode>
                      <c:ptCount val="5"/>
                      <c:pt idx="0">
                        <c:v>11</c:v>
                      </c:pt>
                      <c:pt idx="1">
                        <c:v>15</c:v>
                      </c:pt>
                      <c:pt idx="2">
                        <c:v>27</c:v>
                      </c:pt>
                      <c:pt idx="3">
                        <c:v>55</c:v>
                      </c:pt>
                      <c:pt idx="4">
                        <c:v>24</c:v>
                      </c:pt>
                    </c:numCache>
                  </c:numRef>
                </c:val>
                <c:extLst>
                  <c:ext xmlns:c16="http://schemas.microsoft.com/office/drawing/2014/chart" uri="{C3380CC4-5D6E-409C-BE32-E72D297353CC}">
                    <c16:uniqueId val="{00000006-AB7C-4B41-AB51-80360048C923}"/>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'Question 12'!$E$3</c15:sqref>
                        </c15:formulaRef>
                      </c:ext>
                    </c:extLst>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12'!$E$4:$E$8</c15:sqref>
                        </c15:formulaRef>
                      </c:ext>
                    </c:extLst>
                    <c:numCache>
                      <c:formatCode>General</c:formatCode>
                      <c:ptCount val="5"/>
                      <c:pt idx="0">
                        <c:v>16</c:v>
                      </c:pt>
                      <c:pt idx="1">
                        <c:v>19</c:v>
                      </c:pt>
                      <c:pt idx="2">
                        <c:v>76</c:v>
                      </c:pt>
                      <c:pt idx="3">
                        <c:v>50</c:v>
                      </c:pt>
                      <c:pt idx="4">
                        <c:v>21</c:v>
                      </c:pt>
                    </c:numCache>
                  </c:numRef>
                </c:val>
                <c:extLst xmlns:c15="http://schemas.microsoft.com/office/drawing/2012/chart">
                  <c:ext xmlns:c16="http://schemas.microsoft.com/office/drawing/2014/chart" uri="{C3380CC4-5D6E-409C-BE32-E72D297353CC}">
                    <c16:uniqueId val="{00000007-AB7C-4B41-AB51-80360048C923}"/>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'Question 12'!$G$3</c15:sqref>
                        </c15:formulaRef>
                      </c:ext>
                    </c:extLst>
                    <c:strCache>
                      <c:ptCount val="1"/>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12'!$G$4:$G$8</c15:sqref>
                        </c15:formulaRef>
                      </c:ext>
                    </c:extLst>
                    <c:numCache>
                      <c:formatCode>General</c:formatCode>
                      <c:ptCount val="5"/>
                      <c:pt idx="0">
                        <c:v>9</c:v>
                      </c:pt>
                      <c:pt idx="1">
                        <c:v>1</c:v>
                      </c:pt>
                      <c:pt idx="2">
                        <c:v>3</c:v>
                      </c:pt>
                      <c:pt idx="3">
                        <c:v>3</c:v>
                      </c:pt>
                      <c:pt idx="4">
                        <c:v>4</c:v>
                      </c:pt>
                    </c:numCache>
                  </c:numRef>
                </c:val>
                <c:extLst xmlns:c15="http://schemas.microsoft.com/office/drawing/2012/chart">
                  <c:ext xmlns:c16="http://schemas.microsoft.com/office/drawing/2014/chart" uri="{C3380CC4-5D6E-409C-BE32-E72D297353CC}">
                    <c16:uniqueId val="{00000008-AB7C-4B41-AB51-80360048C923}"/>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'Question 12'!$I$3</c15:sqref>
                        </c15:formulaRef>
                      </c:ext>
                    </c:extLst>
                    <c:strCache>
                      <c:ptCount val="1"/>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12'!$I$4:$I$8</c15:sqref>
                        </c15:formulaRef>
                      </c:ext>
                    </c:extLst>
                    <c:numCache>
                      <c:formatCode>General</c:formatCode>
                      <c:ptCount val="5"/>
                      <c:pt idx="0">
                        <c:v>18</c:v>
                      </c:pt>
                      <c:pt idx="1">
                        <c:v>0</c:v>
                      </c:pt>
                      <c:pt idx="2">
                        <c:v>4</c:v>
                      </c:pt>
                      <c:pt idx="3">
                        <c:v>9</c:v>
                      </c:pt>
                      <c:pt idx="4">
                        <c:v>4</c:v>
                      </c:pt>
                    </c:numCache>
                  </c:numRef>
                </c:val>
                <c:extLst xmlns:c15="http://schemas.microsoft.com/office/drawing/2012/chart">
                  <c:ext xmlns:c16="http://schemas.microsoft.com/office/drawing/2014/chart" uri="{C3380CC4-5D6E-409C-BE32-E72D297353CC}">
                    <c16:uniqueId val="{00000009-AB7C-4B41-AB51-80360048C923}"/>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'Question 12'!$K$3</c15:sqref>
                        </c15:formulaRef>
                      </c:ext>
                    </c:extLst>
                    <c:strCache>
                      <c:ptCount val="1"/>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12'!$K$4:$K$8</c15:sqref>
                        </c15:formulaRef>
                      </c:ext>
                    </c:extLst>
                    <c:numCache>
                      <c:formatCode>General</c:formatCode>
                      <c:ptCount val="5"/>
                      <c:pt idx="0">
                        <c:v>164</c:v>
                      </c:pt>
                      <c:pt idx="1">
                        <c:v>202</c:v>
                      </c:pt>
                      <c:pt idx="2">
                        <c:v>124</c:v>
                      </c:pt>
                      <c:pt idx="3">
                        <c:v>113</c:v>
                      </c:pt>
                      <c:pt idx="4">
                        <c:v>183</c:v>
                      </c:pt>
                    </c:numCache>
                  </c:numRef>
                </c:val>
                <c:extLst xmlns:c15="http://schemas.microsoft.com/office/drawing/2012/chart">
                  <c:ext xmlns:c16="http://schemas.microsoft.com/office/drawing/2014/chart" uri="{C3380CC4-5D6E-409C-BE32-E72D297353CC}">
                    <c16:uniqueId val="{0000000A-AB7C-4B41-AB51-80360048C923}"/>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'Question 12'!$M$3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12'!$M$4:$M$8</c15:sqref>
                        </c15:formulaRef>
                      </c:ext>
                    </c:extLst>
                    <c:numCache>
                      <c:formatCode>General</c:formatCode>
                      <c:ptCount val="5"/>
                      <c:pt idx="0">
                        <c:v>2</c:v>
                      </c:pt>
                      <c:pt idx="1">
                        <c:v>1</c:v>
                      </c:pt>
                      <c:pt idx="2">
                        <c:v>3</c:v>
                      </c:pt>
                      <c:pt idx="3">
                        <c:v>5</c:v>
                      </c:pt>
                      <c:pt idx="4">
                        <c:v>1</c:v>
                      </c:pt>
                    </c:numCache>
                  </c:numRef>
                </c:val>
                <c:extLst xmlns:c15="http://schemas.microsoft.com/office/drawing/2012/chart">
                  <c:ext xmlns:c16="http://schemas.microsoft.com/office/drawing/2014/chart" uri="{C3380CC4-5D6E-409C-BE32-E72D297353CC}">
                    <c16:uniqueId val="{0000000B-AB7C-4B41-AB51-80360048C923}"/>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'Question 12'!$N$3</c15:sqref>
                        </c15:formulaRef>
                      </c:ext>
                    </c:extLst>
                    <c:strCache>
                      <c:ptCount val="1"/>
                      <c:pt idx="0">
                        <c:v>Fahrgemeinschaft</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12'!$N$4:$N$8</c15:sqref>
                        </c15:formulaRef>
                      </c:ext>
                    </c:extLst>
                    <c:numCache>
                      <c:formatCode>0.00%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C-AB7C-4B41-AB51-80360048C923}"/>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'Question 12'!$O$3</c15:sqref>
                        </c15:formulaRef>
                      </c:ext>
                    </c:extLst>
                    <c:strCache>
                      <c:ptCount val="1"/>
                    </c:strCache>
                  </c:strRef>
                </c:tx>
                <c:spPr>
                  <a:solidFill>
                    <a:schemeClr val="accent2">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12'!$O$4:$O$8</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D-AB7C-4B41-AB51-80360048C923}"/>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'Question 12'!$P$3</c15:sqref>
                        </c15:formulaRef>
                      </c:ext>
                    </c:extLst>
                    <c:strCache>
                      <c:ptCount val="1"/>
                      <c:pt idx="0">
                        <c:v>Taxi</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12'!$P$4:$P$8</c15:sqref>
                        </c15:formulaRef>
                      </c:ext>
                    </c:extLst>
                    <c:numCache>
                      <c:formatCode>0.00%</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E-AB7C-4B41-AB51-80360048C923}"/>
                  </c:ext>
                </c:extLst>
              </c15:ser>
            </c15:filteredBarSeries>
            <c15:filteredBarSeries>
              <c15:ser>
                <c:idx val="15"/>
                <c:order val="15"/>
                <c:tx>
                  <c:strRef>
                    <c:extLst xmlns:c15="http://schemas.microsoft.com/office/drawing/2012/chart">
                      <c:ext xmlns:c15="http://schemas.microsoft.com/office/drawing/2012/chart" uri="{02D57815-91ED-43cb-92C2-25804820EDAC}">
                        <c15:formulaRef>
                          <c15:sqref>'Question 12'!$Q$3</c15:sqref>
                        </c15:formulaRef>
                      </c:ext>
                    </c:extLst>
                    <c:strCache>
                      <c:ptCount val="1"/>
                    </c:strCache>
                  </c:strRef>
                </c:tx>
                <c:spPr>
                  <a:solidFill>
                    <a:schemeClr val="accent4">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12'!$Q$4:$Q$8</c15:sqref>
                        </c15:formulaRef>
                      </c:ext>
                    </c:extLst>
                    <c:numCache>
                      <c:formatCode>General</c:formatCode>
                      <c:ptCount val="5"/>
                      <c:pt idx="0">
                        <c:v>0</c:v>
                      </c:pt>
                      <c:pt idx="1">
                        <c:v>0</c:v>
                      </c:pt>
                      <c:pt idx="2">
                        <c:v>0</c:v>
                      </c:pt>
                      <c:pt idx="3">
                        <c:v>0</c:v>
                      </c:pt>
                      <c:pt idx="4">
                        <c:v>0</c:v>
                      </c:pt>
                    </c:numCache>
                  </c:numRef>
                </c:val>
                <c:extLst xmlns:c15="http://schemas.microsoft.com/office/drawing/2012/chart">
                  <c:ext xmlns:c16="http://schemas.microsoft.com/office/drawing/2014/chart" uri="{C3380CC4-5D6E-409C-BE32-E72D297353CC}">
                    <c16:uniqueId val="{0000000F-AB7C-4B41-AB51-80360048C923}"/>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'Question 12'!$R$3</c15:sqref>
                        </c15:formulaRef>
                      </c:ext>
                    </c:extLst>
                    <c:strCache>
                      <c:ptCount val="1"/>
                      <c:pt idx="0">
                        <c:v>Total</c:v>
                      </c:pt>
                    </c:strCache>
                  </c:strRef>
                </c:tx>
                <c:spPr>
                  <a:solidFill>
                    <a:schemeClr val="accent5">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'Question 12'!$A$4:$A$8</c15:sqref>
                        </c15:formulaRef>
                      </c:ext>
                    </c:extLst>
                    <c:strCache>
                      <c:ptCount val="5"/>
                      <c:pt idx="0">
                        <c:v>Arbeit und Ausbildung</c:v>
                      </c:pt>
                      <c:pt idx="1">
                        <c:v>Einkaufen</c:v>
                      </c:pt>
                      <c:pt idx="2">
                        <c:v>Freizeit</c:v>
                      </c:pt>
                      <c:pt idx="3">
                        <c:v>Freunde treffen</c:v>
                      </c:pt>
                      <c:pt idx="4">
                        <c:v>Arztbesuch</c:v>
                      </c:pt>
                    </c:strCache>
                  </c:strRef>
                </c:cat>
                <c:val>
                  <c:numRef>
                    <c:extLst xmlns:c15="http://schemas.microsoft.com/office/drawing/2012/chart">
                      <c:ext xmlns:c15="http://schemas.microsoft.com/office/drawing/2012/chart" uri="{02D57815-91ED-43cb-92C2-25804820EDAC}">
                        <c15:formulaRef>
                          <c15:sqref>'Question 12'!$R$4:$R$8</c15:sqref>
                        </c15:formulaRef>
                      </c:ext>
                    </c:extLst>
                    <c:numCache>
                      <c:formatCode>General</c:formatCode>
                      <c:ptCount val="5"/>
                      <c:pt idx="0">
                        <c:v>215</c:v>
                      </c:pt>
                      <c:pt idx="1">
                        <c:v>232</c:v>
                      </c:pt>
                      <c:pt idx="2">
                        <c:v>231</c:v>
                      </c:pt>
                      <c:pt idx="3">
                        <c:v>229</c:v>
                      </c:pt>
                      <c:pt idx="4">
                        <c:v>231</c:v>
                      </c:pt>
                    </c:numCache>
                  </c:numRef>
                </c:val>
                <c:extLst xmlns:c15="http://schemas.microsoft.com/office/drawing/2012/chart">
                  <c:ext xmlns:c16="http://schemas.microsoft.com/office/drawing/2014/chart" uri="{C3380CC4-5D6E-409C-BE32-E72D297353CC}">
                    <c16:uniqueId val="{00000010-AB7C-4B41-AB51-80360048C923}"/>
                  </c:ext>
                </c:extLst>
              </c15:ser>
            </c15:filteredBarSeries>
          </c:ext>
        </c:extLst>
      </c:barChart>
      <c:catAx>
        <c:axId val="5761445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76138008"/>
        <c:crosses val="autoZero"/>
        <c:auto val="1"/>
        <c:lblAlgn val="ctr"/>
        <c:lblOffset val="100"/>
        <c:noMultiLvlLbl val="0"/>
      </c:catAx>
      <c:valAx>
        <c:axId val="576138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76144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b="1"/>
              <a:t>Mehrfach genannte Anmerkungen zur Verkehrsmittelwahl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'Question 12'!$J$47</c:f>
              <c:strCache>
                <c:ptCount val="1"/>
                <c:pt idx="0">
                  <c:v>Anzahl</c:v>
                </c:pt>
              </c:strCache>
            </c:strRef>
          </c:tx>
          <c:spPr>
            <a:solidFill>
              <a:srgbClr val="00708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12'!$I$53:$I$57</c:f>
              <c:strCache>
                <c:ptCount val="5"/>
                <c:pt idx="0">
                  <c:v>E-Mobilität muss ausgebaut werden (kostenfreie E-Ladesäulen)</c:v>
                </c:pt>
                <c:pt idx="1">
                  <c:v>kombinierte Möglichkeiten sollten mehr unterstützt werden (Park &amp; Ride, mit Fahrrad zur Bahn fahren usw.)</c:v>
                </c:pt>
                <c:pt idx="2">
                  <c:v>Verbesserung des Sprinti (insb. Ohne App)</c:v>
                </c:pt>
                <c:pt idx="3">
                  <c:v>Schlechte ÖPNV-Verbindungen, Anbindungan die vorhandene ÖPNV</c:v>
                </c:pt>
                <c:pt idx="4">
                  <c:v>Fahrradwege/ -infrastruktur verbessern &amp; ausbauen</c:v>
                </c:pt>
              </c:strCache>
              <c:extLst/>
            </c:strRef>
          </c:cat>
          <c:val>
            <c:numRef>
              <c:f>'Question 12'!$J$53:$J$57</c:f>
              <c:numCache>
                <c:formatCode>General</c:formatCode>
                <c:ptCount val="5"/>
                <c:pt idx="0">
                  <c:v>2</c:v>
                </c:pt>
                <c:pt idx="1">
                  <c:v>6</c:v>
                </c:pt>
                <c:pt idx="2">
                  <c:v>6</c:v>
                </c:pt>
                <c:pt idx="3">
                  <c:v>14</c:v>
                </c:pt>
                <c:pt idx="4">
                  <c:v>16</c:v>
                </c:pt>
              </c:numCache>
              <c:extLst/>
            </c:numRef>
          </c:val>
          <c:extLst>
            <c:ext xmlns:c16="http://schemas.microsoft.com/office/drawing/2014/chart" uri="{C3380CC4-5D6E-409C-BE32-E72D297353CC}">
              <c16:uniqueId val="{00000000-023D-4A14-AC79-91E8C2D0C27E}"/>
            </c:ext>
          </c:extLst>
        </c:ser>
        <c:dLbls>
          <c:dLblPos val="outEnd"/>
          <c:showLegendKey val="0"/>
          <c:showVal val="1"/>
          <c:showCatName val="0"/>
          <c:showSerName val="0"/>
          <c:showPercent val="0"/>
          <c:showBubbleSize val="0"/>
        </c:dLbls>
        <c:gapWidth val="219"/>
        <c:overlap val="-27"/>
        <c:axId val="801013832"/>
        <c:axId val="801018424"/>
      </c:barChart>
      <c:catAx>
        <c:axId val="80101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801018424"/>
        <c:crosses val="autoZero"/>
        <c:auto val="1"/>
        <c:lblAlgn val="ctr"/>
        <c:lblOffset val="100"/>
        <c:noMultiLvlLbl val="0"/>
      </c:catAx>
      <c:valAx>
        <c:axId val="8010184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0101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layout>
        <c:manualLayout>
          <c:xMode val="edge"/>
          <c:yMode val="edge"/>
          <c:x val="0.17552962703471409"/>
          <c:y val="1.730455005663763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4.6817339238845145E-2"/>
          <c:y val="0.15301050708254307"/>
          <c:w val="0.94172432742782153"/>
          <c:h val="0.39970480963777094"/>
        </c:manualLayout>
      </c:layout>
      <c:barChart>
        <c:barDir val="col"/>
        <c:grouping val="clustered"/>
        <c:varyColors val="0"/>
        <c:ser>
          <c:idx val="0"/>
          <c:order val="0"/>
          <c:tx>
            <c:strRef>
              <c:f>'F14'!$B$4</c:f>
              <c:strCache>
                <c:ptCount val="1"/>
                <c:pt idx="0">
                  <c:v>sehr wichtig</c:v>
                </c:pt>
              </c:strCache>
            </c:strRef>
          </c:tx>
          <c:spPr>
            <a:solidFill>
              <a:srgbClr val="007085"/>
            </a:solidFill>
            <a:ln>
              <a:noFill/>
            </a:ln>
            <a:effectLst/>
          </c:spPr>
          <c:invertIfNegative val="0"/>
          <c:cat>
            <c:strRef>
              <c:f>'F14'!$A$5:$A$14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'F14'!$B$5:$B$14</c:f>
              <c:numCache>
                <c:formatCode>General</c:formatCode>
                <c:ptCount val="10"/>
                <c:pt idx="0">
                  <c:v>7</c:v>
                </c:pt>
                <c:pt idx="1">
                  <c:v>6</c:v>
                </c:pt>
                <c:pt idx="2">
                  <c:v>6</c:v>
                </c:pt>
                <c:pt idx="3">
                  <c:v>12</c:v>
                </c:pt>
                <c:pt idx="4">
                  <c:v>6</c:v>
                </c:pt>
                <c:pt idx="5">
                  <c:v>12</c:v>
                </c:pt>
                <c:pt idx="6">
                  <c:v>9</c:v>
                </c:pt>
                <c:pt idx="7">
                  <c:v>9</c:v>
                </c:pt>
                <c:pt idx="8">
                  <c:v>9</c:v>
                </c:pt>
                <c:pt idx="9">
                  <c:v>14</c:v>
                </c:pt>
              </c:numCache>
            </c:numRef>
          </c:val>
          <c:extLst>
            <c:ext xmlns:c16="http://schemas.microsoft.com/office/drawing/2014/chart" uri="{C3380CC4-5D6E-409C-BE32-E72D297353CC}">
              <c16:uniqueId val="{00000000-B3CB-491D-957C-756759856EC6}"/>
            </c:ext>
          </c:extLst>
        </c:ser>
        <c:ser>
          <c:idx val="1"/>
          <c:order val="1"/>
          <c:tx>
            <c:strRef>
              <c:f>'F14'!$C$4</c:f>
              <c:strCache>
                <c:ptCount val="1"/>
                <c:pt idx="0">
                  <c:v>wichtig</c:v>
                </c:pt>
              </c:strCache>
            </c:strRef>
          </c:tx>
          <c:spPr>
            <a:solidFill>
              <a:srgbClr val="3891A7"/>
            </a:solidFill>
            <a:ln>
              <a:noFill/>
            </a:ln>
            <a:effectLst/>
          </c:spPr>
          <c:invertIfNegative val="0"/>
          <c:cat>
            <c:strRef>
              <c:f>'F14'!$A$5:$A$14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'F14'!$C$5:$C$14</c:f>
              <c:numCache>
                <c:formatCode>General</c:formatCode>
                <c:ptCount val="10"/>
                <c:pt idx="0">
                  <c:v>10</c:v>
                </c:pt>
                <c:pt idx="1">
                  <c:v>10</c:v>
                </c:pt>
                <c:pt idx="2">
                  <c:v>4</c:v>
                </c:pt>
                <c:pt idx="3">
                  <c:v>5</c:v>
                </c:pt>
                <c:pt idx="4">
                  <c:v>8</c:v>
                </c:pt>
                <c:pt idx="5">
                  <c:v>6</c:v>
                </c:pt>
                <c:pt idx="6">
                  <c:v>6</c:v>
                </c:pt>
                <c:pt idx="7">
                  <c:v>7</c:v>
                </c:pt>
                <c:pt idx="8">
                  <c:v>8</c:v>
                </c:pt>
                <c:pt idx="9">
                  <c:v>4</c:v>
                </c:pt>
              </c:numCache>
            </c:numRef>
          </c:val>
          <c:extLst>
            <c:ext xmlns:c16="http://schemas.microsoft.com/office/drawing/2014/chart" uri="{C3380CC4-5D6E-409C-BE32-E72D297353CC}">
              <c16:uniqueId val="{00000001-B3CB-491D-957C-756759856EC6}"/>
            </c:ext>
          </c:extLst>
        </c:ser>
        <c:ser>
          <c:idx val="2"/>
          <c:order val="2"/>
          <c:tx>
            <c:strRef>
              <c:f>'F14'!$D$4</c:f>
              <c:strCache>
                <c:ptCount val="1"/>
                <c:pt idx="0">
                  <c:v>weniger wichtig</c:v>
                </c:pt>
              </c:strCache>
            </c:strRef>
          </c:tx>
          <c:spPr>
            <a:solidFill>
              <a:srgbClr val="C78484"/>
            </a:solidFill>
            <a:ln>
              <a:noFill/>
            </a:ln>
            <a:effectLst/>
          </c:spPr>
          <c:invertIfNegative val="0"/>
          <c:cat>
            <c:strRef>
              <c:f>'F14'!$A$5:$A$14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'F14'!$D$5:$D$14</c:f>
              <c:numCache>
                <c:formatCode>General</c:formatCode>
                <c:ptCount val="10"/>
                <c:pt idx="0">
                  <c:v>1</c:v>
                </c:pt>
                <c:pt idx="1">
                  <c:v>2</c:v>
                </c:pt>
                <c:pt idx="2">
                  <c:v>6</c:v>
                </c:pt>
                <c:pt idx="3">
                  <c:v>1</c:v>
                </c:pt>
                <c:pt idx="4">
                  <c:v>4</c:v>
                </c:pt>
                <c:pt idx="5">
                  <c:v>0</c:v>
                </c:pt>
                <c:pt idx="6">
                  <c:v>2</c:v>
                </c:pt>
                <c:pt idx="7">
                  <c:v>2</c:v>
                </c:pt>
                <c:pt idx="8">
                  <c:v>1</c:v>
                </c:pt>
                <c:pt idx="9">
                  <c:v>0</c:v>
                </c:pt>
              </c:numCache>
            </c:numRef>
          </c:val>
          <c:extLst>
            <c:ext xmlns:c16="http://schemas.microsoft.com/office/drawing/2014/chart" uri="{C3380CC4-5D6E-409C-BE32-E72D297353CC}">
              <c16:uniqueId val="{00000002-B3CB-491D-957C-756759856EC6}"/>
            </c:ext>
          </c:extLst>
        </c:ser>
        <c:ser>
          <c:idx val="3"/>
          <c:order val="3"/>
          <c:tx>
            <c:strRef>
              <c:f>'F14'!$E$4</c:f>
              <c:strCache>
                <c:ptCount val="1"/>
                <c:pt idx="0">
                  <c:v>unwichtig</c:v>
                </c:pt>
              </c:strCache>
            </c:strRef>
          </c:tx>
          <c:spPr>
            <a:solidFill>
              <a:srgbClr val="B20005"/>
            </a:solidFill>
            <a:ln>
              <a:noFill/>
            </a:ln>
            <a:effectLst/>
          </c:spPr>
          <c:invertIfNegative val="0"/>
          <c:cat>
            <c:strRef>
              <c:f>'F14'!$A$5:$A$14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'F14'!$E$5:$E$14</c:f>
              <c:numCache>
                <c:formatCode>General</c:formatCode>
                <c:ptCount val="10"/>
                <c:pt idx="0">
                  <c:v>0</c:v>
                </c:pt>
                <c:pt idx="1">
                  <c:v>0</c:v>
                </c:pt>
                <c:pt idx="2">
                  <c:v>2</c:v>
                </c:pt>
                <c:pt idx="3">
                  <c:v>0</c:v>
                </c:pt>
                <c:pt idx="4">
                  <c:v>0</c:v>
                </c:pt>
                <c:pt idx="5">
                  <c:v>0</c:v>
                </c:pt>
                <c:pt idx="6">
                  <c:v>1</c:v>
                </c:pt>
                <c:pt idx="7">
                  <c:v>0</c:v>
                </c:pt>
                <c:pt idx="8">
                  <c:v>0</c:v>
                </c:pt>
                <c:pt idx="9">
                  <c:v>0</c:v>
                </c:pt>
              </c:numCache>
            </c:numRef>
          </c:val>
          <c:extLst>
            <c:ext xmlns:c16="http://schemas.microsoft.com/office/drawing/2014/chart" uri="{C3380CC4-5D6E-409C-BE32-E72D297353CC}">
              <c16:uniqueId val="{00000003-B3CB-491D-957C-756759856EC6}"/>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'F14'!$F$4</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'F14'!$A$5:$A$14</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'F14'!$F$5:$F$14</c15:sqref>
                        </c15:formulaRef>
                      </c:ext>
                    </c:extLst>
                    <c:numCache>
                      <c:formatCode>General</c:formatCode>
                      <c:ptCount val="10"/>
                      <c:pt idx="0">
                        <c:v>18</c:v>
                      </c:pt>
                      <c:pt idx="1">
                        <c:v>18</c:v>
                      </c:pt>
                      <c:pt idx="2">
                        <c:v>18</c:v>
                      </c:pt>
                      <c:pt idx="3">
                        <c:v>18</c:v>
                      </c:pt>
                      <c:pt idx="4">
                        <c:v>18</c:v>
                      </c:pt>
                      <c:pt idx="5">
                        <c:v>18</c:v>
                      </c:pt>
                      <c:pt idx="6">
                        <c:v>18</c:v>
                      </c:pt>
                      <c:pt idx="7">
                        <c:v>18</c:v>
                      </c:pt>
                      <c:pt idx="8">
                        <c:v>18</c:v>
                      </c:pt>
                      <c:pt idx="9">
                        <c:v>18</c:v>
                      </c:pt>
                    </c:numCache>
                  </c:numRef>
                </c:val>
                <c:extLst>
                  <c:ext xmlns:c16="http://schemas.microsoft.com/office/drawing/2014/chart" uri="{C3380CC4-5D6E-409C-BE32-E72D297353CC}">
                    <c16:uniqueId val="{00000004-B3CB-491D-957C-756759856EC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'F14'!$G$4</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'F14'!$A$5:$A$14</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'F14'!$G$5:$G$14</c15:sqref>
                        </c15:formulaRef>
                      </c:ext>
                    </c:extLst>
                    <c:numCache>
                      <c:formatCode>General</c:formatCode>
                      <c:ptCount val="10"/>
                      <c:pt idx="0">
                        <c:v>30</c:v>
                      </c:pt>
                      <c:pt idx="1">
                        <c:v>30</c:v>
                      </c:pt>
                      <c:pt idx="2">
                        <c:v>30</c:v>
                      </c:pt>
                      <c:pt idx="3">
                        <c:v>30</c:v>
                      </c:pt>
                      <c:pt idx="4">
                        <c:v>30</c:v>
                      </c:pt>
                      <c:pt idx="5">
                        <c:v>30</c:v>
                      </c:pt>
                      <c:pt idx="6">
                        <c:v>30</c:v>
                      </c:pt>
                      <c:pt idx="7">
                        <c:v>30</c:v>
                      </c:pt>
                      <c:pt idx="8">
                        <c:v>30</c:v>
                      </c:pt>
                      <c:pt idx="9">
                        <c:v>30</c:v>
                      </c:pt>
                    </c:numCache>
                  </c:numRef>
                </c:val>
                <c:extLst xmlns:c15="http://schemas.microsoft.com/office/drawing/2012/chart">
                  <c:ext xmlns:c16="http://schemas.microsoft.com/office/drawing/2014/chart" uri="{C3380CC4-5D6E-409C-BE32-E72D297353CC}">
                    <c16:uniqueId val="{00000005-B3CB-491D-957C-756759856EC6}"/>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vert="horz" wrap="square" anchor="ctr" anchorCtr="1"/>
          <a:lstStyle/>
          <a:p>
            <a:pPr>
              <a:defRPr lang="en-US"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layout>
        <c:manualLayout>
          <c:xMode val="edge"/>
          <c:yMode val="edge"/>
          <c:x val="0.32014589654789993"/>
          <c:y val="9.2443939402431327E-2"/>
          <c:w val="0.35970820690420013"/>
          <c:h val="4.6567086591846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1068089573557373"/>
          <c:y val="0.16553474850239541"/>
          <c:w val="0.66874380422375568"/>
          <c:h val="0.69335739186016299"/>
        </c:manualLayout>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'F15'!$L$5:$L$14</c:f>
              <c:numCache>
                <c:formatCode>0.0%</c:formatCode>
                <c:ptCount val="10"/>
                <c:pt idx="0">
                  <c:v>0</c:v>
                </c:pt>
                <c:pt idx="1">
                  <c:v>0</c:v>
                </c:pt>
                <c:pt idx="2">
                  <c:v>0</c:v>
                </c:pt>
                <c:pt idx="3">
                  <c:v>0</c:v>
                </c:pt>
                <c:pt idx="4">
                  <c:v>0</c:v>
                </c:pt>
                <c:pt idx="5">
                  <c:v>0</c:v>
                </c:pt>
                <c:pt idx="6">
                  <c:v>0.125</c:v>
                </c:pt>
                <c:pt idx="7">
                  <c:v>0</c:v>
                </c:pt>
                <c:pt idx="8">
                  <c:v>0.29411764705882354</c:v>
                </c:pt>
                <c:pt idx="9">
                  <c:v>0.1111111111111111</c:v>
                </c:pt>
              </c:numCache>
            </c:numRef>
          </c:val>
          <c:extLst>
            <c:ext xmlns:c16="http://schemas.microsoft.com/office/drawing/2014/chart" uri="{C3380CC4-5D6E-409C-BE32-E72D297353CC}">
              <c16:uniqueId val="{00000000-5F85-4CE3-8854-E808D0CBD25E}"/>
            </c:ext>
          </c:extLst>
        </c:ser>
        <c:ser>
          <c:idx val="1"/>
          <c:order val="1"/>
          <c:tx>
            <c:strRef>
              <c:f>'F15'!$M$4</c:f>
              <c:strCache>
                <c:ptCount val="1"/>
                <c:pt idx="0">
                  <c:v>2</c:v>
                </c:pt>
              </c:strCache>
            </c:strRef>
          </c:tx>
          <c:spPr>
            <a:solidFill>
              <a:srgbClr val="3891A7"/>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'F15'!$M$5:$M$14</c:f>
              <c:numCache>
                <c:formatCode>0.0%</c:formatCode>
                <c:ptCount val="10"/>
                <c:pt idx="0">
                  <c:v>5.5555555555555552E-2</c:v>
                </c:pt>
                <c:pt idx="1">
                  <c:v>5.5555555555555552E-2</c:v>
                </c:pt>
                <c:pt idx="2">
                  <c:v>0.16666666666666666</c:v>
                </c:pt>
                <c:pt idx="3">
                  <c:v>0.22222222222222221</c:v>
                </c:pt>
                <c:pt idx="4">
                  <c:v>0.1111111111111111</c:v>
                </c:pt>
                <c:pt idx="5">
                  <c:v>0.16666666666666666</c:v>
                </c:pt>
                <c:pt idx="6">
                  <c:v>0</c:v>
                </c:pt>
                <c:pt idx="7">
                  <c:v>0.1111111111111111</c:v>
                </c:pt>
                <c:pt idx="8">
                  <c:v>0.52941176470588236</c:v>
                </c:pt>
                <c:pt idx="9">
                  <c:v>0.44444444444444442</c:v>
                </c:pt>
              </c:numCache>
            </c:numRef>
          </c:val>
          <c:extLst>
            <c:ext xmlns:c16="http://schemas.microsoft.com/office/drawing/2014/chart" uri="{C3380CC4-5D6E-409C-BE32-E72D297353CC}">
              <c16:uniqueId val="{00000001-5F85-4CE3-8854-E808D0CBD25E}"/>
            </c:ext>
          </c:extLst>
        </c:ser>
        <c:ser>
          <c:idx val="2"/>
          <c:order val="2"/>
          <c:tx>
            <c:strRef>
              <c:f>'F15'!$N$4</c:f>
              <c:strCache>
                <c:ptCount val="1"/>
                <c:pt idx="0">
                  <c:v>3</c:v>
                </c:pt>
              </c:strCache>
            </c:strRef>
          </c:tx>
          <c:spPr>
            <a:solidFill>
              <a:srgbClr val="0BD0D9"/>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'F15'!$N$5:$N$14</c:f>
              <c:numCache>
                <c:formatCode>0.0%</c:formatCode>
                <c:ptCount val="10"/>
                <c:pt idx="0">
                  <c:v>0.27777777777777779</c:v>
                </c:pt>
                <c:pt idx="1">
                  <c:v>0.3888888888888889</c:v>
                </c:pt>
                <c:pt idx="2">
                  <c:v>0.27777777777777779</c:v>
                </c:pt>
                <c:pt idx="3">
                  <c:v>0.22222222222222221</c:v>
                </c:pt>
                <c:pt idx="4">
                  <c:v>0.3888888888888889</c:v>
                </c:pt>
                <c:pt idx="5">
                  <c:v>0.33333333333333331</c:v>
                </c:pt>
                <c:pt idx="6">
                  <c:v>0.375</c:v>
                </c:pt>
                <c:pt idx="7">
                  <c:v>0.3888888888888889</c:v>
                </c:pt>
                <c:pt idx="8">
                  <c:v>0.11764705882352941</c:v>
                </c:pt>
                <c:pt idx="9">
                  <c:v>0.44444444444444442</c:v>
                </c:pt>
              </c:numCache>
            </c:numRef>
          </c:val>
          <c:extLst>
            <c:ext xmlns:c16="http://schemas.microsoft.com/office/drawing/2014/chart" uri="{C3380CC4-5D6E-409C-BE32-E72D297353CC}">
              <c16:uniqueId val="{00000002-5F85-4CE3-8854-E808D0CBD25E}"/>
            </c:ext>
          </c:extLst>
        </c:ser>
        <c:ser>
          <c:idx val="3"/>
          <c:order val="3"/>
          <c:tx>
            <c:strRef>
              <c:f>'F15'!$O$4</c:f>
              <c:strCache>
                <c:ptCount val="1"/>
                <c:pt idx="0">
                  <c:v>4</c:v>
                </c:pt>
              </c:strCache>
            </c:strRef>
          </c:tx>
          <c:spPr>
            <a:solidFill>
              <a:srgbClr val="FEB80A"/>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'F15'!$O$5:$O$14</c:f>
              <c:numCache>
                <c:formatCode>0.0%</c:formatCode>
                <c:ptCount val="10"/>
                <c:pt idx="0">
                  <c:v>0</c:v>
                </c:pt>
                <c:pt idx="1">
                  <c:v>0.27777777777777779</c:v>
                </c:pt>
                <c:pt idx="2">
                  <c:v>0.16666666666666666</c:v>
                </c:pt>
                <c:pt idx="3">
                  <c:v>0.27777777777777779</c:v>
                </c:pt>
                <c:pt idx="4">
                  <c:v>0.33333333333333331</c:v>
                </c:pt>
                <c:pt idx="5">
                  <c:v>0.33333333333333331</c:v>
                </c:pt>
                <c:pt idx="6">
                  <c:v>0.25</c:v>
                </c:pt>
                <c:pt idx="7">
                  <c:v>0.44444444444444442</c:v>
                </c:pt>
                <c:pt idx="8">
                  <c:v>5.8823529411764705E-2</c:v>
                </c:pt>
                <c:pt idx="9">
                  <c:v>0</c:v>
                </c:pt>
              </c:numCache>
            </c:numRef>
          </c:val>
          <c:extLst>
            <c:ext xmlns:c16="http://schemas.microsoft.com/office/drawing/2014/chart" uri="{C3380CC4-5D6E-409C-BE32-E72D297353CC}">
              <c16:uniqueId val="{00000003-5F85-4CE3-8854-E808D0CBD25E}"/>
            </c:ext>
          </c:extLst>
        </c:ser>
        <c:ser>
          <c:idx val="4"/>
          <c:order val="4"/>
          <c:tx>
            <c:strRef>
              <c:f>'F15'!$P$4</c:f>
              <c:strCache>
                <c:ptCount val="1"/>
                <c:pt idx="0">
                  <c:v>5</c:v>
                </c:pt>
              </c:strCache>
            </c:strRef>
          </c:tx>
          <c:spPr>
            <a:solidFill>
              <a:srgbClr val="C78484"/>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'F15'!$P$5:$P$14</c:f>
              <c:numCache>
                <c:formatCode>0.0%</c:formatCode>
                <c:ptCount val="10"/>
                <c:pt idx="0">
                  <c:v>0.33333333333333331</c:v>
                </c:pt>
                <c:pt idx="1">
                  <c:v>0.16666666666666666</c:v>
                </c:pt>
                <c:pt idx="2">
                  <c:v>0.16666666666666666</c:v>
                </c:pt>
                <c:pt idx="3">
                  <c:v>0.22222222222222221</c:v>
                </c:pt>
                <c:pt idx="4">
                  <c:v>0.1111111111111111</c:v>
                </c:pt>
                <c:pt idx="5">
                  <c:v>0.16666666666666666</c:v>
                </c:pt>
                <c:pt idx="6">
                  <c:v>6.25E-2</c:v>
                </c:pt>
                <c:pt idx="7">
                  <c:v>0</c:v>
                </c:pt>
                <c:pt idx="8">
                  <c:v>0</c:v>
                </c:pt>
                <c:pt idx="9">
                  <c:v>0</c:v>
                </c:pt>
              </c:numCache>
            </c:numRef>
          </c:val>
          <c:extLst>
            <c:ext xmlns:c16="http://schemas.microsoft.com/office/drawing/2014/chart" uri="{C3380CC4-5D6E-409C-BE32-E72D297353CC}">
              <c16:uniqueId val="{00000004-5F85-4CE3-8854-E808D0CBD25E}"/>
            </c:ext>
          </c:extLst>
        </c:ser>
        <c:ser>
          <c:idx val="5"/>
          <c:order val="5"/>
          <c:tx>
            <c:strRef>
              <c:f>'F15'!$Q$4</c:f>
              <c:strCache>
                <c:ptCount val="1"/>
                <c:pt idx="0">
                  <c:v>6</c:v>
                </c:pt>
              </c:strCache>
            </c:strRef>
          </c:tx>
          <c:spPr>
            <a:solidFill>
              <a:srgbClr val="B20005"/>
            </a:solidFill>
            <a:ln>
              <a:noFill/>
            </a:ln>
            <a:effectLst/>
          </c:spPr>
          <c:invertIfNegative val="0"/>
          <c:cat>
            <c:strRef>
              <c:f>'F15'!$K$5:$K$14</c:f>
              <c:strCache>
                <c:ptCount val="10"/>
                <c:pt idx="0">
                  <c:v>Nahversorgung/Einkaufen </c:v>
                </c:pt>
                <c:pt idx="1">
                  <c:v>Angebote für Kinder und Jugendliche</c:v>
                </c:pt>
                <c:pt idx="2">
                  <c:v>Daseinsvorsorge </c:v>
                </c:pt>
                <c:pt idx="3">
                  <c:v>Öffentlicher Personennahverkehr/ Anbindung</c:v>
                </c:pt>
                <c:pt idx="4">
                  <c:v>Angebote für Senioren/ Ältere</c:v>
                </c:pt>
                <c:pt idx="5">
                  <c:v>Qualität öffentliche Plätze/ Lebendiger Ortskern</c:v>
                </c:pt>
                <c:pt idx="6">
                  <c:v>Wohnraumangebot</c:v>
                </c:pt>
                <c:pt idx="7">
                  <c:v>Sport-, Freizeit-, Kultur- und Kommunikationseinrichungen</c:v>
                </c:pt>
                <c:pt idx="8">
                  <c:v>Natur und Landschaft</c:v>
                </c:pt>
                <c:pt idx="9">
                  <c:v>Wohlfühlstatus insgesamt</c:v>
                </c:pt>
              </c:strCache>
            </c:strRef>
          </c:cat>
          <c:val>
            <c:numRef>
              <c:f>'F15'!$Q$5:$Q$14</c:f>
              <c:numCache>
                <c:formatCode>0.0%</c:formatCode>
                <c:ptCount val="10"/>
                <c:pt idx="0">
                  <c:v>0.33333333333333331</c:v>
                </c:pt>
                <c:pt idx="1">
                  <c:v>0.1111111111111111</c:v>
                </c:pt>
                <c:pt idx="2">
                  <c:v>0.22222222222222221</c:v>
                </c:pt>
                <c:pt idx="3">
                  <c:v>5.5555555555555552E-2</c:v>
                </c:pt>
                <c:pt idx="4">
                  <c:v>5.5555555555555552E-2</c:v>
                </c:pt>
                <c:pt idx="5">
                  <c:v>0</c:v>
                </c:pt>
                <c:pt idx="6">
                  <c:v>0.1875</c:v>
                </c:pt>
                <c:pt idx="7">
                  <c:v>5.5555555555555552E-2</c:v>
                </c:pt>
                <c:pt idx="8">
                  <c:v>0</c:v>
                </c:pt>
                <c:pt idx="9">
                  <c:v>0</c:v>
                </c:pt>
              </c:numCache>
            </c:numRef>
          </c:val>
          <c:extLst>
            <c:ext xmlns:c16="http://schemas.microsoft.com/office/drawing/2014/chart" uri="{C3380CC4-5D6E-409C-BE32-E72D297353CC}">
              <c16:uniqueId val="{00000005-5F85-4CE3-8854-E808D0CBD25E}"/>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'F14'!$B$17</c:f>
              <c:strCache>
                <c:ptCount val="1"/>
                <c:pt idx="0">
                  <c:v>sehr wichtig</c:v>
                </c:pt>
              </c:strCache>
            </c:strRef>
          </c:tx>
          <c:spPr>
            <a:solidFill>
              <a:srgbClr val="007085"/>
            </a:solidFill>
            <a:ln>
              <a:noFill/>
            </a:ln>
            <a:effectLst/>
          </c:spPr>
          <c:invertIfNegative val="0"/>
          <c:cat>
            <c:strRef>
              <c:f>'F14'!$A$18:$A$27</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'F14'!$B$18:$B$27</c:f>
              <c:numCache>
                <c:formatCode>General</c:formatCode>
                <c:ptCount val="10"/>
                <c:pt idx="0">
                  <c:v>6</c:v>
                </c:pt>
                <c:pt idx="1">
                  <c:v>2</c:v>
                </c:pt>
                <c:pt idx="2">
                  <c:v>1</c:v>
                </c:pt>
                <c:pt idx="3">
                  <c:v>3</c:v>
                </c:pt>
                <c:pt idx="4">
                  <c:v>2</c:v>
                </c:pt>
                <c:pt idx="5">
                  <c:v>5</c:v>
                </c:pt>
                <c:pt idx="6">
                  <c:v>3</c:v>
                </c:pt>
                <c:pt idx="7">
                  <c:v>2</c:v>
                </c:pt>
                <c:pt idx="8">
                  <c:v>6</c:v>
                </c:pt>
                <c:pt idx="9">
                  <c:v>6</c:v>
                </c:pt>
              </c:numCache>
            </c:numRef>
          </c:val>
          <c:extLst>
            <c:ext xmlns:c16="http://schemas.microsoft.com/office/drawing/2014/chart" uri="{C3380CC4-5D6E-409C-BE32-E72D297353CC}">
              <c16:uniqueId val="{00000000-BAE1-49C6-BF31-E09F2D3AE32E}"/>
            </c:ext>
          </c:extLst>
        </c:ser>
        <c:ser>
          <c:idx val="1"/>
          <c:order val="1"/>
          <c:tx>
            <c:strRef>
              <c:f>'F14'!$C$17</c:f>
              <c:strCache>
                <c:ptCount val="1"/>
                <c:pt idx="0">
                  <c:v>wichtig</c:v>
                </c:pt>
              </c:strCache>
            </c:strRef>
          </c:tx>
          <c:spPr>
            <a:solidFill>
              <a:srgbClr val="3891A7"/>
            </a:solidFill>
            <a:ln>
              <a:noFill/>
            </a:ln>
            <a:effectLst/>
          </c:spPr>
          <c:invertIfNegative val="0"/>
          <c:cat>
            <c:strRef>
              <c:f>'F14'!$A$18:$A$27</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'F14'!$C$18:$C$27</c:f>
              <c:numCache>
                <c:formatCode>General</c:formatCode>
                <c:ptCount val="10"/>
                <c:pt idx="0">
                  <c:v>0</c:v>
                </c:pt>
                <c:pt idx="1">
                  <c:v>4</c:v>
                </c:pt>
                <c:pt idx="2">
                  <c:v>3</c:v>
                </c:pt>
                <c:pt idx="3">
                  <c:v>2</c:v>
                </c:pt>
                <c:pt idx="4">
                  <c:v>4</c:v>
                </c:pt>
                <c:pt idx="5">
                  <c:v>1</c:v>
                </c:pt>
                <c:pt idx="6">
                  <c:v>3</c:v>
                </c:pt>
                <c:pt idx="7">
                  <c:v>4</c:v>
                </c:pt>
                <c:pt idx="8">
                  <c:v>0</c:v>
                </c:pt>
                <c:pt idx="9">
                  <c:v>0</c:v>
                </c:pt>
              </c:numCache>
            </c:numRef>
          </c:val>
          <c:extLst>
            <c:ext xmlns:c16="http://schemas.microsoft.com/office/drawing/2014/chart" uri="{C3380CC4-5D6E-409C-BE32-E72D297353CC}">
              <c16:uniqueId val="{00000001-BAE1-49C6-BF31-E09F2D3AE32E}"/>
            </c:ext>
          </c:extLst>
        </c:ser>
        <c:ser>
          <c:idx val="2"/>
          <c:order val="2"/>
          <c:tx>
            <c:strRef>
              <c:f>'F14'!$D$17</c:f>
              <c:strCache>
                <c:ptCount val="1"/>
                <c:pt idx="0">
                  <c:v>weniger wichtig</c:v>
                </c:pt>
              </c:strCache>
            </c:strRef>
          </c:tx>
          <c:spPr>
            <a:solidFill>
              <a:srgbClr val="C78484"/>
            </a:solidFill>
            <a:ln>
              <a:noFill/>
            </a:ln>
            <a:effectLst/>
          </c:spPr>
          <c:invertIfNegative val="0"/>
          <c:cat>
            <c:strRef>
              <c:f>'F14'!$A$18:$A$27</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'F14'!$D$18:$D$27</c:f>
              <c:numCache>
                <c:formatCode>General</c:formatCode>
                <c:ptCount val="10"/>
                <c:pt idx="0">
                  <c:v>0</c:v>
                </c:pt>
                <c:pt idx="1">
                  <c:v>0</c:v>
                </c:pt>
                <c:pt idx="2">
                  <c:v>2</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2-BAE1-49C6-BF31-E09F2D3AE32E}"/>
            </c:ext>
          </c:extLst>
        </c:ser>
        <c:ser>
          <c:idx val="3"/>
          <c:order val="3"/>
          <c:tx>
            <c:strRef>
              <c:f>'F14'!$E$17</c:f>
              <c:strCache>
                <c:ptCount val="1"/>
                <c:pt idx="0">
                  <c:v>unwichtig</c:v>
                </c:pt>
              </c:strCache>
            </c:strRef>
          </c:tx>
          <c:spPr>
            <a:solidFill>
              <a:srgbClr val="B20005"/>
            </a:solidFill>
            <a:ln>
              <a:noFill/>
            </a:ln>
            <a:effectLst/>
          </c:spPr>
          <c:invertIfNegative val="0"/>
          <c:cat>
            <c:strRef>
              <c:f>'F14'!$A$18:$A$27</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'F14'!$E$18:$E$27</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BAE1-49C6-BF31-E09F2D3AE32E}"/>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'F14'!$F$17</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'F14'!$A$18:$A$27</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'F14'!$F$18:$F$27</c15:sqref>
                        </c15:formulaRef>
                      </c:ext>
                    </c:extLst>
                    <c:numCache>
                      <c:formatCode>General</c:formatCode>
                      <c:ptCount val="10"/>
                      <c:pt idx="0">
                        <c:v>6</c:v>
                      </c:pt>
                      <c:pt idx="1">
                        <c:v>6</c:v>
                      </c:pt>
                      <c:pt idx="2">
                        <c:v>6</c:v>
                      </c:pt>
                      <c:pt idx="3">
                        <c:v>6</c:v>
                      </c:pt>
                      <c:pt idx="4">
                        <c:v>6</c:v>
                      </c:pt>
                      <c:pt idx="5">
                        <c:v>6</c:v>
                      </c:pt>
                      <c:pt idx="6">
                        <c:v>6</c:v>
                      </c:pt>
                      <c:pt idx="7">
                        <c:v>6</c:v>
                      </c:pt>
                      <c:pt idx="8">
                        <c:v>6</c:v>
                      </c:pt>
                      <c:pt idx="9">
                        <c:v>6</c:v>
                      </c:pt>
                    </c:numCache>
                  </c:numRef>
                </c:val>
                <c:extLst>
                  <c:ext xmlns:c16="http://schemas.microsoft.com/office/drawing/2014/chart" uri="{C3380CC4-5D6E-409C-BE32-E72D297353CC}">
                    <c16:uniqueId val="{00000004-BAE1-49C6-BF31-E09F2D3AE32E}"/>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'F14'!$G$17</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'F14'!$A$18:$A$27</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'F14'!$G$18:$G$27</c15:sqref>
                        </c15:formulaRef>
                      </c:ext>
                    </c:extLst>
                    <c:numCache>
                      <c:formatCode>General</c:formatCode>
                      <c:ptCount val="10"/>
                      <c:pt idx="0">
                        <c:v>9</c:v>
                      </c:pt>
                      <c:pt idx="1">
                        <c:v>9</c:v>
                      </c:pt>
                      <c:pt idx="2">
                        <c:v>9</c:v>
                      </c:pt>
                      <c:pt idx="3">
                        <c:v>9</c:v>
                      </c:pt>
                      <c:pt idx="4">
                        <c:v>9</c:v>
                      </c:pt>
                      <c:pt idx="5">
                        <c:v>9</c:v>
                      </c:pt>
                      <c:pt idx="6">
                        <c:v>9</c:v>
                      </c:pt>
                      <c:pt idx="7">
                        <c:v>9</c:v>
                      </c:pt>
                      <c:pt idx="8">
                        <c:v>9</c:v>
                      </c:pt>
                      <c:pt idx="9">
                        <c:v>9</c:v>
                      </c:pt>
                    </c:numCache>
                  </c:numRef>
                </c:val>
                <c:extLst xmlns:c15="http://schemas.microsoft.com/office/drawing/2012/chart">
                  <c:ext xmlns:c16="http://schemas.microsoft.com/office/drawing/2014/chart" uri="{C3380CC4-5D6E-409C-BE32-E72D297353CC}">
                    <c16:uniqueId val="{00000005-BAE1-49C6-BF31-E09F2D3AE32E}"/>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de-DE">
                <a:latin typeface="Segoe UI" panose="020B0502040204020203" pitchFamily="34" charset="0"/>
                <a:cs typeface="Segoe UI" panose="020B0502040204020203" pitchFamily="34" charset="0"/>
              </a:rPr>
              <a:t>Wie alt sind Sie?</a:t>
            </a:r>
          </a:p>
        </c:rich>
      </c:tx>
      <c:overlay val="0"/>
    </c:title>
    <c:autoTitleDeleted val="0"/>
    <c:plotArea>
      <c:layout/>
      <c:barChart>
        <c:barDir val="col"/>
        <c:grouping val="clustered"/>
        <c:varyColors val="0"/>
        <c:ser>
          <c:idx val="0"/>
          <c:order val="0"/>
          <c:tx>
            <c:strRef>
              <c:f>'Question 2'!$B$3</c:f>
              <c:strCache>
                <c:ptCount val="1"/>
                <c:pt idx="0">
                  <c:v>Responses</c:v>
                </c:pt>
              </c:strCache>
            </c:strRef>
          </c:tx>
          <c:spPr>
            <a:solidFill>
              <a:srgbClr val="007085"/>
            </a:solidFill>
            <a:ln>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2'!$A$4:$A$12</c:f>
              <c:strCache>
                <c:ptCount val="9"/>
                <c:pt idx="0">
                  <c:v>unter 18 Jahre</c:v>
                </c:pt>
                <c:pt idx="1">
                  <c:v>18-25 Jahre</c:v>
                </c:pt>
                <c:pt idx="2">
                  <c:v>26-35 Jahre</c:v>
                </c:pt>
                <c:pt idx="3">
                  <c:v>36-45 Jahre</c:v>
                </c:pt>
                <c:pt idx="4">
                  <c:v>46-55 Jahre</c:v>
                </c:pt>
                <c:pt idx="5">
                  <c:v>56-65 Jahre</c:v>
                </c:pt>
                <c:pt idx="6">
                  <c:v>66-75 Jahre</c:v>
                </c:pt>
                <c:pt idx="7">
                  <c:v>über 75 Jahre</c:v>
                </c:pt>
                <c:pt idx="8">
                  <c:v>keine Angabe</c:v>
                </c:pt>
              </c:strCache>
            </c:strRef>
          </c:cat>
          <c:val>
            <c:numRef>
              <c:f>'Question 2'!$B$4:$B$12</c:f>
              <c:numCache>
                <c:formatCode>0.00%</c:formatCode>
                <c:ptCount val="9"/>
                <c:pt idx="0">
                  <c:v>2.1212121212121213E-2</c:v>
                </c:pt>
                <c:pt idx="1">
                  <c:v>7.575757575757576E-2</c:v>
                </c:pt>
                <c:pt idx="2">
                  <c:v>0.21212121212121213</c:v>
                </c:pt>
                <c:pt idx="3">
                  <c:v>0.22727272727272727</c:v>
                </c:pt>
                <c:pt idx="4">
                  <c:v>0.17575757575757575</c:v>
                </c:pt>
                <c:pt idx="5">
                  <c:v>0.15454545454545454</c:v>
                </c:pt>
                <c:pt idx="6">
                  <c:v>8.4848484848484854E-2</c:v>
                </c:pt>
                <c:pt idx="7">
                  <c:v>2.7272727272727271E-2</c:v>
                </c:pt>
                <c:pt idx="8">
                  <c:v>2.1212121212121213E-2</c:v>
                </c:pt>
              </c:numCache>
            </c:numRef>
          </c:val>
          <c:extLst>
            <c:ext xmlns:c16="http://schemas.microsoft.com/office/drawing/2014/chart" uri="{C3380CC4-5D6E-409C-BE32-E72D297353CC}">
              <c16:uniqueId val="{00000000-EAE5-4E35-8388-82AF9D407A51}"/>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solidFill>
        <a:srgbClr val="007085"/>
      </a:solidFill>
    </a:ln>
  </c:spPr>
  <c:txPr>
    <a:bodyPr/>
    <a:lstStyle/>
    <a:p>
      <a:pPr>
        <a:defRPr>
          <a:latin typeface="Segoe UI" panose="020B0502040204020203" pitchFamily="34" charset="0"/>
          <a:cs typeface="Segoe UI" panose="020B0502040204020203" pitchFamily="34" charset="0"/>
        </a:defRPr>
      </a:pPr>
      <a:endParaRPr lang="de-DE"/>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'F15'!$L$18:$L$27</c:f>
              <c:numCache>
                <c:formatCode>0.0%</c:formatCode>
                <c:ptCount val="10"/>
                <c:pt idx="0">
                  <c:v>0.16666666666666666</c:v>
                </c:pt>
                <c:pt idx="1">
                  <c:v>0.16666666666666666</c:v>
                </c:pt>
                <c:pt idx="2">
                  <c:v>0.33333333333333331</c:v>
                </c:pt>
                <c:pt idx="3">
                  <c:v>0</c:v>
                </c:pt>
                <c:pt idx="4">
                  <c:v>0</c:v>
                </c:pt>
                <c:pt idx="5">
                  <c:v>0.5</c:v>
                </c:pt>
                <c:pt idx="6">
                  <c:v>0.33333333333333331</c:v>
                </c:pt>
                <c:pt idx="7">
                  <c:v>0.83333333333333337</c:v>
                </c:pt>
                <c:pt idx="8">
                  <c:v>0.16666666666666666</c:v>
                </c:pt>
                <c:pt idx="9">
                  <c:v>0.16666666666666666</c:v>
                </c:pt>
              </c:numCache>
            </c:numRef>
          </c:val>
          <c:extLst>
            <c:ext xmlns:c16="http://schemas.microsoft.com/office/drawing/2014/chart" uri="{C3380CC4-5D6E-409C-BE32-E72D297353CC}">
              <c16:uniqueId val="{00000000-9AD5-4E22-AB8E-E393CB005307}"/>
            </c:ext>
          </c:extLst>
        </c:ser>
        <c:ser>
          <c:idx val="1"/>
          <c:order val="1"/>
          <c:tx>
            <c:strRef>
              <c:f>'F15'!$M$4</c:f>
              <c:strCache>
                <c:ptCount val="1"/>
                <c:pt idx="0">
                  <c:v>2</c:v>
                </c:pt>
              </c:strCache>
            </c:strRef>
          </c:tx>
          <c:spPr>
            <a:solidFill>
              <a:srgbClr val="3891A7"/>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'F15'!$M$18:$M$27</c:f>
              <c:numCache>
                <c:formatCode>0.0%</c:formatCode>
                <c:ptCount val="10"/>
                <c:pt idx="0">
                  <c:v>0.16666666666666666</c:v>
                </c:pt>
                <c:pt idx="1">
                  <c:v>0.16666666666666666</c:v>
                </c:pt>
                <c:pt idx="2">
                  <c:v>0.16666666666666666</c:v>
                </c:pt>
                <c:pt idx="3">
                  <c:v>0.5</c:v>
                </c:pt>
                <c:pt idx="4">
                  <c:v>0.2</c:v>
                </c:pt>
                <c:pt idx="5">
                  <c:v>0.16666666666666666</c:v>
                </c:pt>
                <c:pt idx="6">
                  <c:v>0.33333333333333331</c:v>
                </c:pt>
                <c:pt idx="7">
                  <c:v>0</c:v>
                </c:pt>
                <c:pt idx="8">
                  <c:v>0</c:v>
                </c:pt>
                <c:pt idx="9">
                  <c:v>0.5</c:v>
                </c:pt>
              </c:numCache>
            </c:numRef>
          </c:val>
          <c:extLst>
            <c:ext xmlns:c16="http://schemas.microsoft.com/office/drawing/2014/chart" uri="{C3380CC4-5D6E-409C-BE32-E72D297353CC}">
              <c16:uniqueId val="{00000001-9AD5-4E22-AB8E-E393CB005307}"/>
            </c:ext>
          </c:extLst>
        </c:ser>
        <c:ser>
          <c:idx val="2"/>
          <c:order val="2"/>
          <c:tx>
            <c:strRef>
              <c:f>'F15'!$N$4</c:f>
              <c:strCache>
                <c:ptCount val="1"/>
                <c:pt idx="0">
                  <c:v>3</c:v>
                </c:pt>
              </c:strCache>
            </c:strRef>
          </c:tx>
          <c:spPr>
            <a:solidFill>
              <a:srgbClr val="0BD0D9"/>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'F15'!$N$18:$N$27</c:f>
              <c:numCache>
                <c:formatCode>0.0%</c:formatCode>
                <c:ptCount val="10"/>
                <c:pt idx="0">
                  <c:v>0</c:v>
                </c:pt>
                <c:pt idx="1">
                  <c:v>0.33333333333333331</c:v>
                </c:pt>
                <c:pt idx="2">
                  <c:v>0.16666666666666666</c:v>
                </c:pt>
                <c:pt idx="3">
                  <c:v>0.16666666666666666</c:v>
                </c:pt>
                <c:pt idx="4">
                  <c:v>0.6</c:v>
                </c:pt>
                <c:pt idx="5">
                  <c:v>0.16666666666666666</c:v>
                </c:pt>
                <c:pt idx="6">
                  <c:v>0.16666666666666666</c:v>
                </c:pt>
                <c:pt idx="7">
                  <c:v>0</c:v>
                </c:pt>
                <c:pt idx="8">
                  <c:v>0.83333333333333337</c:v>
                </c:pt>
                <c:pt idx="9">
                  <c:v>0.33333333333333331</c:v>
                </c:pt>
              </c:numCache>
            </c:numRef>
          </c:val>
          <c:extLst>
            <c:ext xmlns:c16="http://schemas.microsoft.com/office/drawing/2014/chart" uri="{C3380CC4-5D6E-409C-BE32-E72D297353CC}">
              <c16:uniqueId val="{00000002-9AD5-4E22-AB8E-E393CB005307}"/>
            </c:ext>
          </c:extLst>
        </c:ser>
        <c:ser>
          <c:idx val="3"/>
          <c:order val="3"/>
          <c:tx>
            <c:strRef>
              <c:f>'F15'!$O$4</c:f>
              <c:strCache>
                <c:ptCount val="1"/>
                <c:pt idx="0">
                  <c:v>4</c:v>
                </c:pt>
              </c:strCache>
            </c:strRef>
          </c:tx>
          <c:spPr>
            <a:solidFill>
              <a:srgbClr val="FEB80A"/>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'F15'!$O$18:$O$27</c:f>
              <c:numCache>
                <c:formatCode>0.0%</c:formatCode>
                <c:ptCount val="10"/>
                <c:pt idx="0">
                  <c:v>0</c:v>
                </c:pt>
                <c:pt idx="1">
                  <c:v>0</c:v>
                </c:pt>
                <c:pt idx="2">
                  <c:v>0</c:v>
                </c:pt>
                <c:pt idx="3">
                  <c:v>0.33333333333333331</c:v>
                </c:pt>
                <c:pt idx="4">
                  <c:v>0</c:v>
                </c:pt>
                <c:pt idx="5">
                  <c:v>0</c:v>
                </c:pt>
                <c:pt idx="6">
                  <c:v>0</c:v>
                </c:pt>
                <c:pt idx="7">
                  <c:v>0</c:v>
                </c:pt>
                <c:pt idx="8">
                  <c:v>0</c:v>
                </c:pt>
                <c:pt idx="9">
                  <c:v>0</c:v>
                </c:pt>
              </c:numCache>
            </c:numRef>
          </c:val>
          <c:extLst>
            <c:ext xmlns:c16="http://schemas.microsoft.com/office/drawing/2014/chart" uri="{C3380CC4-5D6E-409C-BE32-E72D297353CC}">
              <c16:uniqueId val="{00000003-9AD5-4E22-AB8E-E393CB005307}"/>
            </c:ext>
          </c:extLst>
        </c:ser>
        <c:ser>
          <c:idx val="4"/>
          <c:order val="4"/>
          <c:tx>
            <c:strRef>
              <c:f>'F15'!$P$4</c:f>
              <c:strCache>
                <c:ptCount val="1"/>
                <c:pt idx="0">
                  <c:v>5</c:v>
                </c:pt>
              </c:strCache>
            </c:strRef>
          </c:tx>
          <c:spPr>
            <a:solidFill>
              <a:srgbClr val="C78484"/>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'F15'!$P$18:$P$27</c:f>
              <c:numCache>
                <c:formatCode>0.0%</c:formatCode>
                <c:ptCount val="10"/>
                <c:pt idx="0">
                  <c:v>0.33333333333333331</c:v>
                </c:pt>
                <c:pt idx="1">
                  <c:v>0.16666666666666666</c:v>
                </c:pt>
                <c:pt idx="2">
                  <c:v>0.16666666666666666</c:v>
                </c:pt>
                <c:pt idx="3">
                  <c:v>0</c:v>
                </c:pt>
                <c:pt idx="4">
                  <c:v>0.2</c:v>
                </c:pt>
                <c:pt idx="5">
                  <c:v>0</c:v>
                </c:pt>
                <c:pt idx="6">
                  <c:v>0</c:v>
                </c:pt>
                <c:pt idx="7">
                  <c:v>0</c:v>
                </c:pt>
                <c:pt idx="8">
                  <c:v>0</c:v>
                </c:pt>
                <c:pt idx="9">
                  <c:v>0</c:v>
                </c:pt>
              </c:numCache>
            </c:numRef>
          </c:val>
          <c:extLst>
            <c:ext xmlns:c16="http://schemas.microsoft.com/office/drawing/2014/chart" uri="{C3380CC4-5D6E-409C-BE32-E72D297353CC}">
              <c16:uniqueId val="{00000004-9AD5-4E22-AB8E-E393CB005307}"/>
            </c:ext>
          </c:extLst>
        </c:ser>
        <c:ser>
          <c:idx val="5"/>
          <c:order val="5"/>
          <c:tx>
            <c:strRef>
              <c:f>'F15'!$Q$4</c:f>
              <c:strCache>
                <c:ptCount val="1"/>
                <c:pt idx="0">
                  <c:v>6</c:v>
                </c:pt>
              </c:strCache>
            </c:strRef>
          </c:tx>
          <c:spPr>
            <a:solidFill>
              <a:srgbClr val="B20005"/>
            </a:solidFill>
            <a:ln>
              <a:noFill/>
            </a:ln>
            <a:effectLst/>
          </c:spPr>
          <c:invertIfNegative val="0"/>
          <c:cat>
            <c:strRef>
              <c:f>'F15'!$K$18:$K$27</c:f>
              <c:strCache>
                <c:ptCount val="10"/>
                <c:pt idx="0">
                  <c:v>Öffentlicher Personennahverkehr/ Anbindung</c:v>
                </c:pt>
                <c:pt idx="1">
                  <c:v>Daseinsvorsorge </c:v>
                </c:pt>
                <c:pt idx="2">
                  <c:v>Qualität öffentliche Plätze/ Lebendiger Ortskern</c:v>
                </c:pt>
                <c:pt idx="3">
                  <c:v>Angebote für Kinder und Jugendliche</c:v>
                </c:pt>
                <c:pt idx="4">
                  <c:v>Wohnraumangebot</c:v>
                </c:pt>
                <c:pt idx="5">
                  <c:v>Nahversorgung/Einkaufen </c:v>
                </c:pt>
                <c:pt idx="6">
                  <c:v>Wohlfühlstatus insgesamt</c:v>
                </c:pt>
                <c:pt idx="7">
                  <c:v>Natur und Landschaft</c:v>
                </c:pt>
                <c:pt idx="8">
                  <c:v>Angebote für Senioren/ Ältere</c:v>
                </c:pt>
                <c:pt idx="9">
                  <c:v>Sport-, Freizeit-, Kultur- und Kommunikationseinrichungen</c:v>
                </c:pt>
              </c:strCache>
            </c:strRef>
          </c:cat>
          <c:val>
            <c:numRef>
              <c:f>'F15'!$Q$18:$Q$27</c:f>
              <c:numCache>
                <c:formatCode>0.0%</c:formatCode>
                <c:ptCount val="10"/>
                <c:pt idx="0">
                  <c:v>0.33333333333333331</c:v>
                </c:pt>
                <c:pt idx="1">
                  <c:v>0.16666666666666666</c:v>
                </c:pt>
                <c:pt idx="2">
                  <c:v>0.16666666666666666</c:v>
                </c:pt>
                <c:pt idx="3">
                  <c:v>0</c:v>
                </c:pt>
                <c:pt idx="4">
                  <c:v>0</c:v>
                </c:pt>
                <c:pt idx="5">
                  <c:v>0.16666666666666666</c:v>
                </c:pt>
                <c:pt idx="6">
                  <c:v>0.16666666666666666</c:v>
                </c:pt>
                <c:pt idx="7">
                  <c:v>0.16666666666666666</c:v>
                </c:pt>
                <c:pt idx="8">
                  <c:v>0</c:v>
                </c:pt>
                <c:pt idx="9">
                  <c:v>0</c:v>
                </c:pt>
              </c:numCache>
            </c:numRef>
          </c:val>
          <c:extLst>
            <c:ext xmlns:c16="http://schemas.microsoft.com/office/drawing/2014/chart" uri="{C3380CC4-5D6E-409C-BE32-E72D297353CC}">
              <c16:uniqueId val="{00000005-9AD5-4E22-AB8E-E393CB005307}"/>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'F14'!$B$30</c:f>
              <c:strCache>
                <c:ptCount val="1"/>
                <c:pt idx="0">
                  <c:v>sehr wichtig</c:v>
                </c:pt>
              </c:strCache>
            </c:strRef>
          </c:tx>
          <c:spPr>
            <a:solidFill>
              <a:srgbClr val="007085"/>
            </a:solidFill>
            <a:ln>
              <a:noFill/>
            </a:ln>
            <a:effectLst/>
          </c:spPr>
          <c:invertIfNegative val="0"/>
          <c:cat>
            <c:strRef>
              <c:f>'F14'!$A$31:$A$40</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'F14'!$B$31:$B$40</c:f>
              <c:numCache>
                <c:formatCode>General</c:formatCode>
                <c:ptCount val="10"/>
                <c:pt idx="0">
                  <c:v>12</c:v>
                </c:pt>
                <c:pt idx="1">
                  <c:v>14</c:v>
                </c:pt>
                <c:pt idx="2">
                  <c:v>14</c:v>
                </c:pt>
                <c:pt idx="3">
                  <c:v>23</c:v>
                </c:pt>
                <c:pt idx="4">
                  <c:v>12</c:v>
                </c:pt>
                <c:pt idx="5">
                  <c:v>22</c:v>
                </c:pt>
                <c:pt idx="6">
                  <c:v>25</c:v>
                </c:pt>
                <c:pt idx="7">
                  <c:v>28</c:v>
                </c:pt>
                <c:pt idx="8">
                  <c:v>27</c:v>
                </c:pt>
                <c:pt idx="9">
                  <c:v>27</c:v>
                </c:pt>
              </c:numCache>
            </c:numRef>
          </c:val>
          <c:extLst>
            <c:ext xmlns:c16="http://schemas.microsoft.com/office/drawing/2014/chart" uri="{C3380CC4-5D6E-409C-BE32-E72D297353CC}">
              <c16:uniqueId val="{00000000-5977-4D9F-8D74-B4370546366D}"/>
            </c:ext>
          </c:extLst>
        </c:ser>
        <c:ser>
          <c:idx val="1"/>
          <c:order val="1"/>
          <c:tx>
            <c:strRef>
              <c:f>'F14'!$C$30</c:f>
              <c:strCache>
                <c:ptCount val="1"/>
                <c:pt idx="0">
                  <c:v>wichtig</c:v>
                </c:pt>
              </c:strCache>
            </c:strRef>
          </c:tx>
          <c:spPr>
            <a:solidFill>
              <a:srgbClr val="3891A7"/>
            </a:solidFill>
            <a:ln>
              <a:noFill/>
            </a:ln>
            <a:effectLst/>
          </c:spPr>
          <c:invertIfNegative val="0"/>
          <c:cat>
            <c:strRef>
              <c:f>'F14'!$A$31:$A$40</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'F14'!$C$31:$C$40</c:f>
              <c:numCache>
                <c:formatCode>General</c:formatCode>
                <c:ptCount val="10"/>
                <c:pt idx="0">
                  <c:v>7</c:v>
                </c:pt>
                <c:pt idx="1">
                  <c:v>13</c:v>
                </c:pt>
                <c:pt idx="2">
                  <c:v>13</c:v>
                </c:pt>
                <c:pt idx="3">
                  <c:v>14</c:v>
                </c:pt>
                <c:pt idx="4">
                  <c:v>19</c:v>
                </c:pt>
                <c:pt idx="5">
                  <c:v>13</c:v>
                </c:pt>
                <c:pt idx="6">
                  <c:v>11</c:v>
                </c:pt>
                <c:pt idx="7">
                  <c:v>9</c:v>
                </c:pt>
                <c:pt idx="8">
                  <c:v>10</c:v>
                </c:pt>
                <c:pt idx="9">
                  <c:v>7</c:v>
                </c:pt>
              </c:numCache>
            </c:numRef>
          </c:val>
          <c:extLst>
            <c:ext xmlns:c16="http://schemas.microsoft.com/office/drawing/2014/chart" uri="{C3380CC4-5D6E-409C-BE32-E72D297353CC}">
              <c16:uniqueId val="{00000001-5977-4D9F-8D74-B4370546366D}"/>
            </c:ext>
          </c:extLst>
        </c:ser>
        <c:ser>
          <c:idx val="2"/>
          <c:order val="2"/>
          <c:tx>
            <c:strRef>
              <c:f>'F14'!$D$30</c:f>
              <c:strCache>
                <c:ptCount val="1"/>
                <c:pt idx="0">
                  <c:v>weniger wichtig</c:v>
                </c:pt>
              </c:strCache>
            </c:strRef>
          </c:tx>
          <c:spPr>
            <a:solidFill>
              <a:srgbClr val="C78484"/>
            </a:solidFill>
            <a:ln>
              <a:noFill/>
            </a:ln>
            <a:effectLst/>
          </c:spPr>
          <c:invertIfNegative val="0"/>
          <c:cat>
            <c:strRef>
              <c:f>'F14'!$A$31:$A$40</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'F14'!$D$31:$D$40</c:f>
              <c:numCache>
                <c:formatCode>General</c:formatCode>
                <c:ptCount val="10"/>
                <c:pt idx="0">
                  <c:v>12</c:v>
                </c:pt>
                <c:pt idx="1">
                  <c:v>6</c:v>
                </c:pt>
                <c:pt idx="2">
                  <c:v>9</c:v>
                </c:pt>
                <c:pt idx="3">
                  <c:v>0</c:v>
                </c:pt>
                <c:pt idx="4">
                  <c:v>4</c:v>
                </c:pt>
                <c:pt idx="5">
                  <c:v>1</c:v>
                </c:pt>
                <c:pt idx="6">
                  <c:v>1</c:v>
                </c:pt>
                <c:pt idx="7">
                  <c:v>0</c:v>
                </c:pt>
                <c:pt idx="8">
                  <c:v>0</c:v>
                </c:pt>
                <c:pt idx="9">
                  <c:v>0</c:v>
                </c:pt>
              </c:numCache>
            </c:numRef>
          </c:val>
          <c:extLst>
            <c:ext xmlns:c16="http://schemas.microsoft.com/office/drawing/2014/chart" uri="{C3380CC4-5D6E-409C-BE32-E72D297353CC}">
              <c16:uniqueId val="{00000002-5977-4D9F-8D74-B4370546366D}"/>
            </c:ext>
          </c:extLst>
        </c:ser>
        <c:ser>
          <c:idx val="3"/>
          <c:order val="3"/>
          <c:tx>
            <c:strRef>
              <c:f>'F14'!$E$30</c:f>
              <c:strCache>
                <c:ptCount val="1"/>
                <c:pt idx="0">
                  <c:v>unwichtig</c:v>
                </c:pt>
              </c:strCache>
            </c:strRef>
          </c:tx>
          <c:spPr>
            <a:solidFill>
              <a:srgbClr val="B20005"/>
            </a:solidFill>
            <a:ln>
              <a:noFill/>
            </a:ln>
            <a:effectLst/>
          </c:spPr>
          <c:invertIfNegative val="0"/>
          <c:cat>
            <c:strRef>
              <c:f>'F14'!$A$31:$A$40</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'F14'!$E$31:$E$40</c:f>
              <c:numCache>
                <c:formatCode>General</c:formatCode>
                <c:ptCount val="10"/>
                <c:pt idx="0">
                  <c:v>5</c:v>
                </c:pt>
                <c:pt idx="1">
                  <c:v>2</c:v>
                </c:pt>
                <c:pt idx="2">
                  <c:v>0</c:v>
                </c:pt>
                <c:pt idx="3">
                  <c:v>0</c:v>
                </c:pt>
                <c:pt idx="4">
                  <c:v>1</c:v>
                </c:pt>
                <c:pt idx="5">
                  <c:v>1</c:v>
                </c:pt>
                <c:pt idx="6">
                  <c:v>0</c:v>
                </c:pt>
                <c:pt idx="7">
                  <c:v>0</c:v>
                </c:pt>
                <c:pt idx="8">
                  <c:v>0</c:v>
                </c:pt>
                <c:pt idx="9">
                  <c:v>0</c:v>
                </c:pt>
              </c:numCache>
            </c:numRef>
          </c:val>
          <c:extLst>
            <c:ext xmlns:c16="http://schemas.microsoft.com/office/drawing/2014/chart" uri="{C3380CC4-5D6E-409C-BE32-E72D297353CC}">
              <c16:uniqueId val="{00000003-5977-4D9F-8D74-B4370546366D}"/>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'F14'!$F$30</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'F14'!$A$31:$A$40</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'F14'!$F$31:$F$40</c15:sqref>
                        </c15:formulaRef>
                      </c:ext>
                    </c:extLst>
                    <c:numCache>
                      <c:formatCode>General</c:formatCode>
                      <c:ptCount val="10"/>
                      <c:pt idx="0">
                        <c:v>36</c:v>
                      </c:pt>
                      <c:pt idx="1">
                        <c:v>35</c:v>
                      </c:pt>
                      <c:pt idx="2">
                        <c:v>36</c:v>
                      </c:pt>
                      <c:pt idx="3">
                        <c:v>37</c:v>
                      </c:pt>
                      <c:pt idx="4">
                        <c:v>36</c:v>
                      </c:pt>
                      <c:pt idx="5">
                        <c:v>37</c:v>
                      </c:pt>
                      <c:pt idx="6">
                        <c:v>37</c:v>
                      </c:pt>
                      <c:pt idx="7">
                        <c:v>37</c:v>
                      </c:pt>
                      <c:pt idx="8">
                        <c:v>37</c:v>
                      </c:pt>
                      <c:pt idx="9">
                        <c:v>34</c:v>
                      </c:pt>
                    </c:numCache>
                  </c:numRef>
                </c:val>
                <c:extLst>
                  <c:ext xmlns:c16="http://schemas.microsoft.com/office/drawing/2014/chart" uri="{C3380CC4-5D6E-409C-BE32-E72D297353CC}">
                    <c16:uniqueId val="{00000004-5977-4D9F-8D74-B4370546366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'F14'!$G$30</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'F14'!$A$31:$A$40</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'F14'!$G$31:$G$40</c15:sqref>
                        </c15:formulaRef>
                      </c:ext>
                    </c:extLst>
                    <c:numCache>
                      <c:formatCode>General</c:formatCode>
                      <c:ptCount val="10"/>
                      <c:pt idx="0">
                        <c:v>48</c:v>
                      </c:pt>
                      <c:pt idx="1">
                        <c:v>48</c:v>
                      </c:pt>
                      <c:pt idx="2">
                        <c:v>48</c:v>
                      </c:pt>
                      <c:pt idx="3">
                        <c:v>48</c:v>
                      </c:pt>
                      <c:pt idx="4">
                        <c:v>48</c:v>
                      </c:pt>
                      <c:pt idx="5">
                        <c:v>48</c:v>
                      </c:pt>
                      <c:pt idx="6">
                        <c:v>48</c:v>
                      </c:pt>
                      <c:pt idx="7">
                        <c:v>48</c:v>
                      </c:pt>
                      <c:pt idx="8">
                        <c:v>48</c:v>
                      </c:pt>
                      <c:pt idx="9">
                        <c:v>48</c:v>
                      </c:pt>
                    </c:numCache>
                  </c:numRef>
                </c:val>
                <c:extLst xmlns:c15="http://schemas.microsoft.com/office/drawing/2012/chart">
                  <c:ext xmlns:c16="http://schemas.microsoft.com/office/drawing/2014/chart" uri="{C3380CC4-5D6E-409C-BE32-E72D297353CC}">
                    <c16:uniqueId val="{00000005-5977-4D9F-8D74-B4370546366D}"/>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'F15'!$L$31:$L$40</c:f>
              <c:numCache>
                <c:formatCode>0.0%</c:formatCode>
                <c:ptCount val="10"/>
                <c:pt idx="0">
                  <c:v>0</c:v>
                </c:pt>
                <c:pt idx="1">
                  <c:v>2.7027027027027029E-2</c:v>
                </c:pt>
                <c:pt idx="2">
                  <c:v>2.7777777777777776E-2</c:v>
                </c:pt>
                <c:pt idx="3">
                  <c:v>0</c:v>
                </c:pt>
                <c:pt idx="4">
                  <c:v>2.8571428571428571E-2</c:v>
                </c:pt>
                <c:pt idx="5">
                  <c:v>2.7777777777777776E-2</c:v>
                </c:pt>
                <c:pt idx="6">
                  <c:v>0.11428571428571428</c:v>
                </c:pt>
                <c:pt idx="7">
                  <c:v>0.25714285714285712</c:v>
                </c:pt>
                <c:pt idx="8">
                  <c:v>0.30555555555555558</c:v>
                </c:pt>
                <c:pt idx="9">
                  <c:v>0.52777777777777779</c:v>
                </c:pt>
              </c:numCache>
            </c:numRef>
          </c:val>
          <c:extLst>
            <c:ext xmlns:c16="http://schemas.microsoft.com/office/drawing/2014/chart" uri="{C3380CC4-5D6E-409C-BE32-E72D297353CC}">
              <c16:uniqueId val="{00000000-9EA4-4D4D-B7A3-80E4D111F378}"/>
            </c:ext>
          </c:extLst>
        </c:ser>
        <c:ser>
          <c:idx val="1"/>
          <c:order val="1"/>
          <c:tx>
            <c:strRef>
              <c:f>'F15'!$M$4</c:f>
              <c:strCache>
                <c:ptCount val="1"/>
                <c:pt idx="0">
                  <c:v>2</c:v>
                </c:pt>
              </c:strCache>
            </c:strRef>
          </c:tx>
          <c:spPr>
            <a:solidFill>
              <a:srgbClr val="3891A7"/>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'F15'!$M$31:$M$40</c:f>
              <c:numCache>
                <c:formatCode>0.0%</c:formatCode>
                <c:ptCount val="10"/>
                <c:pt idx="0">
                  <c:v>0.1388888888888889</c:v>
                </c:pt>
                <c:pt idx="1">
                  <c:v>0.16216216216216217</c:v>
                </c:pt>
                <c:pt idx="2">
                  <c:v>0.1388888888888889</c:v>
                </c:pt>
                <c:pt idx="3">
                  <c:v>0.14285714285714285</c:v>
                </c:pt>
                <c:pt idx="4">
                  <c:v>0.11428571428571428</c:v>
                </c:pt>
                <c:pt idx="5">
                  <c:v>0.1111111111111111</c:v>
                </c:pt>
                <c:pt idx="6">
                  <c:v>0.2</c:v>
                </c:pt>
                <c:pt idx="7">
                  <c:v>0.51428571428571423</c:v>
                </c:pt>
                <c:pt idx="8">
                  <c:v>0.5</c:v>
                </c:pt>
                <c:pt idx="9">
                  <c:v>0.47222222222222221</c:v>
                </c:pt>
              </c:numCache>
            </c:numRef>
          </c:val>
          <c:extLst>
            <c:ext xmlns:c16="http://schemas.microsoft.com/office/drawing/2014/chart" uri="{C3380CC4-5D6E-409C-BE32-E72D297353CC}">
              <c16:uniqueId val="{00000001-9EA4-4D4D-B7A3-80E4D111F378}"/>
            </c:ext>
          </c:extLst>
        </c:ser>
        <c:ser>
          <c:idx val="2"/>
          <c:order val="2"/>
          <c:tx>
            <c:strRef>
              <c:f>'F15'!$N$4</c:f>
              <c:strCache>
                <c:ptCount val="1"/>
                <c:pt idx="0">
                  <c:v>3</c:v>
                </c:pt>
              </c:strCache>
            </c:strRef>
          </c:tx>
          <c:spPr>
            <a:solidFill>
              <a:srgbClr val="0BD0D9"/>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'F15'!$N$31:$N$40</c:f>
              <c:numCache>
                <c:formatCode>0.0%</c:formatCode>
                <c:ptCount val="10"/>
                <c:pt idx="0">
                  <c:v>0.1111111111111111</c:v>
                </c:pt>
                <c:pt idx="1">
                  <c:v>0.10810810810810811</c:v>
                </c:pt>
                <c:pt idx="2">
                  <c:v>0.22222222222222221</c:v>
                </c:pt>
                <c:pt idx="3">
                  <c:v>0.25714285714285712</c:v>
                </c:pt>
                <c:pt idx="4">
                  <c:v>0.37142857142857144</c:v>
                </c:pt>
                <c:pt idx="5">
                  <c:v>0.5</c:v>
                </c:pt>
                <c:pt idx="6">
                  <c:v>0.4</c:v>
                </c:pt>
                <c:pt idx="7">
                  <c:v>0.14285714285714285</c:v>
                </c:pt>
                <c:pt idx="8">
                  <c:v>0.19444444444444445</c:v>
                </c:pt>
                <c:pt idx="9">
                  <c:v>0</c:v>
                </c:pt>
              </c:numCache>
            </c:numRef>
          </c:val>
          <c:extLst>
            <c:ext xmlns:c16="http://schemas.microsoft.com/office/drawing/2014/chart" uri="{C3380CC4-5D6E-409C-BE32-E72D297353CC}">
              <c16:uniqueId val="{00000002-9EA4-4D4D-B7A3-80E4D111F378}"/>
            </c:ext>
          </c:extLst>
        </c:ser>
        <c:ser>
          <c:idx val="3"/>
          <c:order val="3"/>
          <c:tx>
            <c:strRef>
              <c:f>'F15'!$O$4</c:f>
              <c:strCache>
                <c:ptCount val="1"/>
                <c:pt idx="0">
                  <c:v>4</c:v>
                </c:pt>
              </c:strCache>
            </c:strRef>
          </c:tx>
          <c:spPr>
            <a:solidFill>
              <a:srgbClr val="FEB80A"/>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'F15'!$O$31:$O$40</c:f>
              <c:numCache>
                <c:formatCode>0.0%</c:formatCode>
                <c:ptCount val="10"/>
                <c:pt idx="0">
                  <c:v>0.27777777777777779</c:v>
                </c:pt>
                <c:pt idx="1">
                  <c:v>0.10810810810810811</c:v>
                </c:pt>
                <c:pt idx="2">
                  <c:v>0.22222222222222221</c:v>
                </c:pt>
                <c:pt idx="3">
                  <c:v>0.22857142857142856</c:v>
                </c:pt>
                <c:pt idx="4">
                  <c:v>0.22857142857142856</c:v>
                </c:pt>
                <c:pt idx="5">
                  <c:v>0.22222222222222221</c:v>
                </c:pt>
                <c:pt idx="6">
                  <c:v>0.2</c:v>
                </c:pt>
                <c:pt idx="7">
                  <c:v>5.7142857142857141E-2</c:v>
                </c:pt>
                <c:pt idx="8">
                  <c:v>0</c:v>
                </c:pt>
                <c:pt idx="9">
                  <c:v>0</c:v>
                </c:pt>
              </c:numCache>
            </c:numRef>
          </c:val>
          <c:extLst>
            <c:ext xmlns:c16="http://schemas.microsoft.com/office/drawing/2014/chart" uri="{C3380CC4-5D6E-409C-BE32-E72D297353CC}">
              <c16:uniqueId val="{00000003-9EA4-4D4D-B7A3-80E4D111F378}"/>
            </c:ext>
          </c:extLst>
        </c:ser>
        <c:ser>
          <c:idx val="4"/>
          <c:order val="4"/>
          <c:tx>
            <c:strRef>
              <c:f>'F15'!$P$4</c:f>
              <c:strCache>
                <c:ptCount val="1"/>
                <c:pt idx="0">
                  <c:v>5</c:v>
                </c:pt>
              </c:strCache>
            </c:strRef>
          </c:tx>
          <c:spPr>
            <a:solidFill>
              <a:srgbClr val="C78484"/>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'F15'!$P$31:$P$40</c:f>
              <c:numCache>
                <c:formatCode>0.0%</c:formatCode>
                <c:ptCount val="10"/>
                <c:pt idx="0">
                  <c:v>0.25</c:v>
                </c:pt>
                <c:pt idx="1">
                  <c:v>0.21621621621621623</c:v>
                </c:pt>
                <c:pt idx="2">
                  <c:v>0.1388888888888889</c:v>
                </c:pt>
                <c:pt idx="3">
                  <c:v>0.22857142857142856</c:v>
                </c:pt>
                <c:pt idx="4">
                  <c:v>0.25714285714285712</c:v>
                </c:pt>
                <c:pt idx="5">
                  <c:v>0.1111111111111111</c:v>
                </c:pt>
                <c:pt idx="6">
                  <c:v>8.5714285714285715E-2</c:v>
                </c:pt>
                <c:pt idx="7">
                  <c:v>2.8571428571428571E-2</c:v>
                </c:pt>
                <c:pt idx="8">
                  <c:v>0</c:v>
                </c:pt>
                <c:pt idx="9">
                  <c:v>0</c:v>
                </c:pt>
              </c:numCache>
            </c:numRef>
          </c:val>
          <c:extLst>
            <c:ext xmlns:c16="http://schemas.microsoft.com/office/drawing/2014/chart" uri="{C3380CC4-5D6E-409C-BE32-E72D297353CC}">
              <c16:uniqueId val="{00000004-9EA4-4D4D-B7A3-80E4D111F378}"/>
            </c:ext>
          </c:extLst>
        </c:ser>
        <c:ser>
          <c:idx val="5"/>
          <c:order val="5"/>
          <c:tx>
            <c:strRef>
              <c:f>'F15'!$Q$4</c:f>
              <c:strCache>
                <c:ptCount val="1"/>
                <c:pt idx="0">
                  <c:v>6</c:v>
                </c:pt>
              </c:strCache>
            </c:strRef>
          </c:tx>
          <c:spPr>
            <a:solidFill>
              <a:srgbClr val="B20005"/>
            </a:solidFill>
            <a:ln>
              <a:noFill/>
            </a:ln>
            <a:effectLst/>
          </c:spPr>
          <c:invertIfNegative val="0"/>
          <c:cat>
            <c:strRef>
              <c:f>'F15'!$K$31:$K$40</c:f>
              <c:strCache>
                <c:ptCount val="10"/>
                <c:pt idx="0">
                  <c:v>Angebote für Kinder und Jugendliche</c:v>
                </c:pt>
                <c:pt idx="1">
                  <c:v>Nahversorgung/Einkaufen </c:v>
                </c:pt>
                <c:pt idx="2">
                  <c:v>Daseinsvorsorge </c:v>
                </c:pt>
                <c:pt idx="3">
                  <c:v>Wohnraumangebot</c:v>
                </c:pt>
                <c:pt idx="4">
                  <c:v>Angebote für Senioren/ Ältere</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'F15'!$Q$31:$Q$40</c:f>
              <c:numCache>
                <c:formatCode>0.0%</c:formatCode>
                <c:ptCount val="10"/>
                <c:pt idx="0">
                  <c:v>0.22222222222222221</c:v>
                </c:pt>
                <c:pt idx="1">
                  <c:v>0.3783783783783784</c:v>
                </c:pt>
                <c:pt idx="2">
                  <c:v>0.25</c:v>
                </c:pt>
                <c:pt idx="3">
                  <c:v>0.14285714285714285</c:v>
                </c:pt>
                <c:pt idx="4">
                  <c:v>0</c:v>
                </c:pt>
                <c:pt idx="5">
                  <c:v>2.7777777777777776E-2</c:v>
                </c:pt>
                <c:pt idx="6">
                  <c:v>0</c:v>
                </c:pt>
                <c:pt idx="7">
                  <c:v>0</c:v>
                </c:pt>
                <c:pt idx="8">
                  <c:v>0</c:v>
                </c:pt>
                <c:pt idx="9">
                  <c:v>0</c:v>
                </c:pt>
              </c:numCache>
            </c:numRef>
          </c:val>
          <c:extLst>
            <c:ext xmlns:c16="http://schemas.microsoft.com/office/drawing/2014/chart" uri="{C3380CC4-5D6E-409C-BE32-E72D297353CC}">
              <c16:uniqueId val="{00000005-9EA4-4D4D-B7A3-80E4D111F378}"/>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'F14'!$B$56</c:f>
              <c:strCache>
                <c:ptCount val="1"/>
                <c:pt idx="0">
                  <c:v>sehr wichtig</c:v>
                </c:pt>
              </c:strCache>
            </c:strRef>
          </c:tx>
          <c:spPr>
            <a:solidFill>
              <a:srgbClr val="007085"/>
            </a:solidFill>
            <a:ln>
              <a:noFill/>
            </a:ln>
            <a:effectLst/>
          </c:spPr>
          <c:invertIfNegative val="0"/>
          <c:cat>
            <c:strRef>
              <c:f>'F14'!$A$57:$A$66</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'F14'!$B$57:$B$66</c:f>
              <c:numCache>
                <c:formatCode>General</c:formatCode>
                <c:ptCount val="10"/>
                <c:pt idx="0">
                  <c:v>2</c:v>
                </c:pt>
                <c:pt idx="1">
                  <c:v>4</c:v>
                </c:pt>
                <c:pt idx="2">
                  <c:v>3</c:v>
                </c:pt>
                <c:pt idx="3">
                  <c:v>10</c:v>
                </c:pt>
                <c:pt idx="4">
                  <c:v>2</c:v>
                </c:pt>
                <c:pt idx="5">
                  <c:v>9</c:v>
                </c:pt>
                <c:pt idx="6">
                  <c:v>5</c:v>
                </c:pt>
                <c:pt idx="7">
                  <c:v>5</c:v>
                </c:pt>
                <c:pt idx="8">
                  <c:v>8</c:v>
                </c:pt>
                <c:pt idx="9">
                  <c:v>9</c:v>
                </c:pt>
              </c:numCache>
            </c:numRef>
          </c:val>
          <c:extLst>
            <c:ext xmlns:c16="http://schemas.microsoft.com/office/drawing/2014/chart" uri="{C3380CC4-5D6E-409C-BE32-E72D297353CC}">
              <c16:uniqueId val="{00000000-6E04-417E-AD6D-EF017886405B}"/>
            </c:ext>
          </c:extLst>
        </c:ser>
        <c:ser>
          <c:idx val="1"/>
          <c:order val="1"/>
          <c:tx>
            <c:strRef>
              <c:f>'F14'!$C$56</c:f>
              <c:strCache>
                <c:ptCount val="1"/>
                <c:pt idx="0">
                  <c:v>wichtig</c:v>
                </c:pt>
              </c:strCache>
            </c:strRef>
          </c:tx>
          <c:spPr>
            <a:solidFill>
              <a:srgbClr val="3891A7"/>
            </a:solidFill>
            <a:ln>
              <a:noFill/>
            </a:ln>
            <a:effectLst/>
          </c:spPr>
          <c:invertIfNegative val="0"/>
          <c:cat>
            <c:strRef>
              <c:f>'F14'!$A$57:$A$66</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'F14'!$C$57:$C$66</c:f>
              <c:numCache>
                <c:formatCode>General</c:formatCode>
                <c:ptCount val="10"/>
                <c:pt idx="0">
                  <c:v>6</c:v>
                </c:pt>
                <c:pt idx="1">
                  <c:v>6</c:v>
                </c:pt>
                <c:pt idx="2">
                  <c:v>5</c:v>
                </c:pt>
                <c:pt idx="3">
                  <c:v>3</c:v>
                </c:pt>
                <c:pt idx="4">
                  <c:v>10</c:v>
                </c:pt>
                <c:pt idx="5">
                  <c:v>4</c:v>
                </c:pt>
                <c:pt idx="6">
                  <c:v>5</c:v>
                </c:pt>
                <c:pt idx="7">
                  <c:v>5</c:v>
                </c:pt>
                <c:pt idx="8">
                  <c:v>4</c:v>
                </c:pt>
                <c:pt idx="9">
                  <c:v>4</c:v>
                </c:pt>
              </c:numCache>
            </c:numRef>
          </c:val>
          <c:extLst>
            <c:ext xmlns:c16="http://schemas.microsoft.com/office/drawing/2014/chart" uri="{C3380CC4-5D6E-409C-BE32-E72D297353CC}">
              <c16:uniqueId val="{00000001-6E04-417E-AD6D-EF017886405B}"/>
            </c:ext>
          </c:extLst>
        </c:ser>
        <c:ser>
          <c:idx val="2"/>
          <c:order val="2"/>
          <c:tx>
            <c:strRef>
              <c:f>'F14'!$D$56</c:f>
              <c:strCache>
                <c:ptCount val="1"/>
                <c:pt idx="0">
                  <c:v>weniger wichtig</c:v>
                </c:pt>
              </c:strCache>
            </c:strRef>
          </c:tx>
          <c:spPr>
            <a:solidFill>
              <a:srgbClr val="C78484"/>
            </a:solidFill>
            <a:ln>
              <a:noFill/>
            </a:ln>
            <a:effectLst/>
          </c:spPr>
          <c:invertIfNegative val="0"/>
          <c:cat>
            <c:strRef>
              <c:f>'F14'!$A$57:$A$66</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'F14'!$D$57:$D$66</c:f>
              <c:numCache>
                <c:formatCode>General</c:formatCode>
                <c:ptCount val="10"/>
                <c:pt idx="0">
                  <c:v>3</c:v>
                </c:pt>
                <c:pt idx="1">
                  <c:v>3</c:v>
                </c:pt>
                <c:pt idx="2">
                  <c:v>5</c:v>
                </c:pt>
                <c:pt idx="3">
                  <c:v>0</c:v>
                </c:pt>
                <c:pt idx="4">
                  <c:v>0</c:v>
                </c:pt>
                <c:pt idx="5">
                  <c:v>0</c:v>
                </c:pt>
                <c:pt idx="6">
                  <c:v>3</c:v>
                </c:pt>
                <c:pt idx="7">
                  <c:v>3</c:v>
                </c:pt>
                <c:pt idx="8">
                  <c:v>1</c:v>
                </c:pt>
                <c:pt idx="9">
                  <c:v>0</c:v>
                </c:pt>
              </c:numCache>
            </c:numRef>
          </c:val>
          <c:extLst>
            <c:ext xmlns:c16="http://schemas.microsoft.com/office/drawing/2014/chart" uri="{C3380CC4-5D6E-409C-BE32-E72D297353CC}">
              <c16:uniqueId val="{00000002-6E04-417E-AD6D-EF017886405B}"/>
            </c:ext>
          </c:extLst>
        </c:ser>
        <c:ser>
          <c:idx val="3"/>
          <c:order val="3"/>
          <c:tx>
            <c:strRef>
              <c:f>'F14'!$E$56</c:f>
              <c:strCache>
                <c:ptCount val="1"/>
                <c:pt idx="0">
                  <c:v>unwichtig</c:v>
                </c:pt>
              </c:strCache>
            </c:strRef>
          </c:tx>
          <c:spPr>
            <a:solidFill>
              <a:srgbClr val="B20005"/>
            </a:solidFill>
            <a:ln>
              <a:noFill/>
            </a:ln>
            <a:effectLst/>
          </c:spPr>
          <c:invertIfNegative val="0"/>
          <c:cat>
            <c:strRef>
              <c:f>'F14'!$A$57:$A$66</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'F14'!$E$57:$E$66</c:f>
              <c:numCache>
                <c:formatCode>General</c:formatCode>
                <c:ptCount val="10"/>
                <c:pt idx="0">
                  <c:v>2</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6E04-417E-AD6D-EF017886405B}"/>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'F14'!$F$56</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'F14'!$A$57:$A$66</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'F14'!$F$57:$F$66</c15:sqref>
                        </c15:formulaRef>
                      </c:ext>
                    </c:extLst>
                    <c:numCache>
                      <c:formatCode>General</c:formatCode>
                      <c:ptCount val="10"/>
                      <c:pt idx="0">
                        <c:v>13</c:v>
                      </c:pt>
                      <c:pt idx="1">
                        <c:v>13</c:v>
                      </c:pt>
                      <c:pt idx="2">
                        <c:v>13</c:v>
                      </c:pt>
                      <c:pt idx="3">
                        <c:v>13</c:v>
                      </c:pt>
                      <c:pt idx="4">
                        <c:v>12</c:v>
                      </c:pt>
                      <c:pt idx="5">
                        <c:v>13</c:v>
                      </c:pt>
                      <c:pt idx="6">
                        <c:v>13</c:v>
                      </c:pt>
                      <c:pt idx="7">
                        <c:v>13</c:v>
                      </c:pt>
                      <c:pt idx="8">
                        <c:v>13</c:v>
                      </c:pt>
                      <c:pt idx="9">
                        <c:v>13</c:v>
                      </c:pt>
                    </c:numCache>
                  </c:numRef>
                </c:val>
                <c:extLst>
                  <c:ext xmlns:c16="http://schemas.microsoft.com/office/drawing/2014/chart" uri="{C3380CC4-5D6E-409C-BE32-E72D297353CC}">
                    <c16:uniqueId val="{00000004-6E04-417E-AD6D-EF017886405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'F14'!$G$56</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'F14'!$A$57:$A$66</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'F14'!$G$57:$G$66</c15:sqref>
                        </c15:formulaRef>
                      </c:ext>
                    </c:extLst>
                    <c:numCache>
                      <c:formatCode>General</c:formatCode>
                      <c:ptCount val="10"/>
                      <c:pt idx="0">
                        <c:v>19</c:v>
                      </c:pt>
                      <c:pt idx="1">
                        <c:v>19</c:v>
                      </c:pt>
                      <c:pt idx="2">
                        <c:v>19</c:v>
                      </c:pt>
                      <c:pt idx="3">
                        <c:v>19</c:v>
                      </c:pt>
                      <c:pt idx="4">
                        <c:v>19</c:v>
                      </c:pt>
                      <c:pt idx="5">
                        <c:v>19</c:v>
                      </c:pt>
                      <c:pt idx="6">
                        <c:v>19</c:v>
                      </c:pt>
                      <c:pt idx="7">
                        <c:v>19</c:v>
                      </c:pt>
                      <c:pt idx="8">
                        <c:v>19</c:v>
                      </c:pt>
                      <c:pt idx="9">
                        <c:v>19</c:v>
                      </c:pt>
                    </c:numCache>
                  </c:numRef>
                </c:val>
                <c:extLst xmlns:c15="http://schemas.microsoft.com/office/drawing/2012/chart">
                  <c:ext xmlns:c16="http://schemas.microsoft.com/office/drawing/2014/chart" uri="{C3380CC4-5D6E-409C-BE32-E72D297353CC}">
                    <c16:uniqueId val="{00000005-6E04-417E-AD6D-EF017886405B}"/>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'F15'!$L$57:$L$66</c:f>
              <c:numCache>
                <c:formatCode>0.0%</c:formatCode>
                <c:ptCount val="10"/>
                <c:pt idx="0">
                  <c:v>0</c:v>
                </c:pt>
                <c:pt idx="1">
                  <c:v>0</c:v>
                </c:pt>
                <c:pt idx="2">
                  <c:v>0</c:v>
                </c:pt>
                <c:pt idx="3">
                  <c:v>8.3333333333333329E-2</c:v>
                </c:pt>
                <c:pt idx="4">
                  <c:v>0</c:v>
                </c:pt>
                <c:pt idx="5">
                  <c:v>8.3333333333333329E-2</c:v>
                </c:pt>
                <c:pt idx="6">
                  <c:v>0.16666666666666666</c:v>
                </c:pt>
                <c:pt idx="7">
                  <c:v>8.3333333333333329E-2</c:v>
                </c:pt>
                <c:pt idx="8">
                  <c:v>0.16666666666666666</c:v>
                </c:pt>
                <c:pt idx="9">
                  <c:v>0.5</c:v>
                </c:pt>
              </c:numCache>
            </c:numRef>
          </c:val>
          <c:extLst>
            <c:ext xmlns:c16="http://schemas.microsoft.com/office/drawing/2014/chart" uri="{C3380CC4-5D6E-409C-BE32-E72D297353CC}">
              <c16:uniqueId val="{00000000-24C9-4917-8507-9786C0609580}"/>
            </c:ext>
          </c:extLst>
        </c:ser>
        <c:ser>
          <c:idx val="1"/>
          <c:order val="1"/>
          <c:tx>
            <c:strRef>
              <c:f>'F15'!$M$4</c:f>
              <c:strCache>
                <c:ptCount val="1"/>
                <c:pt idx="0">
                  <c:v>2</c:v>
                </c:pt>
              </c:strCache>
            </c:strRef>
          </c:tx>
          <c:spPr>
            <a:solidFill>
              <a:srgbClr val="3891A7"/>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'F15'!$M$57:$M$66</c:f>
              <c:numCache>
                <c:formatCode>0.0%</c:formatCode>
                <c:ptCount val="10"/>
                <c:pt idx="0">
                  <c:v>0</c:v>
                </c:pt>
                <c:pt idx="1">
                  <c:v>0</c:v>
                </c:pt>
                <c:pt idx="2">
                  <c:v>9.0909090909090912E-2</c:v>
                </c:pt>
                <c:pt idx="3">
                  <c:v>8.3333333333333329E-2</c:v>
                </c:pt>
                <c:pt idx="4">
                  <c:v>0.18181818181818182</c:v>
                </c:pt>
                <c:pt idx="5">
                  <c:v>8.3333333333333329E-2</c:v>
                </c:pt>
                <c:pt idx="6">
                  <c:v>0.25</c:v>
                </c:pt>
                <c:pt idx="7">
                  <c:v>0.25</c:v>
                </c:pt>
                <c:pt idx="8">
                  <c:v>0.58333333333333337</c:v>
                </c:pt>
                <c:pt idx="9">
                  <c:v>0.33333333333333331</c:v>
                </c:pt>
              </c:numCache>
            </c:numRef>
          </c:val>
          <c:extLst>
            <c:ext xmlns:c16="http://schemas.microsoft.com/office/drawing/2014/chart" uri="{C3380CC4-5D6E-409C-BE32-E72D297353CC}">
              <c16:uniqueId val="{00000001-24C9-4917-8507-9786C0609580}"/>
            </c:ext>
          </c:extLst>
        </c:ser>
        <c:ser>
          <c:idx val="2"/>
          <c:order val="2"/>
          <c:tx>
            <c:strRef>
              <c:f>'F15'!$N$4</c:f>
              <c:strCache>
                <c:ptCount val="1"/>
                <c:pt idx="0">
                  <c:v>3</c:v>
                </c:pt>
              </c:strCache>
            </c:strRef>
          </c:tx>
          <c:spPr>
            <a:solidFill>
              <a:srgbClr val="0BD0D9"/>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'F15'!$N$57:$N$66</c:f>
              <c:numCache>
                <c:formatCode>0.0%</c:formatCode>
                <c:ptCount val="10"/>
                <c:pt idx="0">
                  <c:v>0</c:v>
                </c:pt>
                <c:pt idx="1">
                  <c:v>9.0909090909090912E-2</c:v>
                </c:pt>
                <c:pt idx="2">
                  <c:v>9.0909090909090912E-2</c:v>
                </c:pt>
                <c:pt idx="3">
                  <c:v>0.16666666666666666</c:v>
                </c:pt>
                <c:pt idx="4">
                  <c:v>0.18181818181818182</c:v>
                </c:pt>
                <c:pt idx="5">
                  <c:v>0.33333333333333331</c:v>
                </c:pt>
                <c:pt idx="6">
                  <c:v>8.3333333333333329E-2</c:v>
                </c:pt>
                <c:pt idx="7">
                  <c:v>0.25</c:v>
                </c:pt>
                <c:pt idx="8">
                  <c:v>0.25</c:v>
                </c:pt>
                <c:pt idx="9">
                  <c:v>0.16666666666666666</c:v>
                </c:pt>
              </c:numCache>
            </c:numRef>
          </c:val>
          <c:extLst>
            <c:ext xmlns:c16="http://schemas.microsoft.com/office/drawing/2014/chart" uri="{C3380CC4-5D6E-409C-BE32-E72D297353CC}">
              <c16:uniqueId val="{00000002-24C9-4917-8507-9786C0609580}"/>
            </c:ext>
          </c:extLst>
        </c:ser>
        <c:ser>
          <c:idx val="3"/>
          <c:order val="3"/>
          <c:tx>
            <c:strRef>
              <c:f>'F15'!$O$4</c:f>
              <c:strCache>
                <c:ptCount val="1"/>
                <c:pt idx="0">
                  <c:v>4</c:v>
                </c:pt>
              </c:strCache>
            </c:strRef>
          </c:tx>
          <c:spPr>
            <a:solidFill>
              <a:srgbClr val="FEB80A"/>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'F15'!$O$57:$O$66</c:f>
              <c:numCache>
                <c:formatCode>0.0%</c:formatCode>
                <c:ptCount val="10"/>
                <c:pt idx="0">
                  <c:v>0.25</c:v>
                </c:pt>
                <c:pt idx="1">
                  <c:v>0.45454545454545453</c:v>
                </c:pt>
                <c:pt idx="2">
                  <c:v>0.18181818181818182</c:v>
                </c:pt>
                <c:pt idx="3">
                  <c:v>0.25</c:v>
                </c:pt>
                <c:pt idx="4">
                  <c:v>0</c:v>
                </c:pt>
                <c:pt idx="5">
                  <c:v>0.25</c:v>
                </c:pt>
                <c:pt idx="6">
                  <c:v>0.33333333333333331</c:v>
                </c:pt>
                <c:pt idx="7">
                  <c:v>0.25</c:v>
                </c:pt>
                <c:pt idx="8">
                  <c:v>0</c:v>
                </c:pt>
                <c:pt idx="9">
                  <c:v>0</c:v>
                </c:pt>
              </c:numCache>
            </c:numRef>
          </c:val>
          <c:extLst>
            <c:ext xmlns:c16="http://schemas.microsoft.com/office/drawing/2014/chart" uri="{C3380CC4-5D6E-409C-BE32-E72D297353CC}">
              <c16:uniqueId val="{00000003-24C9-4917-8507-9786C0609580}"/>
            </c:ext>
          </c:extLst>
        </c:ser>
        <c:ser>
          <c:idx val="4"/>
          <c:order val="4"/>
          <c:tx>
            <c:strRef>
              <c:f>'F15'!$P$4</c:f>
              <c:strCache>
                <c:ptCount val="1"/>
                <c:pt idx="0">
                  <c:v>5</c:v>
                </c:pt>
              </c:strCache>
            </c:strRef>
          </c:tx>
          <c:spPr>
            <a:solidFill>
              <a:srgbClr val="C78484"/>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'F15'!$P$57:$P$66</c:f>
              <c:numCache>
                <c:formatCode>0.0%</c:formatCode>
                <c:ptCount val="10"/>
                <c:pt idx="0">
                  <c:v>0.58333333333333337</c:v>
                </c:pt>
                <c:pt idx="1">
                  <c:v>0.27272727272727271</c:v>
                </c:pt>
                <c:pt idx="2">
                  <c:v>9.0909090909090912E-2</c:v>
                </c:pt>
                <c:pt idx="3">
                  <c:v>8.3333333333333329E-2</c:v>
                </c:pt>
                <c:pt idx="4">
                  <c:v>0.27272727272727271</c:v>
                </c:pt>
                <c:pt idx="5">
                  <c:v>0.16666666666666666</c:v>
                </c:pt>
                <c:pt idx="6">
                  <c:v>8.3333333333333329E-2</c:v>
                </c:pt>
                <c:pt idx="7">
                  <c:v>0</c:v>
                </c:pt>
                <c:pt idx="8">
                  <c:v>0</c:v>
                </c:pt>
                <c:pt idx="9">
                  <c:v>0</c:v>
                </c:pt>
              </c:numCache>
            </c:numRef>
          </c:val>
          <c:extLst>
            <c:ext xmlns:c16="http://schemas.microsoft.com/office/drawing/2014/chart" uri="{C3380CC4-5D6E-409C-BE32-E72D297353CC}">
              <c16:uniqueId val="{00000004-24C9-4917-8507-9786C0609580}"/>
            </c:ext>
          </c:extLst>
        </c:ser>
        <c:ser>
          <c:idx val="5"/>
          <c:order val="5"/>
          <c:tx>
            <c:strRef>
              <c:f>'F15'!$Q$4</c:f>
              <c:strCache>
                <c:ptCount val="1"/>
                <c:pt idx="0">
                  <c:v>6</c:v>
                </c:pt>
              </c:strCache>
            </c:strRef>
          </c:tx>
          <c:spPr>
            <a:solidFill>
              <a:srgbClr val="B20005"/>
            </a:solidFill>
            <a:ln>
              <a:noFill/>
            </a:ln>
            <a:effectLst/>
          </c:spPr>
          <c:invertIfNegative val="0"/>
          <c:cat>
            <c:strRef>
              <c:f>'F15'!$K$57:$K$66</c:f>
              <c:strCache>
                <c:ptCount val="10"/>
                <c:pt idx="0">
                  <c:v>Angebote für Kinder und Jugendliche</c:v>
                </c:pt>
                <c:pt idx="1">
                  <c:v>Angebote für Senioren/ Ältere</c:v>
                </c:pt>
                <c:pt idx="2">
                  <c:v>Nahversorgung/Einkaufen </c:v>
                </c:pt>
                <c:pt idx="3">
                  <c:v>Wohnraumangebot</c:v>
                </c:pt>
                <c:pt idx="4">
                  <c:v>Daseinsvorsorge </c:v>
                </c:pt>
                <c:pt idx="5">
                  <c:v>Öffentlicher Personennahverkehr/ Anbindung</c:v>
                </c:pt>
                <c:pt idx="6">
                  <c:v>Qualität öffentliche Plätze/ Lebendiger Ortskern</c:v>
                </c:pt>
                <c:pt idx="7">
                  <c:v>Sport-, Freizeit-, Kultur- und Kommunikationseinrichungen</c:v>
                </c:pt>
                <c:pt idx="8">
                  <c:v>Wohlfühlstatus insgesamt</c:v>
                </c:pt>
                <c:pt idx="9">
                  <c:v>Natur und Landschaft</c:v>
                </c:pt>
              </c:strCache>
            </c:strRef>
          </c:cat>
          <c:val>
            <c:numRef>
              <c:f>'F15'!$Q$57:$Q$66</c:f>
              <c:numCache>
                <c:formatCode>0.0%</c:formatCode>
                <c:ptCount val="10"/>
                <c:pt idx="0">
                  <c:v>0.16666666666666666</c:v>
                </c:pt>
                <c:pt idx="1">
                  <c:v>0.18181818181818182</c:v>
                </c:pt>
                <c:pt idx="2">
                  <c:v>0.54545454545454541</c:v>
                </c:pt>
                <c:pt idx="3">
                  <c:v>0.33333333333333331</c:v>
                </c:pt>
                <c:pt idx="4">
                  <c:v>0.36363636363636365</c:v>
                </c:pt>
                <c:pt idx="5">
                  <c:v>8.3333333333333329E-2</c:v>
                </c:pt>
                <c:pt idx="6">
                  <c:v>8.3333333333333329E-2</c:v>
                </c:pt>
                <c:pt idx="7">
                  <c:v>0.16666666666666666</c:v>
                </c:pt>
                <c:pt idx="8">
                  <c:v>0</c:v>
                </c:pt>
                <c:pt idx="9">
                  <c:v>0</c:v>
                </c:pt>
              </c:numCache>
            </c:numRef>
          </c:val>
          <c:extLst>
            <c:ext xmlns:c16="http://schemas.microsoft.com/office/drawing/2014/chart" uri="{C3380CC4-5D6E-409C-BE32-E72D297353CC}">
              <c16:uniqueId val="{00000005-24C9-4917-8507-9786C0609580}"/>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'F14'!$B$69</c:f>
              <c:strCache>
                <c:ptCount val="1"/>
                <c:pt idx="0">
                  <c:v>sehr wichtig</c:v>
                </c:pt>
              </c:strCache>
            </c:strRef>
          </c:tx>
          <c:spPr>
            <a:solidFill>
              <a:srgbClr val="007085"/>
            </a:solidFill>
            <a:ln>
              <a:noFill/>
            </a:ln>
            <a:effectLst/>
          </c:spPr>
          <c:invertIfNegative val="0"/>
          <c:cat>
            <c:strRef>
              <c:f>'F14'!$A$70:$A$79</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'F14'!$B$70:$B$79</c:f>
              <c:numCache>
                <c:formatCode>General</c:formatCode>
                <c:ptCount val="10"/>
                <c:pt idx="0">
                  <c:v>17</c:v>
                </c:pt>
                <c:pt idx="1">
                  <c:v>17</c:v>
                </c:pt>
                <c:pt idx="2">
                  <c:v>9</c:v>
                </c:pt>
                <c:pt idx="3">
                  <c:v>15</c:v>
                </c:pt>
                <c:pt idx="4">
                  <c:v>6</c:v>
                </c:pt>
                <c:pt idx="5">
                  <c:v>19</c:v>
                </c:pt>
                <c:pt idx="6">
                  <c:v>7</c:v>
                </c:pt>
                <c:pt idx="7">
                  <c:v>10</c:v>
                </c:pt>
                <c:pt idx="8">
                  <c:v>13</c:v>
                </c:pt>
                <c:pt idx="9">
                  <c:v>13</c:v>
                </c:pt>
              </c:numCache>
            </c:numRef>
          </c:val>
          <c:extLst>
            <c:ext xmlns:c16="http://schemas.microsoft.com/office/drawing/2014/chart" uri="{C3380CC4-5D6E-409C-BE32-E72D297353CC}">
              <c16:uniqueId val="{00000000-554D-47E0-BDF5-FCD0F36C765C}"/>
            </c:ext>
          </c:extLst>
        </c:ser>
        <c:ser>
          <c:idx val="1"/>
          <c:order val="1"/>
          <c:tx>
            <c:strRef>
              <c:f>'F14'!$C$69</c:f>
              <c:strCache>
                <c:ptCount val="1"/>
                <c:pt idx="0">
                  <c:v>wichtig</c:v>
                </c:pt>
              </c:strCache>
            </c:strRef>
          </c:tx>
          <c:spPr>
            <a:solidFill>
              <a:srgbClr val="3891A7"/>
            </a:solidFill>
            <a:ln>
              <a:noFill/>
            </a:ln>
            <a:effectLst/>
          </c:spPr>
          <c:invertIfNegative val="0"/>
          <c:cat>
            <c:strRef>
              <c:f>'F14'!$A$70:$A$79</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'F14'!$C$70:$C$79</c:f>
              <c:numCache>
                <c:formatCode>General</c:formatCode>
                <c:ptCount val="10"/>
                <c:pt idx="0">
                  <c:v>2</c:v>
                </c:pt>
                <c:pt idx="1">
                  <c:v>2</c:v>
                </c:pt>
                <c:pt idx="2">
                  <c:v>7</c:v>
                </c:pt>
                <c:pt idx="3">
                  <c:v>4</c:v>
                </c:pt>
                <c:pt idx="4">
                  <c:v>13</c:v>
                </c:pt>
                <c:pt idx="5">
                  <c:v>0</c:v>
                </c:pt>
                <c:pt idx="6">
                  <c:v>12</c:v>
                </c:pt>
                <c:pt idx="7">
                  <c:v>9</c:v>
                </c:pt>
                <c:pt idx="8">
                  <c:v>6</c:v>
                </c:pt>
                <c:pt idx="9">
                  <c:v>4</c:v>
                </c:pt>
              </c:numCache>
            </c:numRef>
          </c:val>
          <c:extLst>
            <c:ext xmlns:c16="http://schemas.microsoft.com/office/drawing/2014/chart" uri="{C3380CC4-5D6E-409C-BE32-E72D297353CC}">
              <c16:uniqueId val="{00000001-554D-47E0-BDF5-FCD0F36C765C}"/>
            </c:ext>
          </c:extLst>
        </c:ser>
        <c:ser>
          <c:idx val="2"/>
          <c:order val="2"/>
          <c:tx>
            <c:strRef>
              <c:f>'F14'!$D$69</c:f>
              <c:strCache>
                <c:ptCount val="1"/>
                <c:pt idx="0">
                  <c:v>weniger wichtig</c:v>
                </c:pt>
              </c:strCache>
            </c:strRef>
          </c:tx>
          <c:spPr>
            <a:solidFill>
              <a:srgbClr val="C78484"/>
            </a:solidFill>
            <a:ln>
              <a:noFill/>
            </a:ln>
            <a:effectLst/>
          </c:spPr>
          <c:invertIfNegative val="0"/>
          <c:cat>
            <c:strRef>
              <c:f>'F14'!$A$70:$A$79</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'F14'!$D$70:$D$79</c:f>
              <c:numCache>
                <c:formatCode>General</c:formatCode>
                <c:ptCount val="10"/>
                <c:pt idx="0">
                  <c:v>0</c:v>
                </c:pt>
                <c:pt idx="1">
                  <c:v>0</c:v>
                </c:pt>
                <c:pt idx="2">
                  <c:v>1</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2-554D-47E0-BDF5-FCD0F36C765C}"/>
            </c:ext>
          </c:extLst>
        </c:ser>
        <c:ser>
          <c:idx val="3"/>
          <c:order val="3"/>
          <c:tx>
            <c:strRef>
              <c:f>'F14'!$E$69</c:f>
              <c:strCache>
                <c:ptCount val="1"/>
                <c:pt idx="0">
                  <c:v>unwichtig</c:v>
                </c:pt>
              </c:strCache>
            </c:strRef>
          </c:tx>
          <c:spPr>
            <a:solidFill>
              <a:srgbClr val="B20005"/>
            </a:solidFill>
            <a:ln>
              <a:noFill/>
            </a:ln>
            <a:effectLst/>
          </c:spPr>
          <c:invertIfNegative val="0"/>
          <c:cat>
            <c:strRef>
              <c:f>'F14'!$A$70:$A$79</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'F14'!$E$70:$E$79</c:f>
              <c:numCache>
                <c:formatCode>General</c:formatCode>
                <c:ptCount val="10"/>
                <c:pt idx="0">
                  <c:v>0</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554D-47E0-BDF5-FCD0F36C765C}"/>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'F14'!$F$69</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'F14'!$A$70:$A$79</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'F14'!$F$70:$F$79</c15:sqref>
                        </c15:formulaRef>
                      </c:ext>
                    </c:extLst>
                    <c:numCache>
                      <c:formatCode>General</c:formatCode>
                      <c:ptCount val="10"/>
                      <c:pt idx="0">
                        <c:v>19</c:v>
                      </c:pt>
                      <c:pt idx="1">
                        <c:v>19</c:v>
                      </c:pt>
                      <c:pt idx="2">
                        <c:v>17</c:v>
                      </c:pt>
                      <c:pt idx="3">
                        <c:v>19</c:v>
                      </c:pt>
                      <c:pt idx="4">
                        <c:v>19</c:v>
                      </c:pt>
                      <c:pt idx="5">
                        <c:v>19</c:v>
                      </c:pt>
                      <c:pt idx="6">
                        <c:v>19</c:v>
                      </c:pt>
                      <c:pt idx="7">
                        <c:v>19</c:v>
                      </c:pt>
                      <c:pt idx="8">
                        <c:v>19</c:v>
                      </c:pt>
                      <c:pt idx="9">
                        <c:v>17</c:v>
                      </c:pt>
                    </c:numCache>
                  </c:numRef>
                </c:val>
                <c:extLst>
                  <c:ext xmlns:c16="http://schemas.microsoft.com/office/drawing/2014/chart" uri="{C3380CC4-5D6E-409C-BE32-E72D297353CC}">
                    <c16:uniqueId val="{00000004-554D-47E0-BDF5-FCD0F36C765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'F14'!$G$69</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'F14'!$A$70:$A$79</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'F14'!$G$70:$G$79</c15:sqref>
                        </c15:formulaRef>
                      </c:ext>
                    </c:extLst>
                    <c:numCache>
                      <c:formatCode>General</c:formatCode>
                      <c:ptCount val="10"/>
                      <c:pt idx="0">
                        <c:v>26</c:v>
                      </c:pt>
                      <c:pt idx="1">
                        <c:v>26</c:v>
                      </c:pt>
                      <c:pt idx="2">
                        <c:v>26</c:v>
                      </c:pt>
                      <c:pt idx="3">
                        <c:v>26</c:v>
                      </c:pt>
                      <c:pt idx="4">
                        <c:v>26</c:v>
                      </c:pt>
                      <c:pt idx="5">
                        <c:v>26</c:v>
                      </c:pt>
                      <c:pt idx="6">
                        <c:v>26</c:v>
                      </c:pt>
                      <c:pt idx="7">
                        <c:v>26</c:v>
                      </c:pt>
                      <c:pt idx="8">
                        <c:v>26</c:v>
                      </c:pt>
                      <c:pt idx="9">
                        <c:v>26</c:v>
                      </c:pt>
                    </c:numCache>
                  </c:numRef>
                </c:val>
                <c:extLst xmlns:c15="http://schemas.microsoft.com/office/drawing/2012/chart">
                  <c:ext xmlns:c16="http://schemas.microsoft.com/office/drawing/2014/chart" uri="{C3380CC4-5D6E-409C-BE32-E72D297353CC}">
                    <c16:uniqueId val="{00000005-554D-47E0-BDF5-FCD0F36C765C}"/>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'F15'!$L$70:$L$79</c:f>
              <c:numCache>
                <c:formatCode>0.0%</c:formatCode>
                <c:ptCount val="10"/>
                <c:pt idx="0">
                  <c:v>0.10526315789473684</c:v>
                </c:pt>
                <c:pt idx="1">
                  <c:v>0.10526315789473684</c:v>
                </c:pt>
                <c:pt idx="2">
                  <c:v>5.2631578947368418E-2</c:v>
                </c:pt>
                <c:pt idx="3">
                  <c:v>5.8823529411764705E-2</c:v>
                </c:pt>
                <c:pt idx="4">
                  <c:v>5.5555555555555552E-2</c:v>
                </c:pt>
                <c:pt idx="5">
                  <c:v>0.3888888888888889</c:v>
                </c:pt>
                <c:pt idx="6">
                  <c:v>0.31578947368421051</c:v>
                </c:pt>
                <c:pt idx="7">
                  <c:v>0.15789473684210525</c:v>
                </c:pt>
                <c:pt idx="8">
                  <c:v>0.31578947368421051</c:v>
                </c:pt>
                <c:pt idx="9">
                  <c:v>0.1111111111111111</c:v>
                </c:pt>
              </c:numCache>
            </c:numRef>
          </c:val>
          <c:extLst>
            <c:ext xmlns:c16="http://schemas.microsoft.com/office/drawing/2014/chart" uri="{C3380CC4-5D6E-409C-BE32-E72D297353CC}">
              <c16:uniqueId val="{00000000-B1FC-4BEC-81EF-F7AEE1270A06}"/>
            </c:ext>
          </c:extLst>
        </c:ser>
        <c:ser>
          <c:idx val="1"/>
          <c:order val="1"/>
          <c:tx>
            <c:strRef>
              <c:f>'F15'!$M$4</c:f>
              <c:strCache>
                <c:ptCount val="1"/>
                <c:pt idx="0">
                  <c:v>2</c:v>
                </c:pt>
              </c:strCache>
            </c:strRef>
          </c:tx>
          <c:spPr>
            <a:solidFill>
              <a:srgbClr val="3891A7"/>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'F15'!$M$70:$M$79</c:f>
              <c:numCache>
                <c:formatCode>0.0%</c:formatCode>
                <c:ptCount val="10"/>
                <c:pt idx="0">
                  <c:v>5.2631578947368418E-2</c:v>
                </c:pt>
                <c:pt idx="1">
                  <c:v>0.26315789473684209</c:v>
                </c:pt>
                <c:pt idx="2">
                  <c:v>0.21052631578947367</c:v>
                </c:pt>
                <c:pt idx="3">
                  <c:v>0.35294117647058826</c:v>
                </c:pt>
                <c:pt idx="4">
                  <c:v>0.44444444444444442</c:v>
                </c:pt>
                <c:pt idx="5">
                  <c:v>0.5</c:v>
                </c:pt>
                <c:pt idx="6">
                  <c:v>0.42105263157894735</c:v>
                </c:pt>
                <c:pt idx="7">
                  <c:v>0.73684210526315785</c:v>
                </c:pt>
                <c:pt idx="8">
                  <c:v>0.57894736842105265</c:v>
                </c:pt>
                <c:pt idx="9">
                  <c:v>0.83333333333333337</c:v>
                </c:pt>
              </c:numCache>
            </c:numRef>
          </c:val>
          <c:extLst>
            <c:ext xmlns:c16="http://schemas.microsoft.com/office/drawing/2014/chart" uri="{C3380CC4-5D6E-409C-BE32-E72D297353CC}">
              <c16:uniqueId val="{00000001-B1FC-4BEC-81EF-F7AEE1270A06}"/>
            </c:ext>
          </c:extLst>
        </c:ser>
        <c:ser>
          <c:idx val="2"/>
          <c:order val="2"/>
          <c:tx>
            <c:strRef>
              <c:f>'F15'!$N$4</c:f>
              <c:strCache>
                <c:ptCount val="1"/>
                <c:pt idx="0">
                  <c:v>3</c:v>
                </c:pt>
              </c:strCache>
            </c:strRef>
          </c:tx>
          <c:spPr>
            <a:solidFill>
              <a:srgbClr val="0BD0D9"/>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'F15'!$N$70:$N$79</c:f>
              <c:numCache>
                <c:formatCode>0.0%</c:formatCode>
                <c:ptCount val="10"/>
                <c:pt idx="0">
                  <c:v>0.15789473684210525</c:v>
                </c:pt>
                <c:pt idx="1">
                  <c:v>0.21052631578947367</c:v>
                </c:pt>
                <c:pt idx="2">
                  <c:v>0.36842105263157893</c:v>
                </c:pt>
                <c:pt idx="3">
                  <c:v>0.35294117647058826</c:v>
                </c:pt>
                <c:pt idx="4">
                  <c:v>0.27777777777777779</c:v>
                </c:pt>
                <c:pt idx="5">
                  <c:v>5.5555555555555552E-2</c:v>
                </c:pt>
                <c:pt idx="6">
                  <c:v>0.26315789473684209</c:v>
                </c:pt>
                <c:pt idx="7">
                  <c:v>0.10526315789473684</c:v>
                </c:pt>
                <c:pt idx="8">
                  <c:v>0.10526315789473684</c:v>
                </c:pt>
                <c:pt idx="9">
                  <c:v>5.5555555555555552E-2</c:v>
                </c:pt>
              </c:numCache>
            </c:numRef>
          </c:val>
          <c:extLst>
            <c:ext xmlns:c16="http://schemas.microsoft.com/office/drawing/2014/chart" uri="{C3380CC4-5D6E-409C-BE32-E72D297353CC}">
              <c16:uniqueId val="{00000002-B1FC-4BEC-81EF-F7AEE1270A06}"/>
            </c:ext>
          </c:extLst>
        </c:ser>
        <c:ser>
          <c:idx val="3"/>
          <c:order val="3"/>
          <c:tx>
            <c:strRef>
              <c:f>'F15'!$O$4</c:f>
              <c:strCache>
                <c:ptCount val="1"/>
                <c:pt idx="0">
                  <c:v>4</c:v>
                </c:pt>
              </c:strCache>
            </c:strRef>
          </c:tx>
          <c:spPr>
            <a:solidFill>
              <a:srgbClr val="FEB80A"/>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'F15'!$O$70:$O$79</c:f>
              <c:numCache>
                <c:formatCode>0.0%</c:formatCode>
                <c:ptCount val="10"/>
                <c:pt idx="0">
                  <c:v>0.26315789473684209</c:v>
                </c:pt>
                <c:pt idx="1">
                  <c:v>0.15789473684210525</c:v>
                </c:pt>
                <c:pt idx="2">
                  <c:v>0.31578947368421051</c:v>
                </c:pt>
                <c:pt idx="3">
                  <c:v>0.17647058823529413</c:v>
                </c:pt>
                <c:pt idx="4">
                  <c:v>0.22222222222222221</c:v>
                </c:pt>
                <c:pt idx="5">
                  <c:v>5.5555555555555552E-2</c:v>
                </c:pt>
                <c:pt idx="6">
                  <c:v>0</c:v>
                </c:pt>
                <c:pt idx="7">
                  <c:v>0</c:v>
                </c:pt>
                <c:pt idx="8">
                  <c:v>0</c:v>
                </c:pt>
                <c:pt idx="9">
                  <c:v>0</c:v>
                </c:pt>
              </c:numCache>
            </c:numRef>
          </c:val>
          <c:extLst>
            <c:ext xmlns:c16="http://schemas.microsoft.com/office/drawing/2014/chart" uri="{C3380CC4-5D6E-409C-BE32-E72D297353CC}">
              <c16:uniqueId val="{00000003-B1FC-4BEC-81EF-F7AEE1270A06}"/>
            </c:ext>
          </c:extLst>
        </c:ser>
        <c:ser>
          <c:idx val="4"/>
          <c:order val="4"/>
          <c:tx>
            <c:strRef>
              <c:f>'F15'!$P$4</c:f>
              <c:strCache>
                <c:ptCount val="1"/>
                <c:pt idx="0">
                  <c:v>5</c:v>
                </c:pt>
              </c:strCache>
            </c:strRef>
          </c:tx>
          <c:spPr>
            <a:solidFill>
              <a:srgbClr val="C78484"/>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'F15'!$P$70:$P$79</c:f>
              <c:numCache>
                <c:formatCode>0.0%</c:formatCode>
                <c:ptCount val="10"/>
                <c:pt idx="0">
                  <c:v>0.21052631578947367</c:v>
                </c:pt>
                <c:pt idx="1">
                  <c:v>0.26315789473684209</c:v>
                </c:pt>
                <c:pt idx="2">
                  <c:v>5.2631578947368418E-2</c:v>
                </c:pt>
                <c:pt idx="3">
                  <c:v>5.8823529411764705E-2</c:v>
                </c:pt>
                <c:pt idx="4">
                  <c:v>0</c:v>
                </c:pt>
                <c:pt idx="5">
                  <c:v>0</c:v>
                </c:pt>
                <c:pt idx="6">
                  <c:v>0</c:v>
                </c:pt>
                <c:pt idx="7">
                  <c:v>0</c:v>
                </c:pt>
                <c:pt idx="8">
                  <c:v>0</c:v>
                </c:pt>
                <c:pt idx="9">
                  <c:v>0</c:v>
                </c:pt>
              </c:numCache>
            </c:numRef>
          </c:val>
          <c:extLst>
            <c:ext xmlns:c16="http://schemas.microsoft.com/office/drawing/2014/chart" uri="{C3380CC4-5D6E-409C-BE32-E72D297353CC}">
              <c16:uniqueId val="{00000004-B1FC-4BEC-81EF-F7AEE1270A06}"/>
            </c:ext>
          </c:extLst>
        </c:ser>
        <c:ser>
          <c:idx val="5"/>
          <c:order val="5"/>
          <c:tx>
            <c:strRef>
              <c:f>'F15'!$Q$4</c:f>
              <c:strCache>
                <c:ptCount val="1"/>
                <c:pt idx="0">
                  <c:v>6</c:v>
                </c:pt>
              </c:strCache>
            </c:strRef>
          </c:tx>
          <c:spPr>
            <a:solidFill>
              <a:srgbClr val="B20005"/>
            </a:solidFill>
            <a:ln>
              <a:noFill/>
            </a:ln>
            <a:effectLst/>
          </c:spPr>
          <c:invertIfNegative val="0"/>
          <c:cat>
            <c:strRef>
              <c:f>'F15'!$K$70:$K$79</c:f>
              <c:strCache>
                <c:ptCount val="10"/>
                <c:pt idx="0">
                  <c:v>Öffentlicher Personennahverkehr/ Anbindung</c:v>
                </c:pt>
                <c:pt idx="1">
                  <c:v>Angebote für Kinder und Jugendliche</c:v>
                </c:pt>
                <c:pt idx="2">
                  <c:v>Qualität öffentliche Plätze/ Lebendiger Ortskern</c:v>
                </c:pt>
                <c:pt idx="3">
                  <c:v>Angebote für Senioren/ Ältere</c:v>
                </c:pt>
                <c:pt idx="4">
                  <c:v>Wohnraumangebot</c:v>
                </c:pt>
                <c:pt idx="5">
                  <c:v>Natur und Landschaft</c:v>
                </c:pt>
                <c:pt idx="6">
                  <c:v>Sport-, Freizeit-, Kultur- und Kommunikationseinrichungen</c:v>
                </c:pt>
                <c:pt idx="7">
                  <c:v>Daseinsvorsorge </c:v>
                </c:pt>
                <c:pt idx="8">
                  <c:v>Nahversorgung/Einkaufen </c:v>
                </c:pt>
                <c:pt idx="9">
                  <c:v>Wohlfühlstatus insgesamt</c:v>
                </c:pt>
              </c:strCache>
            </c:strRef>
          </c:cat>
          <c:val>
            <c:numRef>
              <c:f>'F15'!$Q$70:$Q$79</c:f>
              <c:numCache>
                <c:formatCode>0.0%</c:formatCode>
                <c:ptCount val="10"/>
                <c:pt idx="0">
                  <c:v>0.21052631578947367</c:v>
                </c:pt>
                <c:pt idx="1">
                  <c:v>0</c:v>
                </c:pt>
                <c:pt idx="2">
                  <c:v>0</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5-B1FC-4BEC-81EF-F7AEE1270A06}"/>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'F14'!$B$82</c:f>
              <c:strCache>
                <c:ptCount val="1"/>
                <c:pt idx="0">
                  <c:v>sehr wichtig</c:v>
                </c:pt>
              </c:strCache>
            </c:strRef>
          </c:tx>
          <c:spPr>
            <a:solidFill>
              <a:srgbClr val="007085"/>
            </a:solidFill>
            <a:ln>
              <a:noFill/>
            </a:ln>
            <a:effectLst/>
          </c:spPr>
          <c:invertIfNegative val="0"/>
          <c:cat>
            <c:strRef>
              <c:f>'F14'!$A$83:$A$92</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'F14'!$B$83:$B$92</c:f>
              <c:numCache>
                <c:formatCode>General</c:formatCode>
                <c:ptCount val="10"/>
                <c:pt idx="0">
                  <c:v>4</c:v>
                </c:pt>
                <c:pt idx="1">
                  <c:v>6</c:v>
                </c:pt>
                <c:pt idx="2">
                  <c:v>3</c:v>
                </c:pt>
                <c:pt idx="3">
                  <c:v>11</c:v>
                </c:pt>
                <c:pt idx="4">
                  <c:v>7</c:v>
                </c:pt>
                <c:pt idx="5">
                  <c:v>10</c:v>
                </c:pt>
                <c:pt idx="6">
                  <c:v>8</c:v>
                </c:pt>
                <c:pt idx="7">
                  <c:v>4</c:v>
                </c:pt>
                <c:pt idx="8">
                  <c:v>5</c:v>
                </c:pt>
                <c:pt idx="9">
                  <c:v>9</c:v>
                </c:pt>
              </c:numCache>
            </c:numRef>
          </c:val>
          <c:extLst>
            <c:ext xmlns:c16="http://schemas.microsoft.com/office/drawing/2014/chart" uri="{C3380CC4-5D6E-409C-BE32-E72D297353CC}">
              <c16:uniqueId val="{00000000-E1B6-4150-8E25-9E3432AA8DE4}"/>
            </c:ext>
          </c:extLst>
        </c:ser>
        <c:ser>
          <c:idx val="1"/>
          <c:order val="1"/>
          <c:tx>
            <c:strRef>
              <c:f>'F14'!$C$82</c:f>
              <c:strCache>
                <c:ptCount val="1"/>
                <c:pt idx="0">
                  <c:v>wichtig</c:v>
                </c:pt>
              </c:strCache>
            </c:strRef>
          </c:tx>
          <c:spPr>
            <a:solidFill>
              <a:srgbClr val="3891A7"/>
            </a:solidFill>
            <a:ln>
              <a:noFill/>
            </a:ln>
            <a:effectLst/>
          </c:spPr>
          <c:invertIfNegative val="0"/>
          <c:cat>
            <c:strRef>
              <c:f>'F14'!$A$83:$A$92</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'F14'!$C$83:$C$92</c:f>
              <c:numCache>
                <c:formatCode>General</c:formatCode>
                <c:ptCount val="10"/>
                <c:pt idx="0">
                  <c:v>7</c:v>
                </c:pt>
                <c:pt idx="1">
                  <c:v>9</c:v>
                </c:pt>
                <c:pt idx="2">
                  <c:v>5</c:v>
                </c:pt>
                <c:pt idx="3">
                  <c:v>2</c:v>
                </c:pt>
                <c:pt idx="4">
                  <c:v>6</c:v>
                </c:pt>
                <c:pt idx="5">
                  <c:v>4</c:v>
                </c:pt>
                <c:pt idx="6">
                  <c:v>3</c:v>
                </c:pt>
                <c:pt idx="7">
                  <c:v>9</c:v>
                </c:pt>
                <c:pt idx="8">
                  <c:v>9</c:v>
                </c:pt>
                <c:pt idx="9">
                  <c:v>7</c:v>
                </c:pt>
              </c:numCache>
            </c:numRef>
          </c:val>
          <c:extLst>
            <c:ext xmlns:c16="http://schemas.microsoft.com/office/drawing/2014/chart" uri="{C3380CC4-5D6E-409C-BE32-E72D297353CC}">
              <c16:uniqueId val="{00000001-E1B6-4150-8E25-9E3432AA8DE4}"/>
            </c:ext>
          </c:extLst>
        </c:ser>
        <c:ser>
          <c:idx val="2"/>
          <c:order val="2"/>
          <c:tx>
            <c:strRef>
              <c:f>'F14'!$D$82</c:f>
              <c:strCache>
                <c:ptCount val="1"/>
                <c:pt idx="0">
                  <c:v>weniger wichtig</c:v>
                </c:pt>
              </c:strCache>
            </c:strRef>
          </c:tx>
          <c:spPr>
            <a:solidFill>
              <a:srgbClr val="C78484"/>
            </a:solidFill>
            <a:ln>
              <a:noFill/>
            </a:ln>
            <a:effectLst/>
          </c:spPr>
          <c:invertIfNegative val="0"/>
          <c:cat>
            <c:strRef>
              <c:f>'F14'!$A$83:$A$92</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'F14'!$D$83:$D$92</c:f>
              <c:numCache>
                <c:formatCode>General</c:formatCode>
                <c:ptCount val="10"/>
                <c:pt idx="0">
                  <c:v>3</c:v>
                </c:pt>
                <c:pt idx="1">
                  <c:v>0</c:v>
                </c:pt>
                <c:pt idx="2">
                  <c:v>5</c:v>
                </c:pt>
                <c:pt idx="3">
                  <c:v>1</c:v>
                </c:pt>
                <c:pt idx="4">
                  <c:v>3</c:v>
                </c:pt>
                <c:pt idx="5">
                  <c:v>1</c:v>
                </c:pt>
                <c:pt idx="6">
                  <c:v>4</c:v>
                </c:pt>
                <c:pt idx="7">
                  <c:v>3</c:v>
                </c:pt>
                <c:pt idx="8">
                  <c:v>2</c:v>
                </c:pt>
                <c:pt idx="9">
                  <c:v>0</c:v>
                </c:pt>
              </c:numCache>
            </c:numRef>
          </c:val>
          <c:extLst>
            <c:ext xmlns:c16="http://schemas.microsoft.com/office/drawing/2014/chart" uri="{C3380CC4-5D6E-409C-BE32-E72D297353CC}">
              <c16:uniqueId val="{00000002-E1B6-4150-8E25-9E3432AA8DE4}"/>
            </c:ext>
          </c:extLst>
        </c:ser>
        <c:ser>
          <c:idx val="3"/>
          <c:order val="3"/>
          <c:tx>
            <c:strRef>
              <c:f>'F14'!$E$82</c:f>
              <c:strCache>
                <c:ptCount val="1"/>
                <c:pt idx="0">
                  <c:v>unwichtig</c:v>
                </c:pt>
              </c:strCache>
            </c:strRef>
          </c:tx>
          <c:spPr>
            <a:solidFill>
              <a:srgbClr val="B20005"/>
            </a:solidFill>
            <a:ln>
              <a:noFill/>
            </a:ln>
            <a:effectLst/>
          </c:spPr>
          <c:invertIfNegative val="0"/>
          <c:cat>
            <c:strRef>
              <c:f>'F14'!$A$83:$A$92</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'F14'!$E$83:$E$92</c:f>
              <c:numCache>
                <c:formatCode>General</c:formatCode>
                <c:ptCount val="10"/>
                <c:pt idx="0">
                  <c:v>2</c:v>
                </c:pt>
                <c:pt idx="1">
                  <c:v>1</c:v>
                </c:pt>
                <c:pt idx="2">
                  <c:v>3</c:v>
                </c:pt>
                <c:pt idx="3">
                  <c:v>1</c:v>
                </c:pt>
                <c:pt idx="4">
                  <c:v>0</c:v>
                </c:pt>
                <c:pt idx="5">
                  <c:v>1</c:v>
                </c:pt>
                <c:pt idx="6">
                  <c:v>1</c:v>
                </c:pt>
                <c:pt idx="7">
                  <c:v>0</c:v>
                </c:pt>
                <c:pt idx="8">
                  <c:v>0</c:v>
                </c:pt>
                <c:pt idx="9">
                  <c:v>0</c:v>
                </c:pt>
              </c:numCache>
            </c:numRef>
          </c:val>
          <c:extLst>
            <c:ext xmlns:c16="http://schemas.microsoft.com/office/drawing/2014/chart" uri="{C3380CC4-5D6E-409C-BE32-E72D297353CC}">
              <c16:uniqueId val="{00000003-E1B6-4150-8E25-9E3432AA8DE4}"/>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'F14'!$F$82</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'F14'!$A$83:$A$92</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'F14'!$F$83:$F$92</c15:sqref>
                        </c15:formulaRef>
                      </c:ext>
                    </c:extLst>
                    <c:numCache>
                      <c:formatCode>General</c:formatCode>
                      <c:ptCount val="10"/>
                      <c:pt idx="0">
                        <c:v>16</c:v>
                      </c:pt>
                      <c:pt idx="1">
                        <c:v>16</c:v>
                      </c:pt>
                      <c:pt idx="2">
                        <c:v>16</c:v>
                      </c:pt>
                      <c:pt idx="3">
                        <c:v>15</c:v>
                      </c:pt>
                      <c:pt idx="4">
                        <c:v>16</c:v>
                      </c:pt>
                      <c:pt idx="5">
                        <c:v>16</c:v>
                      </c:pt>
                      <c:pt idx="6">
                        <c:v>16</c:v>
                      </c:pt>
                      <c:pt idx="7">
                        <c:v>16</c:v>
                      </c:pt>
                      <c:pt idx="8">
                        <c:v>16</c:v>
                      </c:pt>
                      <c:pt idx="9">
                        <c:v>16</c:v>
                      </c:pt>
                    </c:numCache>
                  </c:numRef>
                </c:val>
                <c:extLst>
                  <c:ext xmlns:c16="http://schemas.microsoft.com/office/drawing/2014/chart" uri="{C3380CC4-5D6E-409C-BE32-E72D297353CC}">
                    <c16:uniqueId val="{00000004-E1B6-4150-8E25-9E3432AA8DE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'F14'!$G$82</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'F14'!$A$83:$A$92</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'F14'!$G$83:$G$92</c15:sqref>
                        </c15:formulaRef>
                      </c:ext>
                    </c:extLst>
                    <c:numCache>
                      <c:formatCode>General</c:formatCode>
                      <c:ptCount val="10"/>
                      <c:pt idx="0">
                        <c:v>18</c:v>
                      </c:pt>
                      <c:pt idx="1">
                        <c:v>18</c:v>
                      </c:pt>
                      <c:pt idx="2">
                        <c:v>18</c:v>
                      </c:pt>
                      <c:pt idx="3">
                        <c:v>18</c:v>
                      </c:pt>
                      <c:pt idx="4">
                        <c:v>18</c:v>
                      </c:pt>
                      <c:pt idx="5">
                        <c:v>18</c:v>
                      </c:pt>
                      <c:pt idx="6">
                        <c:v>18</c:v>
                      </c:pt>
                      <c:pt idx="7">
                        <c:v>18</c:v>
                      </c:pt>
                      <c:pt idx="8">
                        <c:v>18</c:v>
                      </c:pt>
                      <c:pt idx="9">
                        <c:v>18</c:v>
                      </c:pt>
                    </c:numCache>
                  </c:numRef>
                </c:val>
                <c:extLst xmlns:c15="http://schemas.microsoft.com/office/drawing/2012/chart">
                  <c:ext xmlns:c16="http://schemas.microsoft.com/office/drawing/2014/chart" uri="{C3380CC4-5D6E-409C-BE32-E72D297353CC}">
                    <c16:uniqueId val="{00000005-E1B6-4150-8E25-9E3432AA8DE4}"/>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'F15'!$L$83:$L$92</c:f>
              <c:numCache>
                <c:formatCode>0.0%</c:formatCode>
                <c:ptCount val="10"/>
                <c:pt idx="0">
                  <c:v>6.6666666666666666E-2</c:v>
                </c:pt>
                <c:pt idx="1">
                  <c:v>6.6666666666666666E-2</c:v>
                </c:pt>
                <c:pt idx="2">
                  <c:v>0.2</c:v>
                </c:pt>
                <c:pt idx="3">
                  <c:v>0.13333333333333333</c:v>
                </c:pt>
                <c:pt idx="4">
                  <c:v>7.1428571428571425E-2</c:v>
                </c:pt>
                <c:pt idx="5">
                  <c:v>7.6923076923076927E-2</c:v>
                </c:pt>
                <c:pt idx="6">
                  <c:v>6.6666666666666666E-2</c:v>
                </c:pt>
                <c:pt idx="7">
                  <c:v>6.6666666666666666E-2</c:v>
                </c:pt>
                <c:pt idx="8">
                  <c:v>0.35714285714285715</c:v>
                </c:pt>
                <c:pt idx="9">
                  <c:v>7.1428571428571425E-2</c:v>
                </c:pt>
              </c:numCache>
            </c:numRef>
          </c:val>
          <c:extLst>
            <c:ext xmlns:c16="http://schemas.microsoft.com/office/drawing/2014/chart" uri="{C3380CC4-5D6E-409C-BE32-E72D297353CC}">
              <c16:uniqueId val="{00000000-3488-4299-B1B6-9AA382DDEA91}"/>
            </c:ext>
          </c:extLst>
        </c:ser>
        <c:ser>
          <c:idx val="1"/>
          <c:order val="1"/>
          <c:tx>
            <c:strRef>
              <c:f>'F15'!$M$4</c:f>
              <c:strCache>
                <c:ptCount val="1"/>
                <c:pt idx="0">
                  <c:v>2</c:v>
                </c:pt>
              </c:strCache>
            </c:strRef>
          </c:tx>
          <c:spPr>
            <a:solidFill>
              <a:srgbClr val="3891A7"/>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'F15'!$M$83:$M$92</c:f>
              <c:numCache>
                <c:formatCode>0.0%</c:formatCode>
                <c:ptCount val="10"/>
                <c:pt idx="0">
                  <c:v>6.6666666666666666E-2</c:v>
                </c:pt>
                <c:pt idx="1">
                  <c:v>6.6666666666666666E-2</c:v>
                </c:pt>
                <c:pt idx="2">
                  <c:v>6.6666666666666666E-2</c:v>
                </c:pt>
                <c:pt idx="3">
                  <c:v>0.13333333333333333</c:v>
                </c:pt>
                <c:pt idx="4">
                  <c:v>7.1428571428571425E-2</c:v>
                </c:pt>
                <c:pt idx="5">
                  <c:v>7.6923076923076927E-2</c:v>
                </c:pt>
                <c:pt idx="6">
                  <c:v>0.2</c:v>
                </c:pt>
                <c:pt idx="7">
                  <c:v>6.6666666666666666E-2</c:v>
                </c:pt>
                <c:pt idx="8">
                  <c:v>0.42857142857142855</c:v>
                </c:pt>
                <c:pt idx="9">
                  <c:v>0.2857142857142857</c:v>
                </c:pt>
              </c:numCache>
            </c:numRef>
          </c:val>
          <c:extLst>
            <c:ext xmlns:c16="http://schemas.microsoft.com/office/drawing/2014/chart" uri="{C3380CC4-5D6E-409C-BE32-E72D297353CC}">
              <c16:uniqueId val="{00000001-3488-4299-B1B6-9AA382DDEA91}"/>
            </c:ext>
          </c:extLst>
        </c:ser>
        <c:ser>
          <c:idx val="2"/>
          <c:order val="2"/>
          <c:tx>
            <c:strRef>
              <c:f>'F15'!$N$4</c:f>
              <c:strCache>
                <c:ptCount val="1"/>
                <c:pt idx="0">
                  <c:v>3</c:v>
                </c:pt>
              </c:strCache>
            </c:strRef>
          </c:tx>
          <c:spPr>
            <a:solidFill>
              <a:srgbClr val="0BD0D9"/>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'F15'!$N$83:$N$92</c:f>
              <c:numCache>
                <c:formatCode>0.0%</c:formatCode>
                <c:ptCount val="10"/>
                <c:pt idx="0">
                  <c:v>6.6666666666666666E-2</c:v>
                </c:pt>
                <c:pt idx="1">
                  <c:v>6.6666666666666666E-2</c:v>
                </c:pt>
                <c:pt idx="2">
                  <c:v>0</c:v>
                </c:pt>
                <c:pt idx="3">
                  <c:v>0.13333333333333333</c:v>
                </c:pt>
                <c:pt idx="4">
                  <c:v>0.2857142857142857</c:v>
                </c:pt>
                <c:pt idx="5">
                  <c:v>0.30769230769230771</c:v>
                </c:pt>
                <c:pt idx="6">
                  <c:v>0.2</c:v>
                </c:pt>
                <c:pt idx="7">
                  <c:v>0.4</c:v>
                </c:pt>
                <c:pt idx="8">
                  <c:v>0.14285714285714285</c:v>
                </c:pt>
                <c:pt idx="9">
                  <c:v>0.5714285714285714</c:v>
                </c:pt>
              </c:numCache>
            </c:numRef>
          </c:val>
          <c:extLst>
            <c:ext xmlns:c16="http://schemas.microsoft.com/office/drawing/2014/chart" uri="{C3380CC4-5D6E-409C-BE32-E72D297353CC}">
              <c16:uniqueId val="{00000002-3488-4299-B1B6-9AA382DDEA91}"/>
            </c:ext>
          </c:extLst>
        </c:ser>
        <c:ser>
          <c:idx val="3"/>
          <c:order val="3"/>
          <c:tx>
            <c:strRef>
              <c:f>'F15'!$O$4</c:f>
              <c:strCache>
                <c:ptCount val="1"/>
                <c:pt idx="0">
                  <c:v>4</c:v>
                </c:pt>
              </c:strCache>
            </c:strRef>
          </c:tx>
          <c:spPr>
            <a:solidFill>
              <a:srgbClr val="FEB80A"/>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'F15'!$O$83:$O$92</c:f>
              <c:numCache>
                <c:formatCode>0.0%</c:formatCode>
                <c:ptCount val="10"/>
                <c:pt idx="0">
                  <c:v>0.2</c:v>
                </c:pt>
                <c:pt idx="1">
                  <c:v>0.4</c:v>
                </c:pt>
                <c:pt idx="2">
                  <c:v>0.33333333333333331</c:v>
                </c:pt>
                <c:pt idx="3">
                  <c:v>0.13333333333333333</c:v>
                </c:pt>
                <c:pt idx="4">
                  <c:v>0.21428571428571427</c:v>
                </c:pt>
                <c:pt idx="5">
                  <c:v>0.30769230769230771</c:v>
                </c:pt>
                <c:pt idx="6">
                  <c:v>0.33333333333333331</c:v>
                </c:pt>
                <c:pt idx="7">
                  <c:v>0.13333333333333333</c:v>
                </c:pt>
                <c:pt idx="8">
                  <c:v>7.1428571428571425E-2</c:v>
                </c:pt>
                <c:pt idx="9">
                  <c:v>7.1428571428571425E-2</c:v>
                </c:pt>
              </c:numCache>
            </c:numRef>
          </c:val>
          <c:extLst>
            <c:ext xmlns:c16="http://schemas.microsoft.com/office/drawing/2014/chart" uri="{C3380CC4-5D6E-409C-BE32-E72D297353CC}">
              <c16:uniqueId val="{00000003-3488-4299-B1B6-9AA382DDEA91}"/>
            </c:ext>
          </c:extLst>
        </c:ser>
        <c:ser>
          <c:idx val="4"/>
          <c:order val="4"/>
          <c:tx>
            <c:strRef>
              <c:f>'F15'!$P$4</c:f>
              <c:strCache>
                <c:ptCount val="1"/>
                <c:pt idx="0">
                  <c:v>5</c:v>
                </c:pt>
              </c:strCache>
            </c:strRef>
          </c:tx>
          <c:spPr>
            <a:solidFill>
              <a:srgbClr val="C78484"/>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'F15'!$P$83:$P$92</c:f>
              <c:numCache>
                <c:formatCode>0.0%</c:formatCode>
                <c:ptCount val="10"/>
                <c:pt idx="0">
                  <c:v>6.6666666666666666E-2</c:v>
                </c:pt>
                <c:pt idx="1">
                  <c:v>0.26666666666666666</c:v>
                </c:pt>
                <c:pt idx="2">
                  <c:v>6.6666666666666666E-2</c:v>
                </c:pt>
                <c:pt idx="3">
                  <c:v>0.26666666666666666</c:v>
                </c:pt>
                <c:pt idx="4">
                  <c:v>0.21428571428571427</c:v>
                </c:pt>
                <c:pt idx="5">
                  <c:v>0.15384615384615385</c:v>
                </c:pt>
                <c:pt idx="6">
                  <c:v>0.13333333333333333</c:v>
                </c:pt>
                <c:pt idx="7">
                  <c:v>0.2</c:v>
                </c:pt>
                <c:pt idx="8">
                  <c:v>0</c:v>
                </c:pt>
                <c:pt idx="9">
                  <c:v>0</c:v>
                </c:pt>
              </c:numCache>
            </c:numRef>
          </c:val>
          <c:extLst>
            <c:ext xmlns:c16="http://schemas.microsoft.com/office/drawing/2014/chart" uri="{C3380CC4-5D6E-409C-BE32-E72D297353CC}">
              <c16:uniqueId val="{00000004-3488-4299-B1B6-9AA382DDEA91}"/>
            </c:ext>
          </c:extLst>
        </c:ser>
        <c:ser>
          <c:idx val="5"/>
          <c:order val="5"/>
          <c:tx>
            <c:strRef>
              <c:f>'F15'!$Q$4</c:f>
              <c:strCache>
                <c:ptCount val="1"/>
                <c:pt idx="0">
                  <c:v>6</c:v>
                </c:pt>
              </c:strCache>
            </c:strRef>
          </c:tx>
          <c:spPr>
            <a:solidFill>
              <a:srgbClr val="B20005"/>
            </a:solidFill>
            <a:ln>
              <a:noFill/>
            </a:ln>
            <a:effectLst/>
          </c:spPr>
          <c:invertIfNegative val="0"/>
          <c:cat>
            <c:strRef>
              <c:f>'F15'!$K$83:$K$92</c:f>
              <c:strCache>
                <c:ptCount val="10"/>
                <c:pt idx="0">
                  <c:v>Nahversorgung/Einkaufen </c:v>
                </c:pt>
                <c:pt idx="1">
                  <c:v>Daseinsvorsorge </c:v>
                </c:pt>
                <c:pt idx="2">
                  <c:v>Angebote für Kinder und Jugendliche</c:v>
                </c:pt>
                <c:pt idx="3">
                  <c:v>Wohnraumangebot</c:v>
                </c:pt>
                <c:pt idx="4">
                  <c:v>Qualität öffentliche Plätze/ Lebendiger Ortskern</c:v>
                </c:pt>
                <c:pt idx="5">
                  <c:v>Angebote für Senioren/ Ältere</c:v>
                </c:pt>
                <c:pt idx="6">
                  <c:v>Sport-, Freizeit-, Kultur- und Kommunikationseinrichungen</c:v>
                </c:pt>
                <c:pt idx="7">
                  <c:v>Öffentlicher Personennahverkehr/ Anbindung</c:v>
                </c:pt>
                <c:pt idx="8">
                  <c:v>Natur und Landschaft</c:v>
                </c:pt>
                <c:pt idx="9">
                  <c:v>Wohlfühlstatus insgesamt</c:v>
                </c:pt>
              </c:strCache>
            </c:strRef>
          </c:cat>
          <c:val>
            <c:numRef>
              <c:f>'F15'!$Q$83:$Q$92</c:f>
              <c:numCache>
                <c:formatCode>0.0%</c:formatCode>
                <c:ptCount val="10"/>
                <c:pt idx="0">
                  <c:v>0.53333333333333333</c:v>
                </c:pt>
                <c:pt idx="1">
                  <c:v>0.13333333333333333</c:v>
                </c:pt>
                <c:pt idx="2">
                  <c:v>0.33333333333333331</c:v>
                </c:pt>
                <c:pt idx="3">
                  <c:v>0.2</c:v>
                </c:pt>
                <c:pt idx="4">
                  <c:v>0.14285714285714285</c:v>
                </c:pt>
                <c:pt idx="5">
                  <c:v>7.6923076923076927E-2</c:v>
                </c:pt>
                <c:pt idx="6">
                  <c:v>6.6666666666666666E-2</c:v>
                </c:pt>
                <c:pt idx="7">
                  <c:v>0.13333333333333333</c:v>
                </c:pt>
                <c:pt idx="8">
                  <c:v>0</c:v>
                </c:pt>
                <c:pt idx="9">
                  <c:v>0</c:v>
                </c:pt>
              </c:numCache>
            </c:numRef>
          </c:val>
          <c:extLst>
            <c:ext xmlns:c16="http://schemas.microsoft.com/office/drawing/2014/chart" uri="{C3380CC4-5D6E-409C-BE32-E72D297353CC}">
              <c16:uniqueId val="{00000005-3488-4299-B1B6-9AA382DDEA91}"/>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'F14'!$B$95</c:f>
              <c:strCache>
                <c:ptCount val="1"/>
                <c:pt idx="0">
                  <c:v>sehr wichtig</c:v>
                </c:pt>
              </c:strCache>
            </c:strRef>
          </c:tx>
          <c:spPr>
            <a:solidFill>
              <a:srgbClr val="007085"/>
            </a:solidFill>
            <a:ln>
              <a:noFill/>
            </a:ln>
            <a:effectLst/>
          </c:spPr>
          <c:invertIfNegative val="0"/>
          <c:cat>
            <c:strRef>
              <c:f>'F14'!$A$96:$A$105</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'F14'!$B$96:$B$105</c:f>
              <c:numCache>
                <c:formatCode>General</c:formatCode>
                <c:ptCount val="10"/>
                <c:pt idx="0">
                  <c:v>22</c:v>
                </c:pt>
                <c:pt idx="1">
                  <c:v>21</c:v>
                </c:pt>
                <c:pt idx="2">
                  <c:v>10</c:v>
                </c:pt>
                <c:pt idx="3">
                  <c:v>26</c:v>
                </c:pt>
                <c:pt idx="4">
                  <c:v>10</c:v>
                </c:pt>
                <c:pt idx="5">
                  <c:v>33</c:v>
                </c:pt>
                <c:pt idx="6">
                  <c:v>31</c:v>
                </c:pt>
                <c:pt idx="7">
                  <c:v>31</c:v>
                </c:pt>
                <c:pt idx="8">
                  <c:v>36</c:v>
                </c:pt>
                <c:pt idx="9">
                  <c:v>30</c:v>
                </c:pt>
              </c:numCache>
            </c:numRef>
          </c:val>
          <c:extLst>
            <c:ext xmlns:c16="http://schemas.microsoft.com/office/drawing/2014/chart" uri="{C3380CC4-5D6E-409C-BE32-E72D297353CC}">
              <c16:uniqueId val="{00000000-7875-41E7-AF46-0867FB148B22}"/>
            </c:ext>
          </c:extLst>
        </c:ser>
        <c:ser>
          <c:idx val="1"/>
          <c:order val="1"/>
          <c:tx>
            <c:strRef>
              <c:f>'F14'!$C$95</c:f>
              <c:strCache>
                <c:ptCount val="1"/>
                <c:pt idx="0">
                  <c:v>wichtig</c:v>
                </c:pt>
              </c:strCache>
            </c:strRef>
          </c:tx>
          <c:spPr>
            <a:solidFill>
              <a:srgbClr val="3891A7"/>
            </a:solidFill>
            <a:ln>
              <a:noFill/>
            </a:ln>
            <a:effectLst/>
          </c:spPr>
          <c:invertIfNegative val="0"/>
          <c:cat>
            <c:strRef>
              <c:f>'F14'!$A$96:$A$105</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'F14'!$C$96:$C$105</c:f>
              <c:numCache>
                <c:formatCode>General</c:formatCode>
                <c:ptCount val="10"/>
                <c:pt idx="0">
                  <c:v>15</c:v>
                </c:pt>
                <c:pt idx="1">
                  <c:v>19</c:v>
                </c:pt>
                <c:pt idx="2">
                  <c:v>22</c:v>
                </c:pt>
                <c:pt idx="3">
                  <c:v>12</c:v>
                </c:pt>
                <c:pt idx="4">
                  <c:v>24</c:v>
                </c:pt>
                <c:pt idx="5">
                  <c:v>10</c:v>
                </c:pt>
                <c:pt idx="6">
                  <c:v>11</c:v>
                </c:pt>
                <c:pt idx="7">
                  <c:v>11</c:v>
                </c:pt>
                <c:pt idx="8">
                  <c:v>6</c:v>
                </c:pt>
                <c:pt idx="9">
                  <c:v>11</c:v>
                </c:pt>
              </c:numCache>
            </c:numRef>
          </c:val>
          <c:extLst>
            <c:ext xmlns:c16="http://schemas.microsoft.com/office/drawing/2014/chart" uri="{C3380CC4-5D6E-409C-BE32-E72D297353CC}">
              <c16:uniqueId val="{00000001-7875-41E7-AF46-0867FB148B22}"/>
            </c:ext>
          </c:extLst>
        </c:ser>
        <c:ser>
          <c:idx val="2"/>
          <c:order val="2"/>
          <c:tx>
            <c:strRef>
              <c:f>'F14'!$D$95</c:f>
              <c:strCache>
                <c:ptCount val="1"/>
                <c:pt idx="0">
                  <c:v>weniger wichtig</c:v>
                </c:pt>
              </c:strCache>
            </c:strRef>
          </c:tx>
          <c:spPr>
            <a:solidFill>
              <a:srgbClr val="C78484"/>
            </a:solidFill>
            <a:ln>
              <a:noFill/>
            </a:ln>
            <a:effectLst/>
          </c:spPr>
          <c:invertIfNegative val="0"/>
          <c:cat>
            <c:strRef>
              <c:f>'F14'!$A$96:$A$105</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'F14'!$D$96:$D$105</c:f>
              <c:numCache>
                <c:formatCode>General</c:formatCode>
                <c:ptCount val="10"/>
                <c:pt idx="0">
                  <c:v>4</c:v>
                </c:pt>
                <c:pt idx="1">
                  <c:v>3</c:v>
                </c:pt>
                <c:pt idx="2">
                  <c:v>9</c:v>
                </c:pt>
                <c:pt idx="3">
                  <c:v>4</c:v>
                </c:pt>
                <c:pt idx="4">
                  <c:v>6</c:v>
                </c:pt>
                <c:pt idx="5">
                  <c:v>0</c:v>
                </c:pt>
                <c:pt idx="6">
                  <c:v>1</c:v>
                </c:pt>
                <c:pt idx="7">
                  <c:v>0</c:v>
                </c:pt>
                <c:pt idx="8">
                  <c:v>0</c:v>
                </c:pt>
                <c:pt idx="9">
                  <c:v>0</c:v>
                </c:pt>
              </c:numCache>
            </c:numRef>
          </c:val>
          <c:extLst>
            <c:ext xmlns:c16="http://schemas.microsoft.com/office/drawing/2014/chart" uri="{C3380CC4-5D6E-409C-BE32-E72D297353CC}">
              <c16:uniqueId val="{00000002-7875-41E7-AF46-0867FB148B22}"/>
            </c:ext>
          </c:extLst>
        </c:ser>
        <c:ser>
          <c:idx val="3"/>
          <c:order val="3"/>
          <c:tx>
            <c:strRef>
              <c:f>'F14'!$E$95</c:f>
              <c:strCache>
                <c:ptCount val="1"/>
                <c:pt idx="0">
                  <c:v>unwichtig</c:v>
                </c:pt>
              </c:strCache>
            </c:strRef>
          </c:tx>
          <c:spPr>
            <a:solidFill>
              <a:srgbClr val="B20005"/>
            </a:solidFill>
            <a:ln>
              <a:noFill/>
            </a:ln>
            <a:effectLst/>
          </c:spPr>
          <c:invertIfNegative val="0"/>
          <c:cat>
            <c:strRef>
              <c:f>'F14'!$A$96:$A$105</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'F14'!$E$96:$E$105</c:f>
              <c:numCache>
                <c:formatCode>General</c:formatCode>
                <c:ptCount val="10"/>
                <c:pt idx="0">
                  <c:v>1</c:v>
                </c:pt>
                <c:pt idx="1">
                  <c:v>0</c:v>
                </c:pt>
                <c:pt idx="2">
                  <c:v>1</c:v>
                </c:pt>
                <c:pt idx="3">
                  <c:v>0</c:v>
                </c:pt>
                <c:pt idx="4">
                  <c:v>0</c:v>
                </c:pt>
                <c:pt idx="5">
                  <c:v>0</c:v>
                </c:pt>
                <c:pt idx="6">
                  <c:v>0</c:v>
                </c:pt>
                <c:pt idx="7">
                  <c:v>0</c:v>
                </c:pt>
                <c:pt idx="8">
                  <c:v>0</c:v>
                </c:pt>
                <c:pt idx="9">
                  <c:v>0</c:v>
                </c:pt>
              </c:numCache>
            </c:numRef>
          </c:val>
          <c:extLst>
            <c:ext xmlns:c16="http://schemas.microsoft.com/office/drawing/2014/chart" uri="{C3380CC4-5D6E-409C-BE32-E72D297353CC}">
              <c16:uniqueId val="{00000003-7875-41E7-AF46-0867FB148B22}"/>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'F14'!$F$95</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'F14'!$A$96:$A$105</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'F14'!$F$96:$F$105</c15:sqref>
                        </c15:formulaRef>
                      </c:ext>
                    </c:extLst>
                    <c:numCache>
                      <c:formatCode>General</c:formatCode>
                      <c:ptCount val="10"/>
                      <c:pt idx="0">
                        <c:v>42</c:v>
                      </c:pt>
                      <c:pt idx="1">
                        <c:v>43</c:v>
                      </c:pt>
                      <c:pt idx="2">
                        <c:v>42</c:v>
                      </c:pt>
                      <c:pt idx="3">
                        <c:v>42</c:v>
                      </c:pt>
                      <c:pt idx="4">
                        <c:v>40</c:v>
                      </c:pt>
                      <c:pt idx="5">
                        <c:v>43</c:v>
                      </c:pt>
                      <c:pt idx="6">
                        <c:v>43</c:v>
                      </c:pt>
                      <c:pt idx="7">
                        <c:v>42</c:v>
                      </c:pt>
                      <c:pt idx="8">
                        <c:v>42</c:v>
                      </c:pt>
                      <c:pt idx="9">
                        <c:v>41</c:v>
                      </c:pt>
                    </c:numCache>
                  </c:numRef>
                </c:val>
                <c:extLst>
                  <c:ext xmlns:c16="http://schemas.microsoft.com/office/drawing/2014/chart" uri="{C3380CC4-5D6E-409C-BE32-E72D297353CC}">
                    <c16:uniqueId val="{00000004-7875-41E7-AF46-0867FB148B22}"/>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'F14'!$G$95</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'F14'!$A$96:$A$105</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'F14'!$G$96:$G$105</c15:sqref>
                        </c15:formulaRef>
                      </c:ext>
                    </c:extLst>
                    <c:numCache>
                      <c:formatCode>General</c:formatCode>
                      <c:ptCount val="10"/>
                      <c:pt idx="0">
                        <c:v>52</c:v>
                      </c:pt>
                      <c:pt idx="1">
                        <c:v>52</c:v>
                      </c:pt>
                      <c:pt idx="2">
                        <c:v>52</c:v>
                      </c:pt>
                      <c:pt idx="3">
                        <c:v>52</c:v>
                      </c:pt>
                      <c:pt idx="4">
                        <c:v>52</c:v>
                      </c:pt>
                      <c:pt idx="5">
                        <c:v>52</c:v>
                      </c:pt>
                      <c:pt idx="6">
                        <c:v>52</c:v>
                      </c:pt>
                      <c:pt idx="7">
                        <c:v>52</c:v>
                      </c:pt>
                      <c:pt idx="8">
                        <c:v>52</c:v>
                      </c:pt>
                      <c:pt idx="9">
                        <c:v>52</c:v>
                      </c:pt>
                    </c:numCache>
                  </c:numRef>
                </c:val>
                <c:extLst xmlns:c15="http://schemas.microsoft.com/office/drawing/2012/chart">
                  <c:ext xmlns:c16="http://schemas.microsoft.com/office/drawing/2014/chart" uri="{C3380CC4-5D6E-409C-BE32-E72D297353CC}">
                    <c16:uniqueId val="{00000005-7875-41E7-AF46-0867FB148B22}"/>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de-DE">
                <a:latin typeface="Segoe UI" panose="020B0502040204020203" pitchFamily="34" charset="0"/>
                <a:cs typeface="Segoe UI" panose="020B0502040204020203" pitchFamily="34" charset="0"/>
              </a:rPr>
              <a:t>Welches Geschlecht haben Sie?</a:t>
            </a:r>
          </a:p>
        </c:rich>
      </c:tx>
      <c:overlay val="0"/>
    </c:title>
    <c:autoTitleDeleted val="0"/>
    <c:plotArea>
      <c:layout/>
      <c:barChart>
        <c:barDir val="col"/>
        <c:grouping val="clustered"/>
        <c:varyColors val="0"/>
        <c:ser>
          <c:idx val="0"/>
          <c:order val="0"/>
          <c:tx>
            <c:strRef>
              <c:f>'Question 1'!$B$3</c:f>
              <c:strCache>
                <c:ptCount val="1"/>
                <c:pt idx="0">
                  <c:v>Responses</c:v>
                </c:pt>
              </c:strCache>
            </c:strRef>
          </c:tx>
          <c:spPr>
            <a:solidFill>
              <a:srgbClr val="007085"/>
            </a:solidFill>
            <a:ln>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1'!$A$4:$A$7</c:f>
              <c:strCache>
                <c:ptCount val="4"/>
                <c:pt idx="0">
                  <c:v>männlich</c:v>
                </c:pt>
                <c:pt idx="1">
                  <c:v>weiblich</c:v>
                </c:pt>
                <c:pt idx="2">
                  <c:v>divers</c:v>
                </c:pt>
                <c:pt idx="3">
                  <c:v>keine Angabe</c:v>
                </c:pt>
              </c:strCache>
            </c:strRef>
          </c:cat>
          <c:val>
            <c:numRef>
              <c:f>'Question 1'!$B$4:$B$7</c:f>
              <c:numCache>
                <c:formatCode>0.00%</c:formatCode>
                <c:ptCount val="4"/>
                <c:pt idx="0">
                  <c:v>0.39696969696969697</c:v>
                </c:pt>
                <c:pt idx="1">
                  <c:v>0.5696969696969697</c:v>
                </c:pt>
                <c:pt idx="2">
                  <c:v>0</c:v>
                </c:pt>
                <c:pt idx="3">
                  <c:v>3.3333333333333333E-2</c:v>
                </c:pt>
              </c:numCache>
            </c:numRef>
          </c:val>
          <c:extLst>
            <c:ext xmlns:c16="http://schemas.microsoft.com/office/drawing/2014/chart" uri="{C3380CC4-5D6E-409C-BE32-E72D297353CC}">
              <c16:uniqueId val="{00000000-9CCF-4ECB-96B9-B221A121AA99}"/>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1"/>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solidFill>
        <a:srgbClr val="007085"/>
      </a:solidFill>
    </a:ln>
  </c:spPr>
  <c:txPr>
    <a:bodyPr/>
    <a:lstStyle/>
    <a:p>
      <a:pPr>
        <a:defRPr>
          <a:latin typeface="Segoe UI" panose="020B0502040204020203" pitchFamily="34" charset="0"/>
          <a:cs typeface="Segoe UI" panose="020B0502040204020203" pitchFamily="34" charset="0"/>
        </a:defRPr>
      </a:pPr>
      <a:endParaRPr lang="de-DE"/>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'F15'!$L$96:$L$105</c:f>
              <c:numCache>
                <c:formatCode>0.0%</c:formatCode>
                <c:ptCount val="10"/>
                <c:pt idx="0">
                  <c:v>2.3255813953488372E-2</c:v>
                </c:pt>
                <c:pt idx="1">
                  <c:v>2.3255813953488372E-2</c:v>
                </c:pt>
                <c:pt idx="2">
                  <c:v>2.3255813953488372E-2</c:v>
                </c:pt>
                <c:pt idx="3">
                  <c:v>4.7619047619047616E-2</c:v>
                </c:pt>
                <c:pt idx="4">
                  <c:v>7.4999999999999997E-2</c:v>
                </c:pt>
                <c:pt idx="5">
                  <c:v>2.3809523809523808E-2</c:v>
                </c:pt>
                <c:pt idx="6">
                  <c:v>9.3023255813953487E-2</c:v>
                </c:pt>
                <c:pt idx="7">
                  <c:v>0.11627906976744186</c:v>
                </c:pt>
                <c:pt idx="8">
                  <c:v>0.33333333333333331</c:v>
                </c:pt>
                <c:pt idx="9">
                  <c:v>0.65116279069767447</c:v>
                </c:pt>
              </c:numCache>
            </c:numRef>
          </c:val>
          <c:extLst>
            <c:ext xmlns:c16="http://schemas.microsoft.com/office/drawing/2014/chart" uri="{C3380CC4-5D6E-409C-BE32-E72D297353CC}">
              <c16:uniqueId val="{00000000-B070-4125-A26B-DDE491FFD769}"/>
            </c:ext>
          </c:extLst>
        </c:ser>
        <c:ser>
          <c:idx val="1"/>
          <c:order val="1"/>
          <c:tx>
            <c:strRef>
              <c:f>'F15'!$M$4</c:f>
              <c:strCache>
                <c:ptCount val="1"/>
                <c:pt idx="0">
                  <c:v>2</c:v>
                </c:pt>
              </c:strCache>
            </c:strRef>
          </c:tx>
          <c:spPr>
            <a:solidFill>
              <a:srgbClr val="3891A7"/>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'F15'!$M$96:$M$105</c:f>
              <c:numCache>
                <c:formatCode>0.0%</c:formatCode>
                <c:ptCount val="10"/>
                <c:pt idx="0">
                  <c:v>4.6511627906976744E-2</c:v>
                </c:pt>
                <c:pt idx="1">
                  <c:v>6.9767441860465115E-2</c:v>
                </c:pt>
                <c:pt idx="2">
                  <c:v>0.13953488372093023</c:v>
                </c:pt>
                <c:pt idx="3">
                  <c:v>0.19047619047619047</c:v>
                </c:pt>
                <c:pt idx="4">
                  <c:v>0.22500000000000001</c:v>
                </c:pt>
                <c:pt idx="5">
                  <c:v>0.2857142857142857</c:v>
                </c:pt>
                <c:pt idx="6">
                  <c:v>0.39534883720930231</c:v>
                </c:pt>
                <c:pt idx="7">
                  <c:v>0.48837209302325579</c:v>
                </c:pt>
                <c:pt idx="8">
                  <c:v>0.42857142857142855</c:v>
                </c:pt>
                <c:pt idx="9">
                  <c:v>0.27906976744186046</c:v>
                </c:pt>
              </c:numCache>
            </c:numRef>
          </c:val>
          <c:extLst>
            <c:ext xmlns:c16="http://schemas.microsoft.com/office/drawing/2014/chart" uri="{C3380CC4-5D6E-409C-BE32-E72D297353CC}">
              <c16:uniqueId val="{00000001-B070-4125-A26B-DDE491FFD769}"/>
            </c:ext>
          </c:extLst>
        </c:ser>
        <c:ser>
          <c:idx val="2"/>
          <c:order val="2"/>
          <c:tx>
            <c:strRef>
              <c:f>'F15'!$N$4</c:f>
              <c:strCache>
                <c:ptCount val="1"/>
                <c:pt idx="0">
                  <c:v>3</c:v>
                </c:pt>
              </c:strCache>
            </c:strRef>
          </c:tx>
          <c:spPr>
            <a:solidFill>
              <a:srgbClr val="0BD0D9"/>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'F15'!$N$96:$N$105</c:f>
              <c:numCache>
                <c:formatCode>0.0%</c:formatCode>
                <c:ptCount val="10"/>
                <c:pt idx="0">
                  <c:v>0.13953488372093023</c:v>
                </c:pt>
                <c:pt idx="1">
                  <c:v>0.2558139534883721</c:v>
                </c:pt>
                <c:pt idx="2">
                  <c:v>0.23255813953488372</c:v>
                </c:pt>
                <c:pt idx="3">
                  <c:v>0.30952380952380953</c:v>
                </c:pt>
                <c:pt idx="4">
                  <c:v>0.27500000000000002</c:v>
                </c:pt>
                <c:pt idx="5">
                  <c:v>0.33333333333333331</c:v>
                </c:pt>
                <c:pt idx="6">
                  <c:v>0.2558139534883721</c:v>
                </c:pt>
                <c:pt idx="7">
                  <c:v>0.32558139534883723</c:v>
                </c:pt>
                <c:pt idx="8">
                  <c:v>0.21428571428571427</c:v>
                </c:pt>
                <c:pt idx="9">
                  <c:v>6.9767441860465115E-2</c:v>
                </c:pt>
              </c:numCache>
            </c:numRef>
          </c:val>
          <c:extLst>
            <c:ext xmlns:c16="http://schemas.microsoft.com/office/drawing/2014/chart" uri="{C3380CC4-5D6E-409C-BE32-E72D297353CC}">
              <c16:uniqueId val="{00000002-B070-4125-A26B-DDE491FFD769}"/>
            </c:ext>
          </c:extLst>
        </c:ser>
        <c:ser>
          <c:idx val="3"/>
          <c:order val="3"/>
          <c:tx>
            <c:strRef>
              <c:f>'F15'!$O$4</c:f>
              <c:strCache>
                <c:ptCount val="1"/>
                <c:pt idx="0">
                  <c:v>4</c:v>
                </c:pt>
              </c:strCache>
            </c:strRef>
          </c:tx>
          <c:spPr>
            <a:solidFill>
              <a:srgbClr val="FEB80A"/>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'F15'!$O$96:$O$105</c:f>
              <c:numCache>
                <c:formatCode>0.0%</c:formatCode>
                <c:ptCount val="10"/>
                <c:pt idx="0">
                  <c:v>0.30232558139534882</c:v>
                </c:pt>
                <c:pt idx="1">
                  <c:v>0.16279069767441862</c:v>
                </c:pt>
                <c:pt idx="2">
                  <c:v>0.23255813953488372</c:v>
                </c:pt>
                <c:pt idx="3">
                  <c:v>0.21428571428571427</c:v>
                </c:pt>
                <c:pt idx="4">
                  <c:v>0.27500000000000002</c:v>
                </c:pt>
                <c:pt idx="5">
                  <c:v>0.19047619047619047</c:v>
                </c:pt>
                <c:pt idx="6">
                  <c:v>0.23255813953488372</c:v>
                </c:pt>
                <c:pt idx="7">
                  <c:v>4.6511627906976744E-2</c:v>
                </c:pt>
                <c:pt idx="8">
                  <c:v>2.3809523809523808E-2</c:v>
                </c:pt>
                <c:pt idx="9">
                  <c:v>0</c:v>
                </c:pt>
              </c:numCache>
            </c:numRef>
          </c:val>
          <c:extLst>
            <c:ext xmlns:c16="http://schemas.microsoft.com/office/drawing/2014/chart" uri="{C3380CC4-5D6E-409C-BE32-E72D297353CC}">
              <c16:uniqueId val="{00000003-B070-4125-A26B-DDE491FFD769}"/>
            </c:ext>
          </c:extLst>
        </c:ser>
        <c:ser>
          <c:idx val="4"/>
          <c:order val="4"/>
          <c:tx>
            <c:strRef>
              <c:f>'F15'!$P$4</c:f>
              <c:strCache>
                <c:ptCount val="1"/>
                <c:pt idx="0">
                  <c:v>5</c:v>
                </c:pt>
              </c:strCache>
            </c:strRef>
          </c:tx>
          <c:spPr>
            <a:solidFill>
              <a:srgbClr val="C78484"/>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'F15'!$P$96:$P$105</c:f>
              <c:numCache>
                <c:formatCode>0.0%</c:formatCode>
                <c:ptCount val="10"/>
                <c:pt idx="0">
                  <c:v>0.27906976744186046</c:v>
                </c:pt>
                <c:pt idx="1">
                  <c:v>0.18604651162790697</c:v>
                </c:pt>
                <c:pt idx="2">
                  <c:v>0.23255813953488372</c:v>
                </c:pt>
                <c:pt idx="3">
                  <c:v>0.16666666666666666</c:v>
                </c:pt>
                <c:pt idx="4">
                  <c:v>0.1</c:v>
                </c:pt>
                <c:pt idx="5">
                  <c:v>9.5238095238095233E-2</c:v>
                </c:pt>
                <c:pt idx="6">
                  <c:v>2.3255813953488372E-2</c:v>
                </c:pt>
                <c:pt idx="7">
                  <c:v>2.3255813953488372E-2</c:v>
                </c:pt>
                <c:pt idx="8">
                  <c:v>0</c:v>
                </c:pt>
                <c:pt idx="9">
                  <c:v>0</c:v>
                </c:pt>
              </c:numCache>
            </c:numRef>
          </c:val>
          <c:extLst>
            <c:ext xmlns:c16="http://schemas.microsoft.com/office/drawing/2014/chart" uri="{C3380CC4-5D6E-409C-BE32-E72D297353CC}">
              <c16:uniqueId val="{00000004-B070-4125-A26B-DDE491FFD769}"/>
            </c:ext>
          </c:extLst>
        </c:ser>
        <c:ser>
          <c:idx val="5"/>
          <c:order val="5"/>
          <c:tx>
            <c:strRef>
              <c:f>'F15'!$Q$4</c:f>
              <c:strCache>
                <c:ptCount val="1"/>
                <c:pt idx="0">
                  <c:v>6</c:v>
                </c:pt>
              </c:strCache>
            </c:strRef>
          </c:tx>
          <c:spPr>
            <a:solidFill>
              <a:srgbClr val="B20005"/>
            </a:solidFill>
            <a:ln>
              <a:noFill/>
            </a:ln>
            <a:effectLst/>
          </c:spPr>
          <c:invertIfNegative val="0"/>
          <c:cat>
            <c:strRef>
              <c:f>'F15'!$K$96:$K$105</c:f>
              <c:strCache>
                <c:ptCount val="10"/>
                <c:pt idx="0">
                  <c:v>Öffentlicher Personennahverkehr/ Anbindung</c:v>
                </c:pt>
                <c:pt idx="1">
                  <c:v>Nahversorgung/Einkaufen </c:v>
                </c:pt>
                <c:pt idx="2">
                  <c:v>Daseinsvorsorge </c:v>
                </c:pt>
                <c:pt idx="3">
                  <c:v>Wohnraumangebot</c:v>
                </c:pt>
                <c:pt idx="4">
                  <c:v>Angebote für Senioren/ Ältere</c:v>
                </c:pt>
                <c:pt idx="5">
                  <c:v>Angebote für Kinder und Jugendliche</c:v>
                </c:pt>
                <c:pt idx="6">
                  <c:v>Qualität öffentliche Plätze/ Lebendiger Ortskern</c:v>
                </c:pt>
                <c:pt idx="7">
                  <c:v>Sport-, Freizeit-, Kultur- und Kommunikationseinrichungen</c:v>
                </c:pt>
                <c:pt idx="8">
                  <c:v>Wohlfühlstatus insgesamt</c:v>
                </c:pt>
                <c:pt idx="9">
                  <c:v>Natur und Landschaft</c:v>
                </c:pt>
              </c:strCache>
            </c:strRef>
          </c:cat>
          <c:val>
            <c:numRef>
              <c:f>'F15'!$Q$96:$Q$105</c:f>
              <c:numCache>
                <c:formatCode>0.0%</c:formatCode>
                <c:ptCount val="10"/>
                <c:pt idx="0">
                  <c:v>0.20930232558139536</c:v>
                </c:pt>
                <c:pt idx="1">
                  <c:v>0.30232558139534882</c:v>
                </c:pt>
                <c:pt idx="2">
                  <c:v>0.13953488372093023</c:v>
                </c:pt>
                <c:pt idx="3">
                  <c:v>7.1428571428571425E-2</c:v>
                </c:pt>
                <c:pt idx="4">
                  <c:v>0.05</c:v>
                </c:pt>
                <c:pt idx="5">
                  <c:v>7.1428571428571425E-2</c:v>
                </c:pt>
                <c:pt idx="6">
                  <c:v>0</c:v>
                </c:pt>
                <c:pt idx="7">
                  <c:v>0</c:v>
                </c:pt>
                <c:pt idx="8">
                  <c:v>0</c:v>
                </c:pt>
                <c:pt idx="9">
                  <c:v>0</c:v>
                </c:pt>
              </c:numCache>
            </c:numRef>
          </c:val>
          <c:extLst>
            <c:ext xmlns:c16="http://schemas.microsoft.com/office/drawing/2014/chart" uri="{C3380CC4-5D6E-409C-BE32-E72D297353CC}">
              <c16:uniqueId val="{00000005-B070-4125-A26B-DDE491FFD769}"/>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'F14'!$B$108</c:f>
              <c:strCache>
                <c:ptCount val="1"/>
                <c:pt idx="0">
                  <c:v>sehr wichtig</c:v>
                </c:pt>
              </c:strCache>
            </c:strRef>
          </c:tx>
          <c:spPr>
            <a:solidFill>
              <a:srgbClr val="007085"/>
            </a:solidFill>
            <a:ln>
              <a:noFill/>
            </a:ln>
            <a:effectLst/>
          </c:spPr>
          <c:invertIfNegative val="0"/>
          <c:cat>
            <c:strRef>
              <c:f>'F14'!$A$109:$A$118</c:f>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'F14'!$B$109:$B$118</c:f>
              <c:numCache>
                <c:formatCode>General</c:formatCode>
                <c:ptCount val="10"/>
                <c:pt idx="0">
                  <c:v>3</c:v>
                </c:pt>
                <c:pt idx="1">
                  <c:v>5</c:v>
                </c:pt>
                <c:pt idx="2">
                  <c:v>2</c:v>
                </c:pt>
                <c:pt idx="3">
                  <c:v>2</c:v>
                </c:pt>
                <c:pt idx="4">
                  <c:v>2</c:v>
                </c:pt>
                <c:pt idx="5">
                  <c:v>5</c:v>
                </c:pt>
                <c:pt idx="6">
                  <c:v>2</c:v>
                </c:pt>
                <c:pt idx="7">
                  <c:v>3</c:v>
                </c:pt>
                <c:pt idx="8">
                  <c:v>8</c:v>
                </c:pt>
                <c:pt idx="9">
                  <c:v>3</c:v>
                </c:pt>
              </c:numCache>
            </c:numRef>
          </c:val>
          <c:extLst>
            <c:ext xmlns:c16="http://schemas.microsoft.com/office/drawing/2014/chart" uri="{C3380CC4-5D6E-409C-BE32-E72D297353CC}">
              <c16:uniqueId val="{00000000-83C8-48A7-BAC4-03BB2997BD74}"/>
            </c:ext>
          </c:extLst>
        </c:ser>
        <c:ser>
          <c:idx val="1"/>
          <c:order val="1"/>
          <c:tx>
            <c:strRef>
              <c:f>'F14'!$C$108</c:f>
              <c:strCache>
                <c:ptCount val="1"/>
                <c:pt idx="0">
                  <c:v>wichtig</c:v>
                </c:pt>
              </c:strCache>
            </c:strRef>
          </c:tx>
          <c:spPr>
            <a:solidFill>
              <a:srgbClr val="3891A7"/>
            </a:solidFill>
            <a:ln>
              <a:noFill/>
            </a:ln>
            <a:effectLst/>
          </c:spPr>
          <c:invertIfNegative val="0"/>
          <c:cat>
            <c:strRef>
              <c:f>'F14'!$A$109:$A$118</c:f>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'F14'!$C$109:$C$118</c:f>
              <c:numCache>
                <c:formatCode>General</c:formatCode>
                <c:ptCount val="10"/>
                <c:pt idx="0">
                  <c:v>3</c:v>
                </c:pt>
                <c:pt idx="1">
                  <c:v>2</c:v>
                </c:pt>
                <c:pt idx="2">
                  <c:v>3</c:v>
                </c:pt>
                <c:pt idx="3">
                  <c:v>4</c:v>
                </c:pt>
                <c:pt idx="4">
                  <c:v>4</c:v>
                </c:pt>
                <c:pt idx="5">
                  <c:v>2</c:v>
                </c:pt>
                <c:pt idx="6">
                  <c:v>4</c:v>
                </c:pt>
                <c:pt idx="7">
                  <c:v>4</c:v>
                </c:pt>
                <c:pt idx="8">
                  <c:v>0</c:v>
                </c:pt>
                <c:pt idx="9">
                  <c:v>5</c:v>
                </c:pt>
              </c:numCache>
            </c:numRef>
          </c:val>
          <c:extLst>
            <c:ext xmlns:c16="http://schemas.microsoft.com/office/drawing/2014/chart" uri="{C3380CC4-5D6E-409C-BE32-E72D297353CC}">
              <c16:uniqueId val="{00000001-83C8-48A7-BAC4-03BB2997BD74}"/>
            </c:ext>
          </c:extLst>
        </c:ser>
        <c:ser>
          <c:idx val="2"/>
          <c:order val="2"/>
          <c:tx>
            <c:strRef>
              <c:f>'F14'!$D$108</c:f>
              <c:strCache>
                <c:ptCount val="1"/>
                <c:pt idx="0">
                  <c:v>weniger wichtig</c:v>
                </c:pt>
              </c:strCache>
            </c:strRef>
          </c:tx>
          <c:spPr>
            <a:solidFill>
              <a:srgbClr val="C78484"/>
            </a:solidFill>
            <a:ln>
              <a:noFill/>
            </a:ln>
            <a:effectLst/>
          </c:spPr>
          <c:invertIfNegative val="0"/>
          <c:cat>
            <c:strRef>
              <c:f>'F14'!$A$109:$A$118</c:f>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'F14'!$D$109:$D$118</c:f>
              <c:numCache>
                <c:formatCode>General</c:formatCode>
                <c:ptCount val="10"/>
                <c:pt idx="0">
                  <c:v>1</c:v>
                </c:pt>
                <c:pt idx="1">
                  <c:v>1</c:v>
                </c:pt>
                <c:pt idx="2">
                  <c:v>2</c:v>
                </c:pt>
                <c:pt idx="3">
                  <c:v>1</c:v>
                </c:pt>
                <c:pt idx="4">
                  <c:v>1</c:v>
                </c:pt>
                <c:pt idx="5">
                  <c:v>1</c:v>
                </c:pt>
                <c:pt idx="6">
                  <c:v>1</c:v>
                </c:pt>
                <c:pt idx="7">
                  <c:v>0</c:v>
                </c:pt>
                <c:pt idx="8">
                  <c:v>0</c:v>
                </c:pt>
                <c:pt idx="9">
                  <c:v>0</c:v>
                </c:pt>
              </c:numCache>
            </c:numRef>
          </c:val>
          <c:extLst>
            <c:ext xmlns:c16="http://schemas.microsoft.com/office/drawing/2014/chart" uri="{C3380CC4-5D6E-409C-BE32-E72D297353CC}">
              <c16:uniqueId val="{00000002-83C8-48A7-BAC4-03BB2997BD74}"/>
            </c:ext>
          </c:extLst>
        </c:ser>
        <c:ser>
          <c:idx val="3"/>
          <c:order val="3"/>
          <c:tx>
            <c:strRef>
              <c:f>'F14'!$E$108</c:f>
              <c:strCache>
                <c:ptCount val="1"/>
                <c:pt idx="0">
                  <c:v>unwichtig</c:v>
                </c:pt>
              </c:strCache>
            </c:strRef>
          </c:tx>
          <c:spPr>
            <a:solidFill>
              <a:srgbClr val="B20005"/>
            </a:solidFill>
            <a:ln>
              <a:noFill/>
            </a:ln>
            <a:effectLst/>
          </c:spPr>
          <c:invertIfNegative val="0"/>
          <c:cat>
            <c:strRef>
              <c:f>'F14'!$A$109:$A$118</c:f>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'F14'!$E$109:$E$118</c:f>
              <c:numCache>
                <c:formatCode>General</c:formatCode>
                <c:ptCount val="10"/>
                <c:pt idx="0">
                  <c:v>1</c:v>
                </c:pt>
                <c:pt idx="1">
                  <c:v>0</c:v>
                </c:pt>
                <c:pt idx="2">
                  <c:v>1</c:v>
                </c:pt>
                <c:pt idx="3">
                  <c:v>1</c:v>
                </c:pt>
                <c:pt idx="4">
                  <c:v>1</c:v>
                </c:pt>
                <c:pt idx="5">
                  <c:v>0</c:v>
                </c:pt>
                <c:pt idx="6">
                  <c:v>1</c:v>
                </c:pt>
                <c:pt idx="7">
                  <c:v>1</c:v>
                </c:pt>
                <c:pt idx="8">
                  <c:v>0</c:v>
                </c:pt>
                <c:pt idx="9">
                  <c:v>0</c:v>
                </c:pt>
              </c:numCache>
            </c:numRef>
          </c:val>
          <c:extLst>
            <c:ext xmlns:c16="http://schemas.microsoft.com/office/drawing/2014/chart" uri="{C3380CC4-5D6E-409C-BE32-E72D297353CC}">
              <c16:uniqueId val="{00000003-83C8-48A7-BAC4-03BB2997BD74}"/>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'F14'!$F$108</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'F14'!$A$109:$A$118</c15:sqref>
                        </c15:formulaRef>
                      </c:ext>
                    </c:extLst>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'F14'!$F$109:$F$118</c15:sqref>
                        </c15:formulaRef>
                      </c:ext>
                    </c:extLst>
                    <c:numCache>
                      <c:formatCode>General</c:formatCode>
                      <c:ptCount val="10"/>
                      <c:pt idx="0">
                        <c:v>8</c:v>
                      </c:pt>
                      <c:pt idx="1">
                        <c:v>8</c:v>
                      </c:pt>
                      <c:pt idx="2">
                        <c:v>8</c:v>
                      </c:pt>
                      <c:pt idx="3">
                        <c:v>8</c:v>
                      </c:pt>
                      <c:pt idx="4">
                        <c:v>8</c:v>
                      </c:pt>
                      <c:pt idx="5">
                        <c:v>8</c:v>
                      </c:pt>
                      <c:pt idx="6">
                        <c:v>8</c:v>
                      </c:pt>
                      <c:pt idx="7">
                        <c:v>8</c:v>
                      </c:pt>
                      <c:pt idx="8">
                        <c:v>8</c:v>
                      </c:pt>
                      <c:pt idx="9">
                        <c:v>8</c:v>
                      </c:pt>
                    </c:numCache>
                  </c:numRef>
                </c:val>
                <c:extLst>
                  <c:ext xmlns:c16="http://schemas.microsoft.com/office/drawing/2014/chart" uri="{C3380CC4-5D6E-409C-BE32-E72D297353CC}">
                    <c16:uniqueId val="{00000004-83C8-48A7-BAC4-03BB2997BD7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'F14'!$G$108</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'F14'!$A$109:$A$118</c15:sqref>
                        </c15:formulaRef>
                      </c:ext>
                    </c:extLst>
                    <c:strCache>
                      <c:ptCount val="10"/>
                      <c:pt idx="0">
                        <c:v>Nahversorgung/Einkaufen</c:v>
                      </c:pt>
                      <c:pt idx="1">
                        <c:v>Daseinsvorsorge</c:v>
                      </c:pt>
                      <c:pt idx="2">
                        <c:v>Wohnraumangebot</c:v>
                      </c:pt>
                      <c:pt idx="3">
                        <c:v>Angebote für Kinder und Jugendlich</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'F14'!$G$109:$G$118</c15:sqref>
                        </c15:formulaRef>
                      </c:ext>
                    </c:extLst>
                    <c:numCache>
                      <c:formatCode>General</c:formatCode>
                      <c:ptCount val="10"/>
                      <c:pt idx="0">
                        <c:v>17</c:v>
                      </c:pt>
                      <c:pt idx="1">
                        <c:v>17</c:v>
                      </c:pt>
                      <c:pt idx="2">
                        <c:v>17</c:v>
                      </c:pt>
                      <c:pt idx="3">
                        <c:v>17</c:v>
                      </c:pt>
                      <c:pt idx="4">
                        <c:v>17</c:v>
                      </c:pt>
                      <c:pt idx="5">
                        <c:v>17</c:v>
                      </c:pt>
                      <c:pt idx="6">
                        <c:v>17</c:v>
                      </c:pt>
                      <c:pt idx="7">
                        <c:v>17</c:v>
                      </c:pt>
                      <c:pt idx="8">
                        <c:v>17</c:v>
                      </c:pt>
                      <c:pt idx="9">
                        <c:v>17</c:v>
                      </c:pt>
                    </c:numCache>
                  </c:numRef>
                </c:val>
                <c:extLst xmlns:c15="http://schemas.microsoft.com/office/drawing/2012/chart">
                  <c:ext xmlns:c16="http://schemas.microsoft.com/office/drawing/2014/chart" uri="{C3380CC4-5D6E-409C-BE32-E72D297353CC}">
                    <c16:uniqueId val="{00000005-83C8-48A7-BAC4-03BB2997BD74}"/>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'F15'!$L$109:$L$118</c:f>
              <c:numCache>
                <c:formatCode>0.0%</c:formatCode>
                <c:ptCount val="10"/>
                <c:pt idx="0">
                  <c:v>0</c:v>
                </c:pt>
                <c:pt idx="1">
                  <c:v>0</c:v>
                </c:pt>
                <c:pt idx="2">
                  <c:v>0.125</c:v>
                </c:pt>
                <c:pt idx="3">
                  <c:v>0</c:v>
                </c:pt>
                <c:pt idx="4">
                  <c:v>0.125</c:v>
                </c:pt>
                <c:pt idx="5">
                  <c:v>0</c:v>
                </c:pt>
                <c:pt idx="6">
                  <c:v>0</c:v>
                </c:pt>
                <c:pt idx="7">
                  <c:v>0.125</c:v>
                </c:pt>
                <c:pt idx="8">
                  <c:v>0.125</c:v>
                </c:pt>
                <c:pt idx="9">
                  <c:v>0.375</c:v>
                </c:pt>
              </c:numCache>
            </c:numRef>
          </c:val>
          <c:extLst>
            <c:ext xmlns:c16="http://schemas.microsoft.com/office/drawing/2014/chart" uri="{C3380CC4-5D6E-409C-BE32-E72D297353CC}">
              <c16:uniqueId val="{00000000-3B86-4346-A5D7-8E079E41750D}"/>
            </c:ext>
          </c:extLst>
        </c:ser>
        <c:ser>
          <c:idx val="1"/>
          <c:order val="1"/>
          <c:tx>
            <c:strRef>
              <c:f>'F15'!$M$4</c:f>
              <c:strCache>
                <c:ptCount val="1"/>
                <c:pt idx="0">
                  <c:v>2</c:v>
                </c:pt>
              </c:strCache>
            </c:strRef>
          </c:tx>
          <c:spPr>
            <a:solidFill>
              <a:srgbClr val="3891A7"/>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'F15'!$M$109:$M$118</c:f>
              <c:numCache>
                <c:formatCode>0.0%</c:formatCode>
                <c:ptCount val="10"/>
                <c:pt idx="0">
                  <c:v>0</c:v>
                </c:pt>
                <c:pt idx="1">
                  <c:v>0</c:v>
                </c:pt>
                <c:pt idx="2">
                  <c:v>0</c:v>
                </c:pt>
                <c:pt idx="3">
                  <c:v>0</c:v>
                </c:pt>
                <c:pt idx="4">
                  <c:v>0.25</c:v>
                </c:pt>
                <c:pt idx="5">
                  <c:v>0</c:v>
                </c:pt>
                <c:pt idx="6">
                  <c:v>0.25</c:v>
                </c:pt>
                <c:pt idx="7">
                  <c:v>0.25</c:v>
                </c:pt>
                <c:pt idx="8">
                  <c:v>0.5</c:v>
                </c:pt>
                <c:pt idx="9">
                  <c:v>0.25</c:v>
                </c:pt>
              </c:numCache>
            </c:numRef>
          </c:val>
          <c:extLst>
            <c:ext xmlns:c16="http://schemas.microsoft.com/office/drawing/2014/chart" uri="{C3380CC4-5D6E-409C-BE32-E72D297353CC}">
              <c16:uniqueId val="{00000001-3B86-4346-A5D7-8E079E41750D}"/>
            </c:ext>
          </c:extLst>
        </c:ser>
        <c:ser>
          <c:idx val="2"/>
          <c:order val="2"/>
          <c:tx>
            <c:strRef>
              <c:f>'F15'!$N$4</c:f>
              <c:strCache>
                <c:ptCount val="1"/>
                <c:pt idx="0">
                  <c:v>3</c:v>
                </c:pt>
              </c:strCache>
            </c:strRef>
          </c:tx>
          <c:spPr>
            <a:solidFill>
              <a:srgbClr val="0BD0D9"/>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'F15'!$N$109:$N$118</c:f>
              <c:numCache>
                <c:formatCode>0.0%</c:formatCode>
                <c:ptCount val="10"/>
                <c:pt idx="0">
                  <c:v>0</c:v>
                </c:pt>
                <c:pt idx="1">
                  <c:v>0.125</c:v>
                </c:pt>
                <c:pt idx="2">
                  <c:v>0.125</c:v>
                </c:pt>
                <c:pt idx="3">
                  <c:v>0.25</c:v>
                </c:pt>
                <c:pt idx="4">
                  <c:v>0</c:v>
                </c:pt>
                <c:pt idx="5">
                  <c:v>0.5</c:v>
                </c:pt>
                <c:pt idx="6">
                  <c:v>0.375</c:v>
                </c:pt>
                <c:pt idx="7">
                  <c:v>0.25</c:v>
                </c:pt>
                <c:pt idx="8">
                  <c:v>0.25</c:v>
                </c:pt>
                <c:pt idx="9">
                  <c:v>0.375</c:v>
                </c:pt>
              </c:numCache>
            </c:numRef>
          </c:val>
          <c:extLst>
            <c:ext xmlns:c16="http://schemas.microsoft.com/office/drawing/2014/chart" uri="{C3380CC4-5D6E-409C-BE32-E72D297353CC}">
              <c16:uniqueId val="{00000002-3B86-4346-A5D7-8E079E41750D}"/>
            </c:ext>
          </c:extLst>
        </c:ser>
        <c:ser>
          <c:idx val="3"/>
          <c:order val="3"/>
          <c:tx>
            <c:strRef>
              <c:f>'F15'!$O$4</c:f>
              <c:strCache>
                <c:ptCount val="1"/>
                <c:pt idx="0">
                  <c:v>4</c:v>
                </c:pt>
              </c:strCache>
            </c:strRef>
          </c:tx>
          <c:spPr>
            <a:solidFill>
              <a:srgbClr val="FEB80A"/>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'F15'!$O$109:$O$118</c:f>
              <c:numCache>
                <c:formatCode>0.0%</c:formatCode>
                <c:ptCount val="10"/>
                <c:pt idx="0">
                  <c:v>0.14285714285714285</c:v>
                </c:pt>
                <c:pt idx="1">
                  <c:v>0.5</c:v>
                </c:pt>
                <c:pt idx="2">
                  <c:v>0</c:v>
                </c:pt>
                <c:pt idx="3">
                  <c:v>0.375</c:v>
                </c:pt>
                <c:pt idx="4">
                  <c:v>0.25</c:v>
                </c:pt>
                <c:pt idx="5">
                  <c:v>0.375</c:v>
                </c:pt>
                <c:pt idx="6">
                  <c:v>0.125</c:v>
                </c:pt>
                <c:pt idx="7">
                  <c:v>0.125</c:v>
                </c:pt>
                <c:pt idx="8">
                  <c:v>0.125</c:v>
                </c:pt>
                <c:pt idx="9">
                  <c:v>0</c:v>
                </c:pt>
              </c:numCache>
            </c:numRef>
          </c:val>
          <c:extLst>
            <c:ext xmlns:c16="http://schemas.microsoft.com/office/drawing/2014/chart" uri="{C3380CC4-5D6E-409C-BE32-E72D297353CC}">
              <c16:uniqueId val="{00000003-3B86-4346-A5D7-8E079E41750D}"/>
            </c:ext>
          </c:extLst>
        </c:ser>
        <c:ser>
          <c:idx val="4"/>
          <c:order val="4"/>
          <c:tx>
            <c:strRef>
              <c:f>'F15'!$P$4</c:f>
              <c:strCache>
                <c:ptCount val="1"/>
                <c:pt idx="0">
                  <c:v>5</c:v>
                </c:pt>
              </c:strCache>
            </c:strRef>
          </c:tx>
          <c:spPr>
            <a:solidFill>
              <a:srgbClr val="C78484"/>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'F15'!$P$109:$P$118</c:f>
              <c:numCache>
                <c:formatCode>0.0%</c:formatCode>
                <c:ptCount val="10"/>
                <c:pt idx="0">
                  <c:v>0.14285714285714285</c:v>
                </c:pt>
                <c:pt idx="1">
                  <c:v>0.375</c:v>
                </c:pt>
                <c:pt idx="2">
                  <c:v>0.5</c:v>
                </c:pt>
                <c:pt idx="3">
                  <c:v>0.375</c:v>
                </c:pt>
                <c:pt idx="4">
                  <c:v>0.375</c:v>
                </c:pt>
                <c:pt idx="5">
                  <c:v>0.125</c:v>
                </c:pt>
                <c:pt idx="6">
                  <c:v>0.125</c:v>
                </c:pt>
                <c:pt idx="7">
                  <c:v>0.25</c:v>
                </c:pt>
                <c:pt idx="8">
                  <c:v>0</c:v>
                </c:pt>
                <c:pt idx="9">
                  <c:v>0</c:v>
                </c:pt>
              </c:numCache>
            </c:numRef>
          </c:val>
          <c:extLst>
            <c:ext xmlns:c16="http://schemas.microsoft.com/office/drawing/2014/chart" uri="{C3380CC4-5D6E-409C-BE32-E72D297353CC}">
              <c16:uniqueId val="{00000004-3B86-4346-A5D7-8E079E41750D}"/>
            </c:ext>
          </c:extLst>
        </c:ser>
        <c:ser>
          <c:idx val="5"/>
          <c:order val="5"/>
          <c:tx>
            <c:strRef>
              <c:f>'F15'!$Q$4</c:f>
              <c:strCache>
                <c:ptCount val="1"/>
                <c:pt idx="0">
                  <c:v>6</c:v>
                </c:pt>
              </c:strCache>
            </c:strRef>
          </c:tx>
          <c:spPr>
            <a:solidFill>
              <a:srgbClr val="B20005"/>
            </a:solidFill>
            <a:ln>
              <a:noFill/>
            </a:ln>
            <a:effectLst/>
          </c:spPr>
          <c:invertIfNegative val="0"/>
          <c:cat>
            <c:strRef>
              <c:f>'F15'!$K$109:$K$118</c:f>
              <c:strCache>
                <c:ptCount val="10"/>
                <c:pt idx="0">
                  <c:v>Nahversorgung/Einkaufen </c:v>
                </c:pt>
                <c:pt idx="1">
                  <c:v>Angebote für Senioren/ Ältere</c:v>
                </c:pt>
                <c:pt idx="2">
                  <c:v>Daseinsvorsorge </c:v>
                </c:pt>
                <c:pt idx="3">
                  <c:v>Angebote für Kinder und Jugendliche</c:v>
                </c:pt>
                <c:pt idx="4">
                  <c:v>Öffentlicher Personennahverkehr/ Anbindung</c:v>
                </c:pt>
                <c:pt idx="5">
                  <c:v>Wohnraumangebot</c:v>
                </c:pt>
                <c:pt idx="6">
                  <c:v>Qualität öffentliche Plätze/ Lebendiger Ortskern</c:v>
                </c:pt>
                <c:pt idx="7">
                  <c:v>Sport-, Freizeit-, Kultur- und Kommunikationseinrichungen</c:v>
                </c:pt>
                <c:pt idx="8">
                  <c:v>Wohlfühlstatus insgesamt</c:v>
                </c:pt>
                <c:pt idx="9">
                  <c:v>Natur und Landschaft</c:v>
                </c:pt>
              </c:strCache>
            </c:strRef>
          </c:cat>
          <c:val>
            <c:numRef>
              <c:f>'F15'!$Q$109:$Q$118</c:f>
              <c:numCache>
                <c:formatCode>0.0%</c:formatCode>
                <c:ptCount val="10"/>
                <c:pt idx="0">
                  <c:v>0.7142857142857143</c:v>
                </c:pt>
                <c:pt idx="1">
                  <c:v>0</c:v>
                </c:pt>
                <c:pt idx="2">
                  <c:v>0.25</c:v>
                </c:pt>
                <c:pt idx="3">
                  <c:v>0</c:v>
                </c:pt>
                <c:pt idx="4">
                  <c:v>0</c:v>
                </c:pt>
                <c:pt idx="5">
                  <c:v>0</c:v>
                </c:pt>
                <c:pt idx="6">
                  <c:v>0.125</c:v>
                </c:pt>
                <c:pt idx="7">
                  <c:v>0</c:v>
                </c:pt>
                <c:pt idx="8">
                  <c:v>0</c:v>
                </c:pt>
                <c:pt idx="9">
                  <c:v>0</c:v>
                </c:pt>
              </c:numCache>
            </c:numRef>
          </c:val>
          <c:extLst>
            <c:ext xmlns:c16="http://schemas.microsoft.com/office/drawing/2014/chart" uri="{C3380CC4-5D6E-409C-BE32-E72D297353CC}">
              <c16:uniqueId val="{00000005-3B86-4346-A5D7-8E079E41750D}"/>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wichtig sind Ihnen grundsätzlich die folgenden Aspekte für das Leben in Ihrem Stadtteil?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'F14'!$B$134</c:f>
              <c:strCache>
                <c:ptCount val="1"/>
                <c:pt idx="0">
                  <c:v>sehr wichtig</c:v>
                </c:pt>
              </c:strCache>
            </c:strRef>
          </c:tx>
          <c:spPr>
            <a:solidFill>
              <a:srgbClr val="007085"/>
            </a:solidFill>
            <a:ln>
              <a:noFill/>
            </a:ln>
            <a:effectLst/>
          </c:spPr>
          <c:invertIfNegative val="0"/>
          <c:cat>
            <c:strRef>
              <c:f>'F14'!$A$135:$A$144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'F14'!$B$135:$B$144</c:f>
              <c:numCache>
                <c:formatCode>General</c:formatCode>
                <c:ptCount val="10"/>
                <c:pt idx="0">
                  <c:v>23</c:v>
                </c:pt>
                <c:pt idx="1">
                  <c:v>22</c:v>
                </c:pt>
                <c:pt idx="2">
                  <c:v>18</c:v>
                </c:pt>
                <c:pt idx="3">
                  <c:v>22</c:v>
                </c:pt>
                <c:pt idx="4">
                  <c:v>11</c:v>
                </c:pt>
                <c:pt idx="5">
                  <c:v>21</c:v>
                </c:pt>
                <c:pt idx="6">
                  <c:v>13</c:v>
                </c:pt>
                <c:pt idx="7">
                  <c:v>15</c:v>
                </c:pt>
                <c:pt idx="8">
                  <c:v>18</c:v>
                </c:pt>
                <c:pt idx="9">
                  <c:v>23</c:v>
                </c:pt>
              </c:numCache>
            </c:numRef>
          </c:val>
          <c:extLst>
            <c:ext xmlns:c16="http://schemas.microsoft.com/office/drawing/2014/chart" uri="{C3380CC4-5D6E-409C-BE32-E72D297353CC}">
              <c16:uniqueId val="{00000000-B8F1-49D0-87A1-34DA043854E6}"/>
            </c:ext>
          </c:extLst>
        </c:ser>
        <c:ser>
          <c:idx val="1"/>
          <c:order val="1"/>
          <c:tx>
            <c:strRef>
              <c:f>'F14'!$C$134</c:f>
              <c:strCache>
                <c:ptCount val="1"/>
                <c:pt idx="0">
                  <c:v>wichtig</c:v>
                </c:pt>
              </c:strCache>
            </c:strRef>
          </c:tx>
          <c:spPr>
            <a:solidFill>
              <a:srgbClr val="3891A7"/>
            </a:solidFill>
            <a:ln>
              <a:noFill/>
            </a:ln>
            <a:effectLst/>
          </c:spPr>
          <c:invertIfNegative val="0"/>
          <c:cat>
            <c:strRef>
              <c:f>'F14'!$A$135:$A$144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'F14'!$C$135:$C$144</c:f>
              <c:numCache>
                <c:formatCode>General</c:formatCode>
                <c:ptCount val="10"/>
                <c:pt idx="0">
                  <c:v>5</c:v>
                </c:pt>
                <c:pt idx="1">
                  <c:v>6</c:v>
                </c:pt>
                <c:pt idx="2">
                  <c:v>6</c:v>
                </c:pt>
                <c:pt idx="3">
                  <c:v>5</c:v>
                </c:pt>
                <c:pt idx="4">
                  <c:v>14</c:v>
                </c:pt>
                <c:pt idx="5">
                  <c:v>7</c:v>
                </c:pt>
                <c:pt idx="6">
                  <c:v>12</c:v>
                </c:pt>
                <c:pt idx="7">
                  <c:v>10</c:v>
                </c:pt>
                <c:pt idx="8">
                  <c:v>9</c:v>
                </c:pt>
                <c:pt idx="9">
                  <c:v>6</c:v>
                </c:pt>
              </c:numCache>
            </c:numRef>
          </c:val>
          <c:extLst>
            <c:ext xmlns:c16="http://schemas.microsoft.com/office/drawing/2014/chart" uri="{C3380CC4-5D6E-409C-BE32-E72D297353CC}">
              <c16:uniqueId val="{00000001-B8F1-49D0-87A1-34DA043854E6}"/>
            </c:ext>
          </c:extLst>
        </c:ser>
        <c:ser>
          <c:idx val="2"/>
          <c:order val="2"/>
          <c:tx>
            <c:strRef>
              <c:f>'F14'!$D$134</c:f>
              <c:strCache>
                <c:ptCount val="1"/>
                <c:pt idx="0">
                  <c:v>weniger wichtig</c:v>
                </c:pt>
              </c:strCache>
            </c:strRef>
          </c:tx>
          <c:spPr>
            <a:solidFill>
              <a:srgbClr val="C78484"/>
            </a:solidFill>
            <a:ln>
              <a:noFill/>
            </a:ln>
            <a:effectLst/>
          </c:spPr>
          <c:invertIfNegative val="0"/>
          <c:cat>
            <c:strRef>
              <c:f>'F14'!$A$135:$A$144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'F14'!$D$135:$D$144</c:f>
              <c:numCache>
                <c:formatCode>General</c:formatCode>
                <c:ptCount val="10"/>
                <c:pt idx="0">
                  <c:v>0</c:v>
                </c:pt>
                <c:pt idx="1">
                  <c:v>0</c:v>
                </c:pt>
                <c:pt idx="2">
                  <c:v>4</c:v>
                </c:pt>
                <c:pt idx="3">
                  <c:v>1</c:v>
                </c:pt>
                <c:pt idx="4">
                  <c:v>3</c:v>
                </c:pt>
                <c:pt idx="5">
                  <c:v>0</c:v>
                </c:pt>
                <c:pt idx="6">
                  <c:v>3</c:v>
                </c:pt>
                <c:pt idx="7">
                  <c:v>3</c:v>
                </c:pt>
                <c:pt idx="8">
                  <c:v>1</c:v>
                </c:pt>
                <c:pt idx="9">
                  <c:v>0</c:v>
                </c:pt>
              </c:numCache>
            </c:numRef>
          </c:val>
          <c:extLst>
            <c:ext xmlns:c16="http://schemas.microsoft.com/office/drawing/2014/chart" uri="{C3380CC4-5D6E-409C-BE32-E72D297353CC}">
              <c16:uniqueId val="{00000002-B8F1-49D0-87A1-34DA043854E6}"/>
            </c:ext>
          </c:extLst>
        </c:ser>
        <c:ser>
          <c:idx val="3"/>
          <c:order val="3"/>
          <c:tx>
            <c:strRef>
              <c:f>'F14'!$E$134</c:f>
              <c:strCache>
                <c:ptCount val="1"/>
                <c:pt idx="0">
                  <c:v>unwichtig</c:v>
                </c:pt>
              </c:strCache>
            </c:strRef>
          </c:tx>
          <c:spPr>
            <a:solidFill>
              <a:srgbClr val="B20005"/>
            </a:solidFill>
            <a:ln>
              <a:noFill/>
            </a:ln>
            <a:effectLst/>
          </c:spPr>
          <c:invertIfNegative val="0"/>
          <c:cat>
            <c:strRef>
              <c:f>'F14'!$A$135:$A$144</c:f>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f>'F14'!$E$135:$E$144</c:f>
              <c:numCache>
                <c:formatCode>General</c:formatCode>
                <c:ptCount val="10"/>
                <c:pt idx="0">
                  <c:v>0</c:v>
                </c:pt>
                <c:pt idx="1">
                  <c:v>0</c:v>
                </c:pt>
                <c:pt idx="2">
                  <c:v>0</c:v>
                </c:pt>
                <c:pt idx="3">
                  <c:v>1</c:v>
                </c:pt>
                <c:pt idx="4">
                  <c:v>0</c:v>
                </c:pt>
                <c:pt idx="5">
                  <c:v>0</c:v>
                </c:pt>
                <c:pt idx="6">
                  <c:v>0</c:v>
                </c:pt>
                <c:pt idx="7">
                  <c:v>0</c:v>
                </c:pt>
                <c:pt idx="8">
                  <c:v>0</c:v>
                </c:pt>
                <c:pt idx="9">
                  <c:v>0</c:v>
                </c:pt>
              </c:numCache>
            </c:numRef>
          </c:val>
          <c:extLst>
            <c:ext xmlns:c16="http://schemas.microsoft.com/office/drawing/2014/chart" uri="{C3380CC4-5D6E-409C-BE32-E72D297353CC}">
              <c16:uniqueId val="{00000003-B8F1-49D0-87A1-34DA043854E6}"/>
            </c:ext>
          </c:extLst>
        </c:ser>
        <c:dLbls>
          <c:showLegendKey val="0"/>
          <c:showVal val="0"/>
          <c:showCatName val="0"/>
          <c:showSerName val="0"/>
          <c:showPercent val="0"/>
          <c:showBubbleSize val="0"/>
        </c:dLbls>
        <c:gapWidth val="219"/>
        <c:overlap val="-27"/>
        <c:axId val="519533952"/>
        <c:axId val="519542808"/>
        <c:extLst>
          <c:ext xmlns:c15="http://schemas.microsoft.com/office/drawing/2012/chart" uri="{02D57815-91ED-43cb-92C2-25804820EDAC}">
            <c15:filteredBarSeries>
              <c15:ser>
                <c:idx val="4"/>
                <c:order val="4"/>
                <c:tx>
                  <c:strRef>
                    <c:extLst>
                      <c:ext uri="{02D57815-91ED-43cb-92C2-25804820EDAC}">
                        <c15:formulaRef>
                          <c15:sqref>'F14'!$F$134</c15:sqref>
                        </c15:formulaRef>
                      </c:ext>
                    </c:extLst>
                    <c:strCache>
                      <c:ptCount val="1"/>
                      <c:pt idx="0">
                        <c:v>Beantwortet</c:v>
                      </c:pt>
                    </c:strCache>
                  </c:strRef>
                </c:tx>
                <c:spPr>
                  <a:solidFill>
                    <a:schemeClr val="accent5"/>
                  </a:solidFill>
                  <a:ln>
                    <a:noFill/>
                  </a:ln>
                  <a:effectLst/>
                </c:spPr>
                <c:invertIfNegative val="0"/>
                <c:cat>
                  <c:strRef>
                    <c:extLst>
                      <c:ext uri="{02D57815-91ED-43cb-92C2-25804820EDAC}">
                        <c15:formulaRef>
                          <c15:sqref>'F14'!$A$135:$A$144</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c:ext uri="{02D57815-91ED-43cb-92C2-25804820EDAC}">
                        <c15:formulaRef>
                          <c15:sqref>'F14'!$F$135:$F$144</c15:sqref>
                        </c15:formulaRef>
                      </c:ext>
                    </c:extLst>
                    <c:numCache>
                      <c:formatCode>General</c:formatCode>
                      <c:ptCount val="10"/>
                      <c:pt idx="0">
                        <c:v>28</c:v>
                      </c:pt>
                      <c:pt idx="1">
                        <c:v>28</c:v>
                      </c:pt>
                      <c:pt idx="2">
                        <c:v>28</c:v>
                      </c:pt>
                      <c:pt idx="3">
                        <c:v>29</c:v>
                      </c:pt>
                      <c:pt idx="4">
                        <c:v>28</c:v>
                      </c:pt>
                      <c:pt idx="5">
                        <c:v>28</c:v>
                      </c:pt>
                      <c:pt idx="6">
                        <c:v>28</c:v>
                      </c:pt>
                      <c:pt idx="7">
                        <c:v>28</c:v>
                      </c:pt>
                      <c:pt idx="8">
                        <c:v>28</c:v>
                      </c:pt>
                      <c:pt idx="9">
                        <c:v>29</c:v>
                      </c:pt>
                    </c:numCache>
                  </c:numRef>
                </c:val>
                <c:extLst>
                  <c:ext xmlns:c16="http://schemas.microsoft.com/office/drawing/2014/chart" uri="{C3380CC4-5D6E-409C-BE32-E72D297353CC}">
                    <c16:uniqueId val="{00000004-B8F1-49D0-87A1-34DA043854E6}"/>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'F14'!$G$134</c15:sqref>
                        </c15:formulaRef>
                      </c:ext>
                    </c:extLst>
                    <c:strCache>
                      <c:ptCount val="1"/>
                      <c:pt idx="0">
                        <c:v>Gesamt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'F14'!$A$135:$A$144</c15:sqref>
                        </c15:formulaRef>
                      </c:ext>
                    </c:extLst>
                    <c:strCache>
                      <c:ptCount val="10"/>
                      <c:pt idx="0">
                        <c:v>Nahversorgung/Einkaufen</c:v>
                      </c:pt>
                      <c:pt idx="1">
                        <c:v>Daseinsvorsorge</c:v>
                      </c:pt>
                      <c:pt idx="2">
                        <c:v>Wohnraumangebot</c:v>
                      </c:pt>
                      <c:pt idx="3">
                        <c:v>Angebote für Kinder und Jugendliche</c:v>
                      </c:pt>
                      <c:pt idx="4">
                        <c:v>Angebote für Senioren/ Ältere</c:v>
                      </c:pt>
                      <c:pt idx="5">
                        <c:v>Öffentlicher Personennahverkehr/ Anbindung</c:v>
                      </c:pt>
                      <c:pt idx="6">
                        <c:v>Qualität öffentliche Plätze/ Lebendiger Ortskern</c:v>
                      </c:pt>
                      <c:pt idx="7">
                        <c:v>Sport-, Freizeit-, Kultur- und Kommunikationseinrichungen</c:v>
                      </c:pt>
                      <c:pt idx="8">
                        <c:v>Natur und Landschaft</c:v>
                      </c:pt>
                      <c:pt idx="9">
                        <c:v>Wohlfühlstatus insgesamt</c:v>
                      </c:pt>
                    </c:strCache>
                  </c:strRef>
                </c:cat>
                <c:val>
                  <c:numRef>
                    <c:extLst xmlns:c15="http://schemas.microsoft.com/office/drawing/2012/chart">
                      <c:ext xmlns:c15="http://schemas.microsoft.com/office/drawing/2012/chart" uri="{02D57815-91ED-43cb-92C2-25804820EDAC}">
                        <c15:formulaRef>
                          <c15:sqref>'F14'!$G$135:$G$144</c15:sqref>
                        </c15:formulaRef>
                      </c:ext>
                    </c:extLst>
                    <c:numCache>
                      <c:formatCode>General</c:formatCode>
                      <c:ptCount val="10"/>
                      <c:pt idx="0">
                        <c:v>39</c:v>
                      </c:pt>
                      <c:pt idx="1">
                        <c:v>39</c:v>
                      </c:pt>
                      <c:pt idx="2">
                        <c:v>39</c:v>
                      </c:pt>
                      <c:pt idx="3">
                        <c:v>39</c:v>
                      </c:pt>
                      <c:pt idx="4">
                        <c:v>39</c:v>
                      </c:pt>
                      <c:pt idx="5">
                        <c:v>39</c:v>
                      </c:pt>
                      <c:pt idx="6">
                        <c:v>39</c:v>
                      </c:pt>
                      <c:pt idx="7">
                        <c:v>39</c:v>
                      </c:pt>
                      <c:pt idx="8">
                        <c:v>39</c:v>
                      </c:pt>
                      <c:pt idx="9">
                        <c:v>39</c:v>
                      </c:pt>
                    </c:numCache>
                  </c:numRef>
                </c:val>
                <c:extLst xmlns:c15="http://schemas.microsoft.com/office/drawing/2012/chart">
                  <c:ext xmlns:c16="http://schemas.microsoft.com/office/drawing/2014/chart" uri="{C3380CC4-5D6E-409C-BE32-E72D297353CC}">
                    <c16:uniqueId val="{00000005-B8F1-49D0-87A1-34DA043854E6}"/>
                  </c:ext>
                </c:extLst>
              </c15:ser>
            </c15:filteredBarSeries>
          </c:ext>
        </c:extLst>
      </c:barChart>
      <c:catAx>
        <c:axId val="5195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42808"/>
        <c:crosses val="autoZero"/>
        <c:auto val="1"/>
        <c:lblAlgn val="ctr"/>
        <c:lblOffset val="100"/>
        <c:noMultiLvlLbl val="0"/>
      </c:catAx>
      <c:valAx>
        <c:axId val="519542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19533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sz="1400" b="1" i="0" baseline="0">
                <a:effectLst/>
              </a:rPr>
              <a:t>Wie bewerten Sie die folgenden Aspekte in Ihrem Stadtteil? Bitte vergeben Sie Schulnoten von 1 (sehr gut) bis 6 (ungenügend)</a:t>
            </a:r>
            <a:endParaRPr lang="de-DE"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'F15'!$L$4</c:f>
              <c:strCache>
                <c:ptCount val="1"/>
                <c:pt idx="0">
                  <c:v>1</c:v>
                </c:pt>
              </c:strCache>
            </c:strRef>
          </c:tx>
          <c:spPr>
            <a:solidFill>
              <a:srgbClr val="007085"/>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'F15'!$L$135:$L$144</c:f>
              <c:numCache>
                <c:formatCode>0.0%</c:formatCode>
                <c:ptCount val="10"/>
                <c:pt idx="0">
                  <c:v>6.8965517241379309E-2</c:v>
                </c:pt>
                <c:pt idx="1">
                  <c:v>7.1428571428571425E-2</c:v>
                </c:pt>
                <c:pt idx="2">
                  <c:v>7.407407407407407E-2</c:v>
                </c:pt>
                <c:pt idx="3">
                  <c:v>0.10714285714285714</c:v>
                </c:pt>
                <c:pt idx="4">
                  <c:v>7.1428571428571425E-2</c:v>
                </c:pt>
                <c:pt idx="5">
                  <c:v>0.17857142857142858</c:v>
                </c:pt>
                <c:pt idx="6">
                  <c:v>0.17857142857142858</c:v>
                </c:pt>
                <c:pt idx="7">
                  <c:v>0.2413793103448276</c:v>
                </c:pt>
                <c:pt idx="8">
                  <c:v>0.27586206896551724</c:v>
                </c:pt>
                <c:pt idx="9">
                  <c:v>0.35714285714285715</c:v>
                </c:pt>
              </c:numCache>
            </c:numRef>
          </c:val>
          <c:extLst>
            <c:ext xmlns:c16="http://schemas.microsoft.com/office/drawing/2014/chart" uri="{C3380CC4-5D6E-409C-BE32-E72D297353CC}">
              <c16:uniqueId val="{00000000-C410-4CA9-8F16-4ABCC9E4ACE2}"/>
            </c:ext>
          </c:extLst>
        </c:ser>
        <c:ser>
          <c:idx val="1"/>
          <c:order val="1"/>
          <c:tx>
            <c:strRef>
              <c:f>'F15'!$M$4</c:f>
              <c:strCache>
                <c:ptCount val="1"/>
                <c:pt idx="0">
                  <c:v>2</c:v>
                </c:pt>
              </c:strCache>
            </c:strRef>
          </c:tx>
          <c:spPr>
            <a:solidFill>
              <a:srgbClr val="3891A7"/>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'F15'!$M$135:$M$144</c:f>
              <c:numCache>
                <c:formatCode>0.0%</c:formatCode>
                <c:ptCount val="10"/>
                <c:pt idx="0">
                  <c:v>6.8965517241379309E-2</c:v>
                </c:pt>
                <c:pt idx="1">
                  <c:v>0.14285714285714285</c:v>
                </c:pt>
                <c:pt idx="2">
                  <c:v>0.22222222222222221</c:v>
                </c:pt>
                <c:pt idx="3">
                  <c:v>0.17857142857142858</c:v>
                </c:pt>
                <c:pt idx="4">
                  <c:v>0.2857142857142857</c:v>
                </c:pt>
                <c:pt idx="5">
                  <c:v>0.35714285714285715</c:v>
                </c:pt>
                <c:pt idx="6">
                  <c:v>0.35714285714285715</c:v>
                </c:pt>
                <c:pt idx="7">
                  <c:v>0.31034482758620691</c:v>
                </c:pt>
                <c:pt idx="8">
                  <c:v>0.48275862068965519</c:v>
                </c:pt>
                <c:pt idx="9">
                  <c:v>0.39285714285714285</c:v>
                </c:pt>
              </c:numCache>
            </c:numRef>
          </c:val>
          <c:extLst>
            <c:ext xmlns:c16="http://schemas.microsoft.com/office/drawing/2014/chart" uri="{C3380CC4-5D6E-409C-BE32-E72D297353CC}">
              <c16:uniqueId val="{00000001-C410-4CA9-8F16-4ABCC9E4ACE2}"/>
            </c:ext>
          </c:extLst>
        </c:ser>
        <c:ser>
          <c:idx val="2"/>
          <c:order val="2"/>
          <c:tx>
            <c:strRef>
              <c:f>'F15'!$N$4</c:f>
              <c:strCache>
                <c:ptCount val="1"/>
                <c:pt idx="0">
                  <c:v>3</c:v>
                </c:pt>
              </c:strCache>
            </c:strRef>
          </c:tx>
          <c:spPr>
            <a:solidFill>
              <a:srgbClr val="0BD0D9"/>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'F15'!$N$135:$N$144</c:f>
              <c:numCache>
                <c:formatCode>0.0%</c:formatCode>
                <c:ptCount val="10"/>
                <c:pt idx="0">
                  <c:v>0.20689655172413793</c:v>
                </c:pt>
                <c:pt idx="1">
                  <c:v>0.25</c:v>
                </c:pt>
                <c:pt idx="2">
                  <c:v>0.25925925925925924</c:v>
                </c:pt>
                <c:pt idx="3">
                  <c:v>0.32142857142857145</c:v>
                </c:pt>
                <c:pt idx="4">
                  <c:v>0.32142857142857145</c:v>
                </c:pt>
                <c:pt idx="5">
                  <c:v>0.25</c:v>
                </c:pt>
                <c:pt idx="6">
                  <c:v>0.25</c:v>
                </c:pt>
                <c:pt idx="7">
                  <c:v>0.34482758620689657</c:v>
                </c:pt>
                <c:pt idx="8">
                  <c:v>0.13793103448275862</c:v>
                </c:pt>
                <c:pt idx="9">
                  <c:v>0.17857142857142858</c:v>
                </c:pt>
              </c:numCache>
            </c:numRef>
          </c:val>
          <c:extLst>
            <c:ext xmlns:c16="http://schemas.microsoft.com/office/drawing/2014/chart" uri="{C3380CC4-5D6E-409C-BE32-E72D297353CC}">
              <c16:uniqueId val="{00000002-C410-4CA9-8F16-4ABCC9E4ACE2}"/>
            </c:ext>
          </c:extLst>
        </c:ser>
        <c:ser>
          <c:idx val="3"/>
          <c:order val="3"/>
          <c:tx>
            <c:strRef>
              <c:f>'F15'!$O$4</c:f>
              <c:strCache>
                <c:ptCount val="1"/>
                <c:pt idx="0">
                  <c:v>4</c:v>
                </c:pt>
              </c:strCache>
            </c:strRef>
          </c:tx>
          <c:spPr>
            <a:solidFill>
              <a:srgbClr val="FEB80A"/>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'F15'!$O$135:$O$144</c:f>
              <c:numCache>
                <c:formatCode>0.0%</c:formatCode>
                <c:ptCount val="10"/>
                <c:pt idx="0">
                  <c:v>0.27586206896551724</c:v>
                </c:pt>
                <c:pt idx="1">
                  <c:v>0.21428571428571427</c:v>
                </c:pt>
                <c:pt idx="2">
                  <c:v>0.22222222222222221</c:v>
                </c:pt>
                <c:pt idx="3">
                  <c:v>0.17857142857142858</c:v>
                </c:pt>
                <c:pt idx="4">
                  <c:v>0.21428571428571427</c:v>
                </c:pt>
                <c:pt idx="5">
                  <c:v>0.14285714285714285</c:v>
                </c:pt>
                <c:pt idx="6">
                  <c:v>0.14285714285714285</c:v>
                </c:pt>
                <c:pt idx="7">
                  <c:v>3.4482758620689655E-2</c:v>
                </c:pt>
                <c:pt idx="8">
                  <c:v>6.8965517241379309E-2</c:v>
                </c:pt>
                <c:pt idx="9">
                  <c:v>7.1428571428571425E-2</c:v>
                </c:pt>
              </c:numCache>
            </c:numRef>
          </c:val>
          <c:extLst>
            <c:ext xmlns:c16="http://schemas.microsoft.com/office/drawing/2014/chart" uri="{C3380CC4-5D6E-409C-BE32-E72D297353CC}">
              <c16:uniqueId val="{00000003-C410-4CA9-8F16-4ABCC9E4ACE2}"/>
            </c:ext>
          </c:extLst>
        </c:ser>
        <c:ser>
          <c:idx val="4"/>
          <c:order val="4"/>
          <c:tx>
            <c:strRef>
              <c:f>'F15'!$P$4</c:f>
              <c:strCache>
                <c:ptCount val="1"/>
                <c:pt idx="0">
                  <c:v>5</c:v>
                </c:pt>
              </c:strCache>
            </c:strRef>
          </c:tx>
          <c:spPr>
            <a:solidFill>
              <a:srgbClr val="C78484"/>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'F15'!$P$135:$P$144</c:f>
              <c:numCache>
                <c:formatCode>0.0%</c:formatCode>
                <c:ptCount val="10"/>
                <c:pt idx="0">
                  <c:v>0.31034482758620691</c:v>
                </c:pt>
                <c:pt idx="1">
                  <c:v>0.21428571428571427</c:v>
                </c:pt>
                <c:pt idx="2">
                  <c:v>0.14814814814814814</c:v>
                </c:pt>
                <c:pt idx="3">
                  <c:v>0.17857142857142858</c:v>
                </c:pt>
                <c:pt idx="4">
                  <c:v>7.1428571428571425E-2</c:v>
                </c:pt>
                <c:pt idx="5">
                  <c:v>7.1428571428571425E-2</c:v>
                </c:pt>
                <c:pt idx="6">
                  <c:v>3.5714285714285712E-2</c:v>
                </c:pt>
                <c:pt idx="7">
                  <c:v>6.8965517241379309E-2</c:v>
                </c:pt>
                <c:pt idx="8">
                  <c:v>0</c:v>
                </c:pt>
                <c:pt idx="9">
                  <c:v>0</c:v>
                </c:pt>
              </c:numCache>
            </c:numRef>
          </c:val>
          <c:extLst>
            <c:ext xmlns:c16="http://schemas.microsoft.com/office/drawing/2014/chart" uri="{C3380CC4-5D6E-409C-BE32-E72D297353CC}">
              <c16:uniqueId val="{00000004-C410-4CA9-8F16-4ABCC9E4ACE2}"/>
            </c:ext>
          </c:extLst>
        </c:ser>
        <c:ser>
          <c:idx val="5"/>
          <c:order val="5"/>
          <c:tx>
            <c:strRef>
              <c:f>'F15'!$Q$4</c:f>
              <c:strCache>
                <c:ptCount val="1"/>
                <c:pt idx="0">
                  <c:v>6</c:v>
                </c:pt>
              </c:strCache>
            </c:strRef>
          </c:tx>
          <c:spPr>
            <a:solidFill>
              <a:srgbClr val="B20005"/>
            </a:solidFill>
            <a:ln>
              <a:noFill/>
            </a:ln>
            <a:effectLst/>
          </c:spPr>
          <c:invertIfNegative val="0"/>
          <c:cat>
            <c:strRef>
              <c:f>'F15'!$K$135:$K$144</c:f>
              <c:strCache>
                <c:ptCount val="10"/>
                <c:pt idx="0">
                  <c:v>Öffentlicher Personennahverkehr/ Anbindung</c:v>
                </c:pt>
                <c:pt idx="1">
                  <c:v>Wohnraumangebot</c:v>
                </c:pt>
                <c:pt idx="2">
                  <c:v>Angebote für Senioren/ Ältere</c:v>
                </c:pt>
                <c:pt idx="3">
                  <c:v>Angebote für Kinder und Jugendliche</c:v>
                </c:pt>
                <c:pt idx="4">
                  <c:v>Qualität öffentliche Plätze/ Lebendiger Ortskern</c:v>
                </c:pt>
                <c:pt idx="5">
                  <c:v>Sport-, Freizeit-, Kultur- und Kommunikationseinrichungen</c:v>
                </c:pt>
                <c:pt idx="6">
                  <c:v>Daseinsvorsorge </c:v>
                </c:pt>
                <c:pt idx="7">
                  <c:v>Wohlfühlstatus insgesamt</c:v>
                </c:pt>
                <c:pt idx="8">
                  <c:v>Nahversorgung/Einkaufen </c:v>
                </c:pt>
                <c:pt idx="9">
                  <c:v>Natur und Landschaft</c:v>
                </c:pt>
              </c:strCache>
            </c:strRef>
          </c:cat>
          <c:val>
            <c:numRef>
              <c:f>'F15'!$Q$135:$Q$144</c:f>
              <c:numCache>
                <c:formatCode>0.0%</c:formatCode>
                <c:ptCount val="10"/>
                <c:pt idx="0">
                  <c:v>6.8965517241379309E-2</c:v>
                </c:pt>
                <c:pt idx="1">
                  <c:v>0.10714285714285714</c:v>
                </c:pt>
                <c:pt idx="2">
                  <c:v>7.407407407407407E-2</c:v>
                </c:pt>
                <c:pt idx="3">
                  <c:v>3.5714285714285712E-2</c:v>
                </c:pt>
                <c:pt idx="4">
                  <c:v>3.5714285714285712E-2</c:v>
                </c:pt>
                <c:pt idx="5">
                  <c:v>0</c:v>
                </c:pt>
                <c:pt idx="6">
                  <c:v>3.5714285714285712E-2</c:v>
                </c:pt>
                <c:pt idx="7">
                  <c:v>0</c:v>
                </c:pt>
                <c:pt idx="8">
                  <c:v>3.4482758620689655E-2</c:v>
                </c:pt>
                <c:pt idx="9">
                  <c:v>0</c:v>
                </c:pt>
              </c:numCache>
            </c:numRef>
          </c:val>
          <c:extLst>
            <c:ext xmlns:c16="http://schemas.microsoft.com/office/drawing/2014/chart" uri="{C3380CC4-5D6E-409C-BE32-E72D297353CC}">
              <c16:uniqueId val="{00000005-C410-4CA9-8F16-4ABCC9E4ACE2}"/>
            </c:ext>
          </c:extLst>
        </c:ser>
        <c:dLbls>
          <c:showLegendKey val="0"/>
          <c:showVal val="0"/>
          <c:showCatName val="0"/>
          <c:showSerName val="0"/>
          <c:showPercent val="0"/>
          <c:showBubbleSize val="0"/>
        </c:dLbls>
        <c:gapWidth val="150"/>
        <c:overlap val="100"/>
        <c:axId val="551464848"/>
        <c:axId val="551483152"/>
      </c:barChart>
      <c:catAx>
        <c:axId val="551464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83152"/>
        <c:crosses val="autoZero"/>
        <c:auto val="1"/>
        <c:lblAlgn val="ctr"/>
        <c:lblOffset val="100"/>
        <c:noMultiLvlLbl val="0"/>
      </c:catAx>
      <c:valAx>
        <c:axId val="55148315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5146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solidFill>
        <a:srgbClr val="007085"/>
      </a:solidFill>
    </a:ln>
    <a:effectLst/>
  </c:spPr>
  <c:txPr>
    <a:bodyPr/>
    <a:lstStyle/>
    <a:p>
      <a:pPr>
        <a:defRPr/>
      </a:pPr>
      <a:endParaRPr lang="de-DE"/>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bewerten Sie das Ortsbild der folgenden Stadtteile? Angegeben in Schulnoten von 1 (sehr gut) bis 6 (ungenügend)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11812664610987815"/>
          <c:y val="0.145100346923035"/>
          <c:w val="0.79875252722880308"/>
          <c:h val="0.70872829502780965"/>
        </c:manualLayout>
      </c:layout>
      <c:barChart>
        <c:barDir val="bar"/>
        <c:grouping val="percentStacked"/>
        <c:varyColors val="0"/>
        <c:ser>
          <c:idx val="0"/>
          <c:order val="0"/>
          <c:tx>
            <c:strRef>
              <c:f>'Question 17'!$S$3</c:f>
              <c:strCache>
                <c:ptCount val="1"/>
                <c:pt idx="0">
                  <c:v>1</c:v>
                </c:pt>
              </c:strCache>
            </c:strRef>
          </c:tx>
          <c:spPr>
            <a:solidFill>
              <a:srgbClr val="007085"/>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17'!$S$4:$S$12</c:f>
              <c:numCache>
                <c:formatCode>0.00%</c:formatCode>
                <c:ptCount val="9"/>
                <c:pt idx="0">
                  <c:v>4.1884816753926704E-2</c:v>
                </c:pt>
                <c:pt idx="1">
                  <c:v>2.4242424242424242E-2</c:v>
                </c:pt>
                <c:pt idx="2">
                  <c:v>3.1055900621118012E-2</c:v>
                </c:pt>
                <c:pt idx="3">
                  <c:v>6.4864864864864868E-2</c:v>
                </c:pt>
                <c:pt idx="4">
                  <c:v>3.2051282051282048E-2</c:v>
                </c:pt>
                <c:pt idx="5">
                  <c:v>4.2944785276073622E-2</c:v>
                </c:pt>
                <c:pt idx="6">
                  <c:v>3.9735099337748346E-2</c:v>
                </c:pt>
                <c:pt idx="7">
                  <c:v>8.8235294117647065E-2</c:v>
                </c:pt>
                <c:pt idx="8">
                  <c:v>9.2391304347826081E-2</c:v>
                </c:pt>
              </c:numCache>
            </c:numRef>
          </c:val>
          <c:extLst>
            <c:ext xmlns:c16="http://schemas.microsoft.com/office/drawing/2014/chart" uri="{C3380CC4-5D6E-409C-BE32-E72D297353CC}">
              <c16:uniqueId val="{00000000-3F10-4480-A73F-50A5397AA9AE}"/>
            </c:ext>
          </c:extLst>
        </c:ser>
        <c:ser>
          <c:idx val="1"/>
          <c:order val="1"/>
          <c:tx>
            <c:strRef>
              <c:f>'Question 17'!$T$3</c:f>
              <c:strCache>
                <c:ptCount val="1"/>
                <c:pt idx="0">
                  <c:v>2</c:v>
                </c:pt>
              </c:strCache>
            </c:strRef>
          </c:tx>
          <c:spPr>
            <a:solidFill>
              <a:srgbClr val="3891A7"/>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17'!$T$4:$T$12</c:f>
              <c:numCache>
                <c:formatCode>0.00%</c:formatCode>
                <c:ptCount val="9"/>
                <c:pt idx="0">
                  <c:v>0.18848167539267016</c:v>
                </c:pt>
                <c:pt idx="1">
                  <c:v>0.26060606060606062</c:v>
                </c:pt>
                <c:pt idx="2">
                  <c:v>0.25465838509316768</c:v>
                </c:pt>
                <c:pt idx="3">
                  <c:v>0.23243243243243245</c:v>
                </c:pt>
                <c:pt idx="4">
                  <c:v>0.22435897435897437</c:v>
                </c:pt>
                <c:pt idx="5">
                  <c:v>0.28834355828220859</c:v>
                </c:pt>
                <c:pt idx="6">
                  <c:v>0.31788079470198677</c:v>
                </c:pt>
                <c:pt idx="7">
                  <c:v>0.36470588235294116</c:v>
                </c:pt>
                <c:pt idx="8">
                  <c:v>0.45652173913043476</c:v>
                </c:pt>
              </c:numCache>
            </c:numRef>
          </c:val>
          <c:extLst>
            <c:ext xmlns:c16="http://schemas.microsoft.com/office/drawing/2014/chart" uri="{C3380CC4-5D6E-409C-BE32-E72D297353CC}">
              <c16:uniqueId val="{00000001-3F10-4480-A73F-50A5397AA9AE}"/>
            </c:ext>
          </c:extLst>
        </c:ser>
        <c:ser>
          <c:idx val="2"/>
          <c:order val="2"/>
          <c:tx>
            <c:strRef>
              <c:f>'Question 17'!$U$3</c:f>
              <c:strCache>
                <c:ptCount val="1"/>
                <c:pt idx="0">
                  <c:v>3</c:v>
                </c:pt>
              </c:strCache>
            </c:strRef>
          </c:tx>
          <c:spPr>
            <a:solidFill>
              <a:srgbClr val="0BD0D9"/>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17'!$U$4:$U$12</c:f>
              <c:numCache>
                <c:formatCode>0.00%</c:formatCode>
                <c:ptCount val="9"/>
                <c:pt idx="0">
                  <c:v>0.38743455497382201</c:v>
                </c:pt>
                <c:pt idx="1">
                  <c:v>0.46060606060606063</c:v>
                </c:pt>
                <c:pt idx="2">
                  <c:v>0.45962732919254656</c:v>
                </c:pt>
                <c:pt idx="3">
                  <c:v>0.49189189189189192</c:v>
                </c:pt>
                <c:pt idx="4">
                  <c:v>0.54487179487179482</c:v>
                </c:pt>
                <c:pt idx="5">
                  <c:v>0.4785276073619632</c:v>
                </c:pt>
                <c:pt idx="6">
                  <c:v>0.46357615894039733</c:v>
                </c:pt>
                <c:pt idx="7">
                  <c:v>0.41176470588235292</c:v>
                </c:pt>
                <c:pt idx="8">
                  <c:v>0.34782608695652173</c:v>
                </c:pt>
              </c:numCache>
            </c:numRef>
          </c:val>
          <c:extLst>
            <c:ext xmlns:c16="http://schemas.microsoft.com/office/drawing/2014/chart" uri="{C3380CC4-5D6E-409C-BE32-E72D297353CC}">
              <c16:uniqueId val="{00000002-3F10-4480-A73F-50A5397AA9AE}"/>
            </c:ext>
          </c:extLst>
        </c:ser>
        <c:ser>
          <c:idx val="3"/>
          <c:order val="3"/>
          <c:tx>
            <c:strRef>
              <c:f>'Question 17'!$V$3</c:f>
              <c:strCache>
                <c:ptCount val="1"/>
                <c:pt idx="0">
                  <c:v>4</c:v>
                </c:pt>
              </c:strCache>
            </c:strRef>
          </c:tx>
          <c:spPr>
            <a:solidFill>
              <a:srgbClr val="FEB80A"/>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17'!$V$4:$V$12</c:f>
              <c:numCache>
                <c:formatCode>0.00%</c:formatCode>
                <c:ptCount val="9"/>
                <c:pt idx="0">
                  <c:v>0.2513089005235602</c:v>
                </c:pt>
                <c:pt idx="1">
                  <c:v>0.18787878787878787</c:v>
                </c:pt>
                <c:pt idx="2">
                  <c:v>0.20496894409937888</c:v>
                </c:pt>
                <c:pt idx="3">
                  <c:v>0.16756756756756758</c:v>
                </c:pt>
                <c:pt idx="4">
                  <c:v>0.16025641025641027</c:v>
                </c:pt>
                <c:pt idx="5">
                  <c:v>0.15950920245398773</c:v>
                </c:pt>
                <c:pt idx="6">
                  <c:v>0.13245033112582782</c:v>
                </c:pt>
                <c:pt idx="7">
                  <c:v>0.12941176470588237</c:v>
                </c:pt>
                <c:pt idx="8">
                  <c:v>7.6086956521739135E-2</c:v>
                </c:pt>
              </c:numCache>
            </c:numRef>
          </c:val>
          <c:extLst>
            <c:ext xmlns:c16="http://schemas.microsoft.com/office/drawing/2014/chart" uri="{C3380CC4-5D6E-409C-BE32-E72D297353CC}">
              <c16:uniqueId val="{00000003-3F10-4480-A73F-50A5397AA9AE}"/>
            </c:ext>
          </c:extLst>
        </c:ser>
        <c:ser>
          <c:idx val="4"/>
          <c:order val="4"/>
          <c:tx>
            <c:strRef>
              <c:f>'Question 17'!$W$3</c:f>
              <c:strCache>
                <c:ptCount val="1"/>
                <c:pt idx="0">
                  <c:v>5</c:v>
                </c:pt>
              </c:strCache>
            </c:strRef>
          </c:tx>
          <c:spPr>
            <a:solidFill>
              <a:srgbClr val="C78484"/>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17'!$W$4:$W$12</c:f>
              <c:numCache>
                <c:formatCode>0.00%</c:formatCode>
                <c:ptCount val="9"/>
                <c:pt idx="0">
                  <c:v>9.4240837696335081E-2</c:v>
                </c:pt>
                <c:pt idx="1">
                  <c:v>4.8484848484848485E-2</c:v>
                </c:pt>
                <c:pt idx="2">
                  <c:v>4.9689440993788817E-2</c:v>
                </c:pt>
                <c:pt idx="3">
                  <c:v>3.783783783783784E-2</c:v>
                </c:pt>
                <c:pt idx="4">
                  <c:v>3.8461538461538464E-2</c:v>
                </c:pt>
                <c:pt idx="5">
                  <c:v>1.8404907975460124E-2</c:v>
                </c:pt>
                <c:pt idx="6">
                  <c:v>4.6357615894039736E-2</c:v>
                </c:pt>
                <c:pt idx="7">
                  <c:v>5.8823529411764705E-3</c:v>
                </c:pt>
                <c:pt idx="8">
                  <c:v>2.1739130434782608E-2</c:v>
                </c:pt>
              </c:numCache>
            </c:numRef>
          </c:val>
          <c:extLst>
            <c:ext xmlns:c16="http://schemas.microsoft.com/office/drawing/2014/chart" uri="{C3380CC4-5D6E-409C-BE32-E72D297353CC}">
              <c16:uniqueId val="{00000004-3F10-4480-A73F-50A5397AA9AE}"/>
            </c:ext>
          </c:extLst>
        </c:ser>
        <c:ser>
          <c:idx val="5"/>
          <c:order val="5"/>
          <c:tx>
            <c:strRef>
              <c:f>'Question 17'!$X$3</c:f>
              <c:strCache>
                <c:ptCount val="1"/>
                <c:pt idx="0">
                  <c:v>6</c:v>
                </c:pt>
              </c:strCache>
            </c:strRef>
          </c:tx>
          <c:spPr>
            <a:solidFill>
              <a:srgbClr val="B20005"/>
            </a:solidFill>
            <a:ln>
              <a:noFill/>
            </a:ln>
            <a:effectLst/>
          </c:spPr>
          <c:invertIfNegative val="0"/>
          <c:cat>
            <c:strRef>
              <c:f>'Question 17'!$R$4:$R$12</c:f>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f>'Question 17'!$X$4:$X$12</c:f>
              <c:numCache>
                <c:formatCode>0.00%</c:formatCode>
                <c:ptCount val="9"/>
                <c:pt idx="0">
                  <c:v>3.6649214659685861E-2</c:v>
                </c:pt>
                <c:pt idx="1">
                  <c:v>1.8181818181818181E-2</c:v>
                </c:pt>
                <c:pt idx="2">
                  <c:v>0</c:v>
                </c:pt>
                <c:pt idx="3">
                  <c:v>5.4054054054054057E-3</c:v>
                </c:pt>
                <c:pt idx="4">
                  <c:v>0</c:v>
                </c:pt>
                <c:pt idx="5">
                  <c:v>1.2269938650306749E-2</c:v>
                </c:pt>
                <c:pt idx="6">
                  <c:v>0</c:v>
                </c:pt>
                <c:pt idx="7">
                  <c:v>0</c:v>
                </c:pt>
                <c:pt idx="8">
                  <c:v>5.434782608695652E-3</c:v>
                </c:pt>
              </c:numCache>
            </c:numRef>
          </c:val>
          <c:extLst>
            <c:ext xmlns:c16="http://schemas.microsoft.com/office/drawing/2014/chart" uri="{C3380CC4-5D6E-409C-BE32-E72D297353CC}">
              <c16:uniqueId val="{00000005-3F10-4480-A73F-50A5397AA9AE}"/>
            </c:ext>
          </c:extLst>
        </c:ser>
        <c:dLbls>
          <c:showLegendKey val="0"/>
          <c:showVal val="0"/>
          <c:showCatName val="0"/>
          <c:showSerName val="0"/>
          <c:showPercent val="0"/>
          <c:showBubbleSize val="0"/>
        </c:dLbls>
        <c:gapWidth val="150"/>
        <c:overlap val="100"/>
        <c:axId val="595242784"/>
        <c:axId val="595238192"/>
        <c:extLst>
          <c:ext xmlns:c15="http://schemas.microsoft.com/office/drawing/2012/chart" uri="{02D57815-91ED-43cb-92C2-25804820EDAC}">
            <c15:filteredBarSeries>
              <c15:ser>
                <c:idx val="6"/>
                <c:order val="6"/>
                <c:tx>
                  <c:strRef>
                    <c:extLst>
                      <c:ext uri="{02D57815-91ED-43cb-92C2-25804820EDAC}">
                        <c15:formulaRef>
                          <c15:sqref>'Question 17'!$Y$3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 17'!$R$4:$R$12</c15:sqref>
                        </c15:formulaRef>
                      </c:ext>
                    </c:extLst>
                    <c:strCache>
                      <c:ptCount val="9"/>
                      <c:pt idx="0">
                        <c:v>Stadt Eldagsen</c:v>
                      </c:pt>
                      <c:pt idx="1">
                        <c:v>Holtensen</c:v>
                      </c:pt>
                      <c:pt idx="2">
                        <c:v>Altenhagen I</c:v>
                      </c:pt>
                      <c:pt idx="3">
                        <c:v>Gestorf</c:v>
                      </c:pt>
                      <c:pt idx="4">
                        <c:v>Alferde</c:v>
                      </c:pt>
                      <c:pt idx="5">
                        <c:v>Mittelrode</c:v>
                      </c:pt>
                      <c:pt idx="6">
                        <c:v>Boitzum</c:v>
                      </c:pt>
                      <c:pt idx="7">
                        <c:v>Alvesrode</c:v>
                      </c:pt>
                      <c:pt idx="8">
                        <c:v>Lüdersen</c:v>
                      </c:pt>
                    </c:strCache>
                  </c:strRef>
                </c:cat>
                <c:val>
                  <c:numRef>
                    <c:extLst>
                      <c:ext uri="{02D57815-91ED-43cb-92C2-25804820EDAC}">
                        <c15:formulaRef>
                          <c15:sqref>'Question 17'!$Y$4:$Y$12</c15:sqref>
                        </c15:formulaRef>
                      </c:ext>
                    </c:extLst>
                    <c:numCache>
                      <c:formatCode>General</c:formatCode>
                      <c:ptCount val="9"/>
                      <c:pt idx="0">
                        <c:v>191</c:v>
                      </c:pt>
                      <c:pt idx="1">
                        <c:v>165</c:v>
                      </c:pt>
                      <c:pt idx="2">
                        <c:v>161</c:v>
                      </c:pt>
                      <c:pt idx="3">
                        <c:v>185</c:v>
                      </c:pt>
                      <c:pt idx="4">
                        <c:v>156</c:v>
                      </c:pt>
                      <c:pt idx="5">
                        <c:v>163</c:v>
                      </c:pt>
                      <c:pt idx="6">
                        <c:v>151</c:v>
                      </c:pt>
                      <c:pt idx="7">
                        <c:v>170</c:v>
                      </c:pt>
                      <c:pt idx="8">
                        <c:v>184</c:v>
                      </c:pt>
                    </c:numCache>
                  </c:numRef>
                </c:val>
                <c:extLst>
                  <c:ext xmlns:c16="http://schemas.microsoft.com/office/drawing/2014/chart" uri="{C3380CC4-5D6E-409C-BE32-E72D297353CC}">
                    <c16:uniqueId val="{00000006-3F10-4480-A73F-50A5397AA9AE}"/>
                  </c:ext>
                </c:extLst>
              </c15:ser>
            </c15:filteredBarSeries>
          </c:ext>
        </c:extLst>
      </c:barChart>
      <c:catAx>
        <c:axId val="5952427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95238192"/>
        <c:crosses val="autoZero"/>
        <c:auto val="1"/>
        <c:lblAlgn val="ctr"/>
        <c:lblOffset val="100"/>
        <c:noMultiLvlLbl val="0"/>
      </c:catAx>
      <c:valAx>
        <c:axId val="595238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95242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bewerten Sie die Aufenthaltsqualität der folgenden Stadtteile? Angegeben</a:t>
            </a:r>
            <a:r>
              <a:rPr lang="de-DE" b="1" baseline="0"/>
              <a:t> in </a:t>
            </a:r>
            <a:r>
              <a:rPr lang="de-DE" b="1"/>
              <a:t>Schulnoten von 1 (sehr gut) bis 6 (ungenügend)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12021600945231532"/>
          <c:y val="0.14798156889331127"/>
          <c:w val="0.8175303977243612"/>
          <c:h val="0.70294458428223261"/>
        </c:manualLayout>
      </c:layout>
      <c:barChart>
        <c:barDir val="bar"/>
        <c:grouping val="percentStacked"/>
        <c:varyColors val="0"/>
        <c:ser>
          <c:idx val="0"/>
          <c:order val="0"/>
          <c:tx>
            <c:strRef>
              <c:f>'Question 18'!$S$3</c:f>
              <c:strCache>
                <c:ptCount val="1"/>
                <c:pt idx="0">
                  <c:v>1</c:v>
                </c:pt>
              </c:strCache>
            </c:strRef>
          </c:tx>
          <c:spPr>
            <a:solidFill>
              <a:srgbClr val="007085"/>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18'!$S$4:$S$12</c:f>
              <c:numCache>
                <c:formatCode>0.00%</c:formatCode>
                <c:ptCount val="9"/>
                <c:pt idx="0">
                  <c:v>4.8951048951048952E-2</c:v>
                </c:pt>
                <c:pt idx="1">
                  <c:v>6.0606060606060608E-2</c:v>
                </c:pt>
                <c:pt idx="2">
                  <c:v>4.2553191489361701E-2</c:v>
                </c:pt>
                <c:pt idx="3">
                  <c:v>6.4748201438848921E-2</c:v>
                </c:pt>
                <c:pt idx="4">
                  <c:v>4.2253521126760563E-2</c:v>
                </c:pt>
                <c:pt idx="5">
                  <c:v>5.0359712230215826E-2</c:v>
                </c:pt>
                <c:pt idx="6">
                  <c:v>5.7324840764331211E-2</c:v>
                </c:pt>
                <c:pt idx="7">
                  <c:v>7.8947368421052627E-2</c:v>
                </c:pt>
                <c:pt idx="8">
                  <c:v>0.13750000000000001</c:v>
                </c:pt>
              </c:numCache>
            </c:numRef>
          </c:val>
          <c:extLst>
            <c:ext xmlns:c16="http://schemas.microsoft.com/office/drawing/2014/chart" uri="{C3380CC4-5D6E-409C-BE32-E72D297353CC}">
              <c16:uniqueId val="{00000000-04EE-41CA-AC00-18FBC283878E}"/>
            </c:ext>
          </c:extLst>
        </c:ser>
        <c:ser>
          <c:idx val="1"/>
          <c:order val="1"/>
          <c:tx>
            <c:strRef>
              <c:f>'Question 18'!$T$3</c:f>
              <c:strCache>
                <c:ptCount val="1"/>
                <c:pt idx="0">
                  <c:v>2</c:v>
                </c:pt>
              </c:strCache>
            </c:strRef>
          </c:tx>
          <c:spPr>
            <a:solidFill>
              <a:srgbClr val="3891A7"/>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18'!$T$4:$T$12</c:f>
              <c:numCache>
                <c:formatCode>0.00%</c:formatCode>
                <c:ptCount val="9"/>
                <c:pt idx="0">
                  <c:v>0.19580419580419581</c:v>
                </c:pt>
                <c:pt idx="1">
                  <c:v>0.24242424242424243</c:v>
                </c:pt>
                <c:pt idx="2">
                  <c:v>0.1702127659574468</c:v>
                </c:pt>
                <c:pt idx="3">
                  <c:v>0.25899280575539568</c:v>
                </c:pt>
                <c:pt idx="4">
                  <c:v>0.21126760563380281</c:v>
                </c:pt>
                <c:pt idx="5">
                  <c:v>0.20143884892086331</c:v>
                </c:pt>
                <c:pt idx="6">
                  <c:v>0.2356687898089172</c:v>
                </c:pt>
                <c:pt idx="7">
                  <c:v>0.23684210526315788</c:v>
                </c:pt>
                <c:pt idx="8">
                  <c:v>0.26250000000000001</c:v>
                </c:pt>
              </c:numCache>
            </c:numRef>
          </c:val>
          <c:extLst>
            <c:ext xmlns:c16="http://schemas.microsoft.com/office/drawing/2014/chart" uri="{C3380CC4-5D6E-409C-BE32-E72D297353CC}">
              <c16:uniqueId val="{00000001-04EE-41CA-AC00-18FBC283878E}"/>
            </c:ext>
          </c:extLst>
        </c:ser>
        <c:ser>
          <c:idx val="2"/>
          <c:order val="2"/>
          <c:tx>
            <c:strRef>
              <c:f>'Question 18'!$U$3</c:f>
              <c:strCache>
                <c:ptCount val="1"/>
                <c:pt idx="0">
                  <c:v>3</c:v>
                </c:pt>
              </c:strCache>
            </c:strRef>
          </c:tx>
          <c:spPr>
            <a:solidFill>
              <a:srgbClr val="0BD0D9"/>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18'!$U$4:$U$12</c:f>
              <c:numCache>
                <c:formatCode>0.00%</c:formatCode>
                <c:ptCount val="9"/>
                <c:pt idx="0">
                  <c:v>0.42657342657342656</c:v>
                </c:pt>
                <c:pt idx="1">
                  <c:v>0.38787878787878788</c:v>
                </c:pt>
                <c:pt idx="2">
                  <c:v>0.48226950354609927</c:v>
                </c:pt>
                <c:pt idx="3">
                  <c:v>0.38129496402877699</c:v>
                </c:pt>
                <c:pt idx="4">
                  <c:v>0.45774647887323944</c:v>
                </c:pt>
                <c:pt idx="5">
                  <c:v>0.46043165467625902</c:v>
                </c:pt>
                <c:pt idx="6">
                  <c:v>0.43949044585987262</c:v>
                </c:pt>
                <c:pt idx="7">
                  <c:v>0.45394736842105265</c:v>
                </c:pt>
                <c:pt idx="8">
                  <c:v>0.4375</c:v>
                </c:pt>
              </c:numCache>
            </c:numRef>
          </c:val>
          <c:extLst>
            <c:ext xmlns:c16="http://schemas.microsoft.com/office/drawing/2014/chart" uri="{C3380CC4-5D6E-409C-BE32-E72D297353CC}">
              <c16:uniqueId val="{00000002-04EE-41CA-AC00-18FBC283878E}"/>
            </c:ext>
          </c:extLst>
        </c:ser>
        <c:ser>
          <c:idx val="3"/>
          <c:order val="3"/>
          <c:tx>
            <c:strRef>
              <c:f>'Question 18'!$V$3</c:f>
              <c:strCache>
                <c:ptCount val="1"/>
                <c:pt idx="0">
                  <c:v>4</c:v>
                </c:pt>
              </c:strCache>
            </c:strRef>
          </c:tx>
          <c:spPr>
            <a:solidFill>
              <a:srgbClr val="FEB80A"/>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18'!$V$4:$V$12</c:f>
              <c:numCache>
                <c:formatCode>0.00%</c:formatCode>
                <c:ptCount val="9"/>
                <c:pt idx="0">
                  <c:v>0.20979020979020979</c:v>
                </c:pt>
                <c:pt idx="1">
                  <c:v>0.22424242424242424</c:v>
                </c:pt>
                <c:pt idx="2">
                  <c:v>0.21276595744680851</c:v>
                </c:pt>
                <c:pt idx="3">
                  <c:v>0.20143884892086331</c:v>
                </c:pt>
                <c:pt idx="4">
                  <c:v>0.19718309859154928</c:v>
                </c:pt>
                <c:pt idx="5">
                  <c:v>0.19424460431654678</c:v>
                </c:pt>
                <c:pt idx="6">
                  <c:v>0.22292993630573249</c:v>
                </c:pt>
                <c:pt idx="7">
                  <c:v>0.15789473684210525</c:v>
                </c:pt>
                <c:pt idx="8">
                  <c:v>0.1125</c:v>
                </c:pt>
              </c:numCache>
            </c:numRef>
          </c:val>
          <c:extLst>
            <c:ext xmlns:c16="http://schemas.microsoft.com/office/drawing/2014/chart" uri="{C3380CC4-5D6E-409C-BE32-E72D297353CC}">
              <c16:uniqueId val="{00000003-04EE-41CA-AC00-18FBC283878E}"/>
            </c:ext>
          </c:extLst>
        </c:ser>
        <c:ser>
          <c:idx val="4"/>
          <c:order val="4"/>
          <c:tx>
            <c:strRef>
              <c:f>'Question 18'!$W$3</c:f>
              <c:strCache>
                <c:ptCount val="1"/>
                <c:pt idx="0">
                  <c:v>5</c:v>
                </c:pt>
              </c:strCache>
            </c:strRef>
          </c:tx>
          <c:spPr>
            <a:solidFill>
              <a:srgbClr val="C78484"/>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18'!$W$4:$W$12</c:f>
              <c:numCache>
                <c:formatCode>0.00%</c:formatCode>
                <c:ptCount val="9"/>
                <c:pt idx="0">
                  <c:v>6.9930069930069935E-2</c:v>
                </c:pt>
                <c:pt idx="1">
                  <c:v>3.6363636363636362E-2</c:v>
                </c:pt>
                <c:pt idx="2">
                  <c:v>4.2553191489361701E-2</c:v>
                </c:pt>
                <c:pt idx="3">
                  <c:v>5.0359712230215826E-2</c:v>
                </c:pt>
                <c:pt idx="4">
                  <c:v>4.9295774647887321E-2</c:v>
                </c:pt>
                <c:pt idx="5">
                  <c:v>5.7553956834532377E-2</c:v>
                </c:pt>
                <c:pt idx="6">
                  <c:v>1.9108280254777069E-2</c:v>
                </c:pt>
                <c:pt idx="7">
                  <c:v>3.2894736842105261E-2</c:v>
                </c:pt>
                <c:pt idx="8">
                  <c:v>2.5000000000000001E-2</c:v>
                </c:pt>
              </c:numCache>
            </c:numRef>
          </c:val>
          <c:extLst>
            <c:ext xmlns:c16="http://schemas.microsoft.com/office/drawing/2014/chart" uri="{C3380CC4-5D6E-409C-BE32-E72D297353CC}">
              <c16:uniqueId val="{00000004-04EE-41CA-AC00-18FBC283878E}"/>
            </c:ext>
          </c:extLst>
        </c:ser>
        <c:ser>
          <c:idx val="5"/>
          <c:order val="5"/>
          <c:tx>
            <c:strRef>
              <c:f>'Question 18'!$X$3</c:f>
              <c:strCache>
                <c:ptCount val="1"/>
                <c:pt idx="0">
                  <c:v>6</c:v>
                </c:pt>
              </c:strCache>
            </c:strRef>
          </c:tx>
          <c:spPr>
            <a:solidFill>
              <a:srgbClr val="B20005"/>
            </a:solidFill>
            <a:ln>
              <a:noFill/>
            </a:ln>
            <a:effectLst/>
          </c:spPr>
          <c:invertIfNegative val="0"/>
          <c:cat>
            <c:strRef>
              <c:f>'Question 18'!$R$4:$R$12</c:f>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f>'Question 18'!$X$4:$X$12</c:f>
              <c:numCache>
                <c:formatCode>0.00%</c:formatCode>
                <c:ptCount val="9"/>
                <c:pt idx="0">
                  <c:v>4.8951048951048952E-2</c:v>
                </c:pt>
                <c:pt idx="1">
                  <c:v>4.8484848484848485E-2</c:v>
                </c:pt>
                <c:pt idx="2">
                  <c:v>4.9645390070921988E-2</c:v>
                </c:pt>
                <c:pt idx="3">
                  <c:v>4.3165467625899283E-2</c:v>
                </c:pt>
                <c:pt idx="4">
                  <c:v>4.2253521126760563E-2</c:v>
                </c:pt>
                <c:pt idx="5">
                  <c:v>3.5971223021582732E-2</c:v>
                </c:pt>
                <c:pt idx="6">
                  <c:v>2.5477707006369428E-2</c:v>
                </c:pt>
                <c:pt idx="7">
                  <c:v>3.9473684210526314E-2</c:v>
                </c:pt>
                <c:pt idx="8">
                  <c:v>2.5000000000000001E-2</c:v>
                </c:pt>
              </c:numCache>
            </c:numRef>
          </c:val>
          <c:extLst>
            <c:ext xmlns:c16="http://schemas.microsoft.com/office/drawing/2014/chart" uri="{C3380CC4-5D6E-409C-BE32-E72D297353CC}">
              <c16:uniqueId val="{00000005-04EE-41CA-AC00-18FBC283878E}"/>
            </c:ext>
          </c:extLst>
        </c:ser>
        <c:dLbls>
          <c:showLegendKey val="0"/>
          <c:showVal val="0"/>
          <c:showCatName val="0"/>
          <c:showSerName val="0"/>
          <c:showPercent val="0"/>
          <c:showBubbleSize val="0"/>
        </c:dLbls>
        <c:gapWidth val="150"/>
        <c:overlap val="100"/>
        <c:axId val="768185304"/>
        <c:axId val="768185632"/>
        <c:extLst>
          <c:ext xmlns:c15="http://schemas.microsoft.com/office/drawing/2012/chart" uri="{02D57815-91ED-43cb-92C2-25804820EDAC}">
            <c15:filteredBarSeries>
              <c15:ser>
                <c:idx val="6"/>
                <c:order val="6"/>
                <c:tx>
                  <c:strRef>
                    <c:extLst>
                      <c:ext uri="{02D57815-91ED-43cb-92C2-25804820EDAC}">
                        <c15:formulaRef>
                          <c15:sqref>'Question 18'!$Y$3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 18'!$R$4:$R$12</c15:sqref>
                        </c15:formulaRef>
                      </c:ext>
                    </c:extLst>
                    <c:strCache>
                      <c:ptCount val="9"/>
                      <c:pt idx="0">
                        <c:v>Alferde</c:v>
                      </c:pt>
                      <c:pt idx="1">
                        <c:v>Stadt Eldagsen</c:v>
                      </c:pt>
                      <c:pt idx="2">
                        <c:v>Holtensen</c:v>
                      </c:pt>
                      <c:pt idx="3">
                        <c:v>Boitzum</c:v>
                      </c:pt>
                      <c:pt idx="4">
                        <c:v>Altenhagen I</c:v>
                      </c:pt>
                      <c:pt idx="5">
                        <c:v>Mittelrode</c:v>
                      </c:pt>
                      <c:pt idx="6">
                        <c:v>Gestorf</c:v>
                      </c:pt>
                      <c:pt idx="7">
                        <c:v>Alvesrode</c:v>
                      </c:pt>
                      <c:pt idx="8">
                        <c:v>Lüdersen</c:v>
                      </c:pt>
                    </c:strCache>
                  </c:strRef>
                </c:cat>
                <c:val>
                  <c:numRef>
                    <c:extLst>
                      <c:ext uri="{02D57815-91ED-43cb-92C2-25804820EDAC}">
                        <c15:formulaRef>
                          <c15:sqref>'Question 18'!$Y$4:$Y$12</c15:sqref>
                        </c15:formulaRef>
                      </c:ext>
                    </c:extLst>
                    <c:numCache>
                      <c:formatCode>General</c:formatCode>
                      <c:ptCount val="9"/>
                      <c:pt idx="0">
                        <c:v>143</c:v>
                      </c:pt>
                      <c:pt idx="1">
                        <c:v>165</c:v>
                      </c:pt>
                      <c:pt idx="2">
                        <c:v>141</c:v>
                      </c:pt>
                      <c:pt idx="3">
                        <c:v>139</c:v>
                      </c:pt>
                      <c:pt idx="4">
                        <c:v>142</c:v>
                      </c:pt>
                      <c:pt idx="5">
                        <c:v>139</c:v>
                      </c:pt>
                      <c:pt idx="6">
                        <c:v>157</c:v>
                      </c:pt>
                      <c:pt idx="7">
                        <c:v>152</c:v>
                      </c:pt>
                      <c:pt idx="8">
                        <c:v>160</c:v>
                      </c:pt>
                    </c:numCache>
                  </c:numRef>
                </c:val>
                <c:extLst>
                  <c:ext xmlns:c16="http://schemas.microsoft.com/office/drawing/2014/chart" uri="{C3380CC4-5D6E-409C-BE32-E72D297353CC}">
                    <c16:uniqueId val="{00000006-04EE-41CA-AC00-18FBC283878E}"/>
                  </c:ext>
                </c:extLst>
              </c15:ser>
            </c15:filteredBarSeries>
          </c:ext>
        </c:extLst>
      </c:barChart>
      <c:catAx>
        <c:axId val="768185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768185632"/>
        <c:crosses val="autoZero"/>
        <c:auto val="1"/>
        <c:lblAlgn val="ctr"/>
        <c:lblOffset val="100"/>
        <c:noMultiLvlLbl val="0"/>
      </c:catAx>
      <c:valAx>
        <c:axId val="76818563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768185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bewerten Sie das Versorgungsangebot der folgenden Stadtteile? Angegeben in Schulnoten von 1 (sehr gut) bis 6 (ungenügend)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10887956108164075"/>
          <c:y val="0.14629351952376823"/>
          <c:w val="0.83473740064218649"/>
          <c:h val="0.70633314280997228"/>
        </c:manualLayout>
      </c:layout>
      <c:barChart>
        <c:barDir val="bar"/>
        <c:grouping val="percentStacked"/>
        <c:varyColors val="0"/>
        <c:ser>
          <c:idx val="0"/>
          <c:order val="0"/>
          <c:tx>
            <c:strRef>
              <c:f>'Question 19'!$S$3</c:f>
              <c:strCache>
                <c:ptCount val="1"/>
                <c:pt idx="0">
                  <c:v>1</c:v>
                </c:pt>
              </c:strCache>
            </c:strRef>
          </c:tx>
          <c:spPr>
            <a:solidFill>
              <a:srgbClr val="007085"/>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19'!$S$4:$S$12</c:f>
              <c:numCache>
                <c:formatCode>0.00%</c:formatCode>
                <c:ptCount val="9"/>
                <c:pt idx="0">
                  <c:v>0</c:v>
                </c:pt>
                <c:pt idx="1">
                  <c:v>0</c:v>
                </c:pt>
                <c:pt idx="2">
                  <c:v>0</c:v>
                </c:pt>
                <c:pt idx="3">
                  <c:v>0</c:v>
                </c:pt>
                <c:pt idx="4">
                  <c:v>0</c:v>
                </c:pt>
                <c:pt idx="5">
                  <c:v>6.4935064935064939E-3</c:v>
                </c:pt>
                <c:pt idx="6">
                  <c:v>1.4598540145985401E-2</c:v>
                </c:pt>
                <c:pt idx="7">
                  <c:v>3.9215686274509803E-2</c:v>
                </c:pt>
                <c:pt idx="8">
                  <c:v>0.17682926829268292</c:v>
                </c:pt>
              </c:numCache>
            </c:numRef>
          </c:val>
          <c:extLst>
            <c:ext xmlns:c16="http://schemas.microsoft.com/office/drawing/2014/chart" uri="{C3380CC4-5D6E-409C-BE32-E72D297353CC}">
              <c16:uniqueId val="{00000000-9940-48E8-9917-9CF2482141D3}"/>
            </c:ext>
          </c:extLst>
        </c:ser>
        <c:ser>
          <c:idx val="1"/>
          <c:order val="1"/>
          <c:tx>
            <c:strRef>
              <c:f>'Question 19'!$T$3</c:f>
              <c:strCache>
                <c:ptCount val="1"/>
                <c:pt idx="0">
                  <c:v>2</c:v>
                </c:pt>
              </c:strCache>
            </c:strRef>
          </c:tx>
          <c:spPr>
            <a:solidFill>
              <a:srgbClr val="3891A7"/>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19'!$T$4:$T$12</c:f>
              <c:numCache>
                <c:formatCode>0.00%</c:formatCode>
                <c:ptCount val="9"/>
                <c:pt idx="0">
                  <c:v>2.9629629629629631E-2</c:v>
                </c:pt>
                <c:pt idx="1">
                  <c:v>1.4492753623188406E-2</c:v>
                </c:pt>
                <c:pt idx="2">
                  <c:v>2.0408163265306121E-2</c:v>
                </c:pt>
                <c:pt idx="3">
                  <c:v>2.8985507246376812E-2</c:v>
                </c:pt>
                <c:pt idx="4">
                  <c:v>3.4482758620689655E-2</c:v>
                </c:pt>
                <c:pt idx="5">
                  <c:v>3.896103896103896E-2</c:v>
                </c:pt>
                <c:pt idx="6">
                  <c:v>0.13138686131386862</c:v>
                </c:pt>
                <c:pt idx="7">
                  <c:v>0.12418300653594772</c:v>
                </c:pt>
                <c:pt idx="8">
                  <c:v>0.53658536585365857</c:v>
                </c:pt>
              </c:numCache>
            </c:numRef>
          </c:val>
          <c:extLst>
            <c:ext xmlns:c16="http://schemas.microsoft.com/office/drawing/2014/chart" uri="{C3380CC4-5D6E-409C-BE32-E72D297353CC}">
              <c16:uniqueId val="{00000001-9940-48E8-9917-9CF2482141D3}"/>
            </c:ext>
          </c:extLst>
        </c:ser>
        <c:ser>
          <c:idx val="2"/>
          <c:order val="2"/>
          <c:tx>
            <c:strRef>
              <c:f>'Question 19'!$U$3</c:f>
              <c:strCache>
                <c:ptCount val="1"/>
                <c:pt idx="0">
                  <c:v>3</c:v>
                </c:pt>
              </c:strCache>
            </c:strRef>
          </c:tx>
          <c:spPr>
            <a:solidFill>
              <a:srgbClr val="0BD0D9"/>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19'!$U$4:$U$12</c:f>
              <c:numCache>
                <c:formatCode>0.00%</c:formatCode>
                <c:ptCount val="9"/>
                <c:pt idx="0">
                  <c:v>5.185185185185185E-2</c:v>
                </c:pt>
                <c:pt idx="1">
                  <c:v>0.10869565217391304</c:v>
                </c:pt>
                <c:pt idx="2">
                  <c:v>0.10204081632653061</c:v>
                </c:pt>
                <c:pt idx="3">
                  <c:v>0.10144927536231885</c:v>
                </c:pt>
                <c:pt idx="4">
                  <c:v>0.1310344827586207</c:v>
                </c:pt>
                <c:pt idx="5">
                  <c:v>0.20779220779220781</c:v>
                </c:pt>
                <c:pt idx="6">
                  <c:v>0.21897810218978103</c:v>
                </c:pt>
                <c:pt idx="7">
                  <c:v>0.33333333333333331</c:v>
                </c:pt>
                <c:pt idx="8">
                  <c:v>0.1951219512195122</c:v>
                </c:pt>
              </c:numCache>
            </c:numRef>
          </c:val>
          <c:extLst>
            <c:ext xmlns:c16="http://schemas.microsoft.com/office/drawing/2014/chart" uri="{C3380CC4-5D6E-409C-BE32-E72D297353CC}">
              <c16:uniqueId val="{00000002-9940-48E8-9917-9CF2482141D3}"/>
            </c:ext>
          </c:extLst>
        </c:ser>
        <c:ser>
          <c:idx val="3"/>
          <c:order val="3"/>
          <c:tx>
            <c:strRef>
              <c:f>'Question 19'!$V$3</c:f>
              <c:strCache>
                <c:ptCount val="1"/>
                <c:pt idx="0">
                  <c:v>4</c:v>
                </c:pt>
              </c:strCache>
            </c:strRef>
          </c:tx>
          <c:spPr>
            <a:solidFill>
              <a:srgbClr val="FEB80A"/>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19'!$V$4:$V$12</c:f>
              <c:numCache>
                <c:formatCode>0.00%</c:formatCode>
                <c:ptCount val="9"/>
                <c:pt idx="0">
                  <c:v>0.25925925925925924</c:v>
                </c:pt>
                <c:pt idx="1">
                  <c:v>0.26811594202898553</c:v>
                </c:pt>
                <c:pt idx="2">
                  <c:v>0.26530612244897961</c:v>
                </c:pt>
                <c:pt idx="3">
                  <c:v>0.28985507246376813</c:v>
                </c:pt>
                <c:pt idx="4">
                  <c:v>0.27586206896551724</c:v>
                </c:pt>
                <c:pt idx="5">
                  <c:v>0.26623376623376621</c:v>
                </c:pt>
                <c:pt idx="6">
                  <c:v>0.31386861313868614</c:v>
                </c:pt>
                <c:pt idx="7">
                  <c:v>0.33333333333333331</c:v>
                </c:pt>
                <c:pt idx="8">
                  <c:v>5.4878048780487805E-2</c:v>
                </c:pt>
              </c:numCache>
            </c:numRef>
          </c:val>
          <c:extLst>
            <c:ext xmlns:c16="http://schemas.microsoft.com/office/drawing/2014/chart" uri="{C3380CC4-5D6E-409C-BE32-E72D297353CC}">
              <c16:uniqueId val="{00000003-9940-48E8-9917-9CF2482141D3}"/>
            </c:ext>
          </c:extLst>
        </c:ser>
        <c:ser>
          <c:idx val="4"/>
          <c:order val="4"/>
          <c:tx>
            <c:strRef>
              <c:f>'Question 19'!$W$3</c:f>
              <c:strCache>
                <c:ptCount val="1"/>
                <c:pt idx="0">
                  <c:v>5</c:v>
                </c:pt>
              </c:strCache>
            </c:strRef>
          </c:tx>
          <c:spPr>
            <a:solidFill>
              <a:srgbClr val="C78484"/>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19'!$W$4:$W$12</c:f>
              <c:numCache>
                <c:formatCode>0.00%</c:formatCode>
                <c:ptCount val="9"/>
                <c:pt idx="0">
                  <c:v>0.29629629629629628</c:v>
                </c:pt>
                <c:pt idx="1">
                  <c:v>0.29710144927536231</c:v>
                </c:pt>
                <c:pt idx="2">
                  <c:v>0.31972789115646261</c:v>
                </c:pt>
                <c:pt idx="3">
                  <c:v>0.27536231884057971</c:v>
                </c:pt>
                <c:pt idx="4">
                  <c:v>0.27586206896551724</c:v>
                </c:pt>
                <c:pt idx="5">
                  <c:v>0.2857142857142857</c:v>
                </c:pt>
                <c:pt idx="6">
                  <c:v>0.20437956204379562</c:v>
                </c:pt>
                <c:pt idx="7">
                  <c:v>0.10457516339869281</c:v>
                </c:pt>
                <c:pt idx="8">
                  <c:v>1.2195121951219513E-2</c:v>
                </c:pt>
              </c:numCache>
            </c:numRef>
          </c:val>
          <c:extLst>
            <c:ext xmlns:c16="http://schemas.microsoft.com/office/drawing/2014/chart" uri="{C3380CC4-5D6E-409C-BE32-E72D297353CC}">
              <c16:uniqueId val="{00000004-9940-48E8-9917-9CF2482141D3}"/>
            </c:ext>
          </c:extLst>
        </c:ser>
        <c:ser>
          <c:idx val="5"/>
          <c:order val="5"/>
          <c:tx>
            <c:strRef>
              <c:f>'Question 19'!$X$3</c:f>
              <c:strCache>
                <c:ptCount val="1"/>
                <c:pt idx="0">
                  <c:v>6</c:v>
                </c:pt>
              </c:strCache>
            </c:strRef>
          </c:tx>
          <c:spPr>
            <a:solidFill>
              <a:srgbClr val="B20005"/>
            </a:solidFill>
            <a:ln>
              <a:noFill/>
            </a:ln>
            <a:effectLst/>
          </c:spPr>
          <c:invertIfNegative val="0"/>
          <c:cat>
            <c:strRef>
              <c:f>'Question 19'!$R$4:$R$12</c:f>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f>'Question 19'!$X$4:$X$12</c:f>
              <c:numCache>
                <c:formatCode>0.00%</c:formatCode>
                <c:ptCount val="9"/>
                <c:pt idx="0">
                  <c:v>0.36296296296296299</c:v>
                </c:pt>
                <c:pt idx="1">
                  <c:v>0.31159420289855072</c:v>
                </c:pt>
                <c:pt idx="2">
                  <c:v>0.29251700680272108</c:v>
                </c:pt>
                <c:pt idx="3">
                  <c:v>0.30434782608695654</c:v>
                </c:pt>
                <c:pt idx="4">
                  <c:v>0.28275862068965518</c:v>
                </c:pt>
                <c:pt idx="5">
                  <c:v>0.19480519480519481</c:v>
                </c:pt>
                <c:pt idx="6">
                  <c:v>0.11678832116788321</c:v>
                </c:pt>
                <c:pt idx="7">
                  <c:v>6.535947712418301E-2</c:v>
                </c:pt>
                <c:pt idx="8">
                  <c:v>2.4390243902439025E-2</c:v>
                </c:pt>
              </c:numCache>
            </c:numRef>
          </c:val>
          <c:extLst>
            <c:ext xmlns:c16="http://schemas.microsoft.com/office/drawing/2014/chart" uri="{C3380CC4-5D6E-409C-BE32-E72D297353CC}">
              <c16:uniqueId val="{00000005-9940-48E8-9917-9CF2482141D3}"/>
            </c:ext>
          </c:extLst>
        </c:ser>
        <c:dLbls>
          <c:showLegendKey val="0"/>
          <c:showVal val="0"/>
          <c:showCatName val="0"/>
          <c:showSerName val="0"/>
          <c:showPercent val="0"/>
          <c:showBubbleSize val="0"/>
        </c:dLbls>
        <c:gapWidth val="150"/>
        <c:overlap val="100"/>
        <c:axId val="959821728"/>
        <c:axId val="959825008"/>
        <c:extLst>
          <c:ext xmlns:c15="http://schemas.microsoft.com/office/drawing/2012/chart" uri="{02D57815-91ED-43cb-92C2-25804820EDAC}">
            <c15:filteredBarSeries>
              <c15:ser>
                <c:idx val="6"/>
                <c:order val="6"/>
                <c:tx>
                  <c:strRef>
                    <c:extLst>
                      <c:ext uri="{02D57815-91ED-43cb-92C2-25804820EDAC}">
                        <c15:formulaRef>
                          <c15:sqref>'Question 19'!$Y$3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 19'!$R$4:$R$12</c15:sqref>
                        </c15:formulaRef>
                      </c:ext>
                    </c:extLst>
                    <c:strCache>
                      <c:ptCount val="9"/>
                      <c:pt idx="0">
                        <c:v>Boitzum</c:v>
                      </c:pt>
                      <c:pt idx="1">
                        <c:v>Alferde</c:v>
                      </c:pt>
                      <c:pt idx="2">
                        <c:v>Alvesrode</c:v>
                      </c:pt>
                      <c:pt idx="3">
                        <c:v>Mittelrode</c:v>
                      </c:pt>
                      <c:pt idx="4">
                        <c:v>Holtensen</c:v>
                      </c:pt>
                      <c:pt idx="5">
                        <c:v>Lüdersen</c:v>
                      </c:pt>
                      <c:pt idx="6">
                        <c:v>Altenhagen I</c:v>
                      </c:pt>
                      <c:pt idx="7">
                        <c:v>Gestorf</c:v>
                      </c:pt>
                      <c:pt idx="8">
                        <c:v>Stadt Eldagsen</c:v>
                      </c:pt>
                    </c:strCache>
                  </c:strRef>
                </c:cat>
                <c:val>
                  <c:numRef>
                    <c:extLst>
                      <c:ext uri="{02D57815-91ED-43cb-92C2-25804820EDAC}">
                        <c15:formulaRef>
                          <c15:sqref>'Question 19'!$Y$4:$Y$12</c15:sqref>
                        </c15:formulaRef>
                      </c:ext>
                    </c:extLst>
                    <c:numCache>
                      <c:formatCode>General</c:formatCode>
                      <c:ptCount val="9"/>
                      <c:pt idx="0">
                        <c:v>135</c:v>
                      </c:pt>
                      <c:pt idx="1">
                        <c:v>138</c:v>
                      </c:pt>
                      <c:pt idx="2">
                        <c:v>147</c:v>
                      </c:pt>
                      <c:pt idx="3">
                        <c:v>138</c:v>
                      </c:pt>
                      <c:pt idx="4">
                        <c:v>145</c:v>
                      </c:pt>
                      <c:pt idx="5">
                        <c:v>154</c:v>
                      </c:pt>
                      <c:pt idx="6">
                        <c:v>137</c:v>
                      </c:pt>
                      <c:pt idx="7">
                        <c:v>153</c:v>
                      </c:pt>
                      <c:pt idx="8">
                        <c:v>164</c:v>
                      </c:pt>
                    </c:numCache>
                  </c:numRef>
                </c:val>
                <c:extLst>
                  <c:ext xmlns:c16="http://schemas.microsoft.com/office/drawing/2014/chart" uri="{C3380CC4-5D6E-409C-BE32-E72D297353CC}">
                    <c16:uniqueId val="{00000006-9940-48E8-9917-9CF2482141D3}"/>
                  </c:ext>
                </c:extLst>
              </c15:ser>
            </c15:filteredBarSeries>
          </c:ext>
        </c:extLst>
      </c:barChart>
      <c:catAx>
        <c:axId val="959821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959825008"/>
        <c:crosses val="autoZero"/>
        <c:auto val="1"/>
        <c:lblAlgn val="ctr"/>
        <c:lblOffset val="100"/>
        <c:noMultiLvlLbl val="0"/>
      </c:catAx>
      <c:valAx>
        <c:axId val="959825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959821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bewerten Sie die folgenden Stadtteile insgesamt? Angegeben in Schulnoten von 1 (sehr gut) bis 6 (ungenügend)</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10003089324195827"/>
          <c:y val="0.14387867579429098"/>
          <c:w val="0.83142057219137"/>
          <c:h val="0.71118065465430536"/>
        </c:manualLayout>
      </c:layout>
      <c:barChart>
        <c:barDir val="bar"/>
        <c:grouping val="percentStacked"/>
        <c:varyColors val="0"/>
        <c:ser>
          <c:idx val="0"/>
          <c:order val="0"/>
          <c:tx>
            <c:strRef>
              <c:f>'Question 20'!$S$3</c:f>
              <c:strCache>
                <c:ptCount val="1"/>
                <c:pt idx="0">
                  <c:v>1</c:v>
                </c:pt>
              </c:strCache>
            </c:strRef>
          </c:tx>
          <c:spPr>
            <a:solidFill>
              <a:srgbClr val="007085"/>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20'!$S$4:$S$12</c:f>
              <c:numCache>
                <c:formatCode>0.00%</c:formatCode>
                <c:ptCount val="9"/>
                <c:pt idx="0">
                  <c:v>2.0689655172413793E-2</c:v>
                </c:pt>
                <c:pt idx="1">
                  <c:v>2.8985507246376812E-2</c:v>
                </c:pt>
                <c:pt idx="2">
                  <c:v>2.8776978417266189E-2</c:v>
                </c:pt>
                <c:pt idx="3">
                  <c:v>4.4117647058823532E-2</c:v>
                </c:pt>
                <c:pt idx="4">
                  <c:v>0.05</c:v>
                </c:pt>
                <c:pt idx="5">
                  <c:v>3.6231884057971016E-2</c:v>
                </c:pt>
                <c:pt idx="6">
                  <c:v>6.0810810810810814E-2</c:v>
                </c:pt>
                <c:pt idx="7">
                  <c:v>0.1111111111111111</c:v>
                </c:pt>
                <c:pt idx="8">
                  <c:v>7.3825503355704702E-2</c:v>
                </c:pt>
              </c:numCache>
            </c:numRef>
          </c:val>
          <c:extLst>
            <c:ext xmlns:c16="http://schemas.microsoft.com/office/drawing/2014/chart" uri="{C3380CC4-5D6E-409C-BE32-E72D297353CC}">
              <c16:uniqueId val="{00000000-7E53-48AC-BD23-7E8B65386907}"/>
            </c:ext>
          </c:extLst>
        </c:ser>
        <c:ser>
          <c:idx val="1"/>
          <c:order val="1"/>
          <c:tx>
            <c:strRef>
              <c:f>'Question 20'!$T$3</c:f>
              <c:strCache>
                <c:ptCount val="1"/>
                <c:pt idx="0">
                  <c:v>2</c:v>
                </c:pt>
              </c:strCache>
            </c:strRef>
          </c:tx>
          <c:spPr>
            <a:solidFill>
              <a:srgbClr val="3891A7"/>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20'!$T$4:$T$12</c:f>
              <c:numCache>
                <c:formatCode>0.00%</c:formatCode>
                <c:ptCount val="9"/>
                <c:pt idx="0">
                  <c:v>0.20689655172413793</c:v>
                </c:pt>
                <c:pt idx="1">
                  <c:v>0.15942028985507245</c:v>
                </c:pt>
                <c:pt idx="2">
                  <c:v>0.17985611510791366</c:v>
                </c:pt>
                <c:pt idx="3">
                  <c:v>0.16911764705882354</c:v>
                </c:pt>
                <c:pt idx="4">
                  <c:v>0.26250000000000001</c:v>
                </c:pt>
                <c:pt idx="5">
                  <c:v>0.2391304347826087</c:v>
                </c:pt>
                <c:pt idx="6">
                  <c:v>0.19594594594594594</c:v>
                </c:pt>
                <c:pt idx="7">
                  <c:v>0.31372549019607843</c:v>
                </c:pt>
                <c:pt idx="8">
                  <c:v>0.27516778523489932</c:v>
                </c:pt>
              </c:numCache>
            </c:numRef>
          </c:val>
          <c:extLst>
            <c:ext xmlns:c16="http://schemas.microsoft.com/office/drawing/2014/chart" uri="{C3380CC4-5D6E-409C-BE32-E72D297353CC}">
              <c16:uniqueId val="{00000001-7E53-48AC-BD23-7E8B65386907}"/>
            </c:ext>
          </c:extLst>
        </c:ser>
        <c:ser>
          <c:idx val="2"/>
          <c:order val="2"/>
          <c:tx>
            <c:strRef>
              <c:f>'Question 20'!$U$3</c:f>
              <c:strCache>
                <c:ptCount val="1"/>
                <c:pt idx="0">
                  <c:v>3</c:v>
                </c:pt>
              </c:strCache>
            </c:strRef>
          </c:tx>
          <c:spPr>
            <a:solidFill>
              <a:srgbClr val="0BD0D9"/>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20'!$U$4:$U$12</c:f>
              <c:numCache>
                <c:formatCode>0.00%</c:formatCode>
                <c:ptCount val="9"/>
                <c:pt idx="0">
                  <c:v>0.45517241379310347</c:v>
                </c:pt>
                <c:pt idx="1">
                  <c:v>0.5</c:v>
                </c:pt>
                <c:pt idx="2">
                  <c:v>0.48201438848920863</c:v>
                </c:pt>
                <c:pt idx="3">
                  <c:v>0.49264705882352944</c:v>
                </c:pt>
                <c:pt idx="4">
                  <c:v>0.39374999999999999</c:v>
                </c:pt>
                <c:pt idx="5">
                  <c:v>0.44927536231884058</c:v>
                </c:pt>
                <c:pt idx="6">
                  <c:v>0.47972972972972971</c:v>
                </c:pt>
                <c:pt idx="7">
                  <c:v>0.35947712418300654</c:v>
                </c:pt>
                <c:pt idx="8">
                  <c:v>0.44966442953020136</c:v>
                </c:pt>
              </c:numCache>
            </c:numRef>
          </c:val>
          <c:extLst>
            <c:ext xmlns:c16="http://schemas.microsoft.com/office/drawing/2014/chart" uri="{C3380CC4-5D6E-409C-BE32-E72D297353CC}">
              <c16:uniqueId val="{00000002-7E53-48AC-BD23-7E8B65386907}"/>
            </c:ext>
          </c:extLst>
        </c:ser>
        <c:ser>
          <c:idx val="3"/>
          <c:order val="3"/>
          <c:tx>
            <c:strRef>
              <c:f>'Question 20'!$V$3</c:f>
              <c:strCache>
                <c:ptCount val="1"/>
                <c:pt idx="0">
                  <c:v>4</c:v>
                </c:pt>
              </c:strCache>
            </c:strRef>
          </c:tx>
          <c:spPr>
            <a:solidFill>
              <a:srgbClr val="FEB80A"/>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20'!$V$4:$V$12</c:f>
              <c:numCache>
                <c:formatCode>0.00%</c:formatCode>
                <c:ptCount val="9"/>
                <c:pt idx="0">
                  <c:v>0.18620689655172415</c:v>
                </c:pt>
                <c:pt idx="1">
                  <c:v>0.22463768115942029</c:v>
                </c:pt>
                <c:pt idx="2">
                  <c:v>0.20863309352517986</c:v>
                </c:pt>
                <c:pt idx="3">
                  <c:v>0.19117647058823528</c:v>
                </c:pt>
                <c:pt idx="4">
                  <c:v>0.2</c:v>
                </c:pt>
                <c:pt idx="5">
                  <c:v>0.21739130434782608</c:v>
                </c:pt>
                <c:pt idx="6">
                  <c:v>0.18243243243243243</c:v>
                </c:pt>
                <c:pt idx="7">
                  <c:v>0.1437908496732026</c:v>
                </c:pt>
                <c:pt idx="8">
                  <c:v>0.15436241610738255</c:v>
                </c:pt>
              </c:numCache>
            </c:numRef>
          </c:val>
          <c:extLst>
            <c:ext xmlns:c16="http://schemas.microsoft.com/office/drawing/2014/chart" uri="{C3380CC4-5D6E-409C-BE32-E72D297353CC}">
              <c16:uniqueId val="{00000003-7E53-48AC-BD23-7E8B65386907}"/>
            </c:ext>
          </c:extLst>
        </c:ser>
        <c:ser>
          <c:idx val="4"/>
          <c:order val="4"/>
          <c:tx>
            <c:strRef>
              <c:f>'Question 20'!$W$3</c:f>
              <c:strCache>
                <c:ptCount val="1"/>
                <c:pt idx="0">
                  <c:v>5</c:v>
                </c:pt>
              </c:strCache>
            </c:strRef>
          </c:tx>
          <c:spPr>
            <a:solidFill>
              <a:srgbClr val="C78484"/>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20'!$W$4:$W$12</c:f>
              <c:numCache>
                <c:formatCode>0.00%</c:formatCode>
                <c:ptCount val="9"/>
                <c:pt idx="0">
                  <c:v>0.1103448275862069</c:v>
                </c:pt>
                <c:pt idx="1">
                  <c:v>6.5217391304347824E-2</c:v>
                </c:pt>
                <c:pt idx="2">
                  <c:v>7.1942446043165464E-2</c:v>
                </c:pt>
                <c:pt idx="3">
                  <c:v>6.6176470588235295E-2</c:v>
                </c:pt>
                <c:pt idx="4">
                  <c:v>6.25E-2</c:v>
                </c:pt>
                <c:pt idx="5">
                  <c:v>3.6231884057971016E-2</c:v>
                </c:pt>
                <c:pt idx="6">
                  <c:v>6.7567567567567571E-2</c:v>
                </c:pt>
                <c:pt idx="7">
                  <c:v>6.535947712418301E-2</c:v>
                </c:pt>
                <c:pt idx="8">
                  <c:v>4.6979865771812082E-2</c:v>
                </c:pt>
              </c:numCache>
            </c:numRef>
          </c:val>
          <c:extLst>
            <c:ext xmlns:c16="http://schemas.microsoft.com/office/drawing/2014/chart" uri="{C3380CC4-5D6E-409C-BE32-E72D297353CC}">
              <c16:uniqueId val="{00000004-7E53-48AC-BD23-7E8B65386907}"/>
            </c:ext>
          </c:extLst>
        </c:ser>
        <c:ser>
          <c:idx val="5"/>
          <c:order val="5"/>
          <c:tx>
            <c:strRef>
              <c:f>'Question 20'!$X$3</c:f>
              <c:strCache>
                <c:ptCount val="1"/>
                <c:pt idx="0">
                  <c:v>6</c:v>
                </c:pt>
              </c:strCache>
            </c:strRef>
          </c:tx>
          <c:spPr>
            <a:solidFill>
              <a:srgbClr val="B20005"/>
            </a:solidFill>
            <a:ln>
              <a:noFill/>
            </a:ln>
            <a:effectLst/>
          </c:spPr>
          <c:invertIfNegative val="0"/>
          <c:cat>
            <c:strRef>
              <c:f>'Question 20'!$R$4:$R$12</c:f>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f>'Question 20'!$X$4:$X$12</c:f>
              <c:numCache>
                <c:formatCode>0.00%</c:formatCode>
                <c:ptCount val="9"/>
                <c:pt idx="0">
                  <c:v>2.0689655172413793E-2</c:v>
                </c:pt>
                <c:pt idx="1">
                  <c:v>2.1739130434782608E-2</c:v>
                </c:pt>
                <c:pt idx="2">
                  <c:v>2.8776978417266189E-2</c:v>
                </c:pt>
                <c:pt idx="3">
                  <c:v>3.6764705882352942E-2</c:v>
                </c:pt>
                <c:pt idx="4">
                  <c:v>3.125E-2</c:v>
                </c:pt>
                <c:pt idx="5">
                  <c:v>2.1739130434782608E-2</c:v>
                </c:pt>
                <c:pt idx="6">
                  <c:v>1.3513513513513514E-2</c:v>
                </c:pt>
                <c:pt idx="7">
                  <c:v>6.5359477124183009E-3</c:v>
                </c:pt>
                <c:pt idx="8">
                  <c:v>0</c:v>
                </c:pt>
              </c:numCache>
            </c:numRef>
          </c:val>
          <c:extLst>
            <c:ext xmlns:c16="http://schemas.microsoft.com/office/drawing/2014/chart" uri="{C3380CC4-5D6E-409C-BE32-E72D297353CC}">
              <c16:uniqueId val="{00000005-7E53-48AC-BD23-7E8B65386907}"/>
            </c:ext>
          </c:extLst>
        </c:ser>
        <c:dLbls>
          <c:showLegendKey val="0"/>
          <c:showVal val="0"/>
          <c:showCatName val="0"/>
          <c:showSerName val="0"/>
          <c:showPercent val="0"/>
          <c:showBubbleSize val="0"/>
        </c:dLbls>
        <c:gapWidth val="150"/>
        <c:overlap val="100"/>
        <c:axId val="1005224672"/>
        <c:axId val="1005217128"/>
        <c:extLst>
          <c:ext xmlns:c15="http://schemas.microsoft.com/office/drawing/2012/chart" uri="{02D57815-91ED-43cb-92C2-25804820EDAC}">
            <c15:filteredBarSeries>
              <c15:ser>
                <c:idx val="6"/>
                <c:order val="6"/>
                <c:tx>
                  <c:strRef>
                    <c:extLst>
                      <c:ext uri="{02D57815-91ED-43cb-92C2-25804820EDAC}">
                        <c15:formulaRef>
                          <c15:sqref>'Question 20'!$Y$3</c15:sqref>
                        </c15:formulaRef>
                      </c:ext>
                    </c:extLst>
                    <c:strCache>
                      <c:ptCount val="1"/>
                      <c:pt idx="0">
                        <c:v>Total</c:v>
                      </c:pt>
                    </c:strCache>
                  </c:strRef>
                </c:tx>
                <c:spPr>
                  <a:solidFill>
                    <a:schemeClr val="accent1">
                      <a:lumMod val="60000"/>
                    </a:schemeClr>
                  </a:solidFill>
                  <a:ln>
                    <a:noFill/>
                  </a:ln>
                  <a:effectLst/>
                </c:spPr>
                <c:invertIfNegative val="0"/>
                <c:cat>
                  <c:strRef>
                    <c:extLst>
                      <c:ext uri="{02D57815-91ED-43cb-92C2-25804820EDAC}">
                        <c15:formulaRef>
                          <c15:sqref>'Question 20'!$R$4:$R$12</c15:sqref>
                        </c15:formulaRef>
                      </c:ext>
                    </c:extLst>
                    <c:strCache>
                      <c:ptCount val="9"/>
                      <c:pt idx="0">
                        <c:v>Holtensen</c:v>
                      </c:pt>
                      <c:pt idx="1">
                        <c:v>Alferde</c:v>
                      </c:pt>
                      <c:pt idx="2">
                        <c:v>Mittelrode</c:v>
                      </c:pt>
                      <c:pt idx="3">
                        <c:v>Boitzum</c:v>
                      </c:pt>
                      <c:pt idx="4">
                        <c:v>Stadt Eldagsen</c:v>
                      </c:pt>
                      <c:pt idx="5">
                        <c:v>Altenhagen I</c:v>
                      </c:pt>
                      <c:pt idx="6">
                        <c:v>Gestorf</c:v>
                      </c:pt>
                      <c:pt idx="7">
                        <c:v>Lüdersen</c:v>
                      </c:pt>
                      <c:pt idx="8">
                        <c:v>Alvesrode</c:v>
                      </c:pt>
                    </c:strCache>
                  </c:strRef>
                </c:cat>
                <c:val>
                  <c:numRef>
                    <c:extLst>
                      <c:ext uri="{02D57815-91ED-43cb-92C2-25804820EDAC}">
                        <c15:formulaRef>
                          <c15:sqref>'Question 20'!$Y$4:$Y$12</c15:sqref>
                        </c15:formulaRef>
                      </c:ext>
                    </c:extLst>
                    <c:numCache>
                      <c:formatCode>General</c:formatCode>
                      <c:ptCount val="9"/>
                      <c:pt idx="0">
                        <c:v>145</c:v>
                      </c:pt>
                      <c:pt idx="1">
                        <c:v>138</c:v>
                      </c:pt>
                      <c:pt idx="2">
                        <c:v>139</c:v>
                      </c:pt>
                      <c:pt idx="3">
                        <c:v>136</c:v>
                      </c:pt>
                      <c:pt idx="4">
                        <c:v>160</c:v>
                      </c:pt>
                      <c:pt idx="5">
                        <c:v>138</c:v>
                      </c:pt>
                      <c:pt idx="6">
                        <c:v>148</c:v>
                      </c:pt>
                      <c:pt idx="7">
                        <c:v>153</c:v>
                      </c:pt>
                      <c:pt idx="8">
                        <c:v>149</c:v>
                      </c:pt>
                    </c:numCache>
                  </c:numRef>
                </c:val>
                <c:extLst>
                  <c:ext xmlns:c16="http://schemas.microsoft.com/office/drawing/2014/chart" uri="{C3380CC4-5D6E-409C-BE32-E72D297353CC}">
                    <c16:uniqueId val="{00000006-7E53-48AC-BD23-7E8B65386907}"/>
                  </c:ext>
                </c:extLst>
              </c15:ser>
            </c15:filteredBarSeries>
          </c:ext>
        </c:extLst>
      </c:barChart>
      <c:catAx>
        <c:axId val="100522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005217128"/>
        <c:crosses val="autoZero"/>
        <c:auto val="1"/>
        <c:lblAlgn val="ctr"/>
        <c:lblOffset val="100"/>
        <c:noMultiLvlLbl val="0"/>
      </c:catAx>
      <c:valAx>
        <c:axId val="100521712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005224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Welche Tätigkeit üben Sie momentan aus?</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1"/>
          <c:order val="1"/>
          <c:tx>
            <c:strRef>
              <c:f>'Question 22'!$L$3</c:f>
              <c:strCache>
                <c:ptCount val="1"/>
                <c:pt idx="0">
                  <c:v>Häufigkeit</c:v>
                </c:pt>
              </c:strCache>
            </c:strRef>
          </c:tx>
          <c:spPr>
            <a:solidFill>
              <a:srgbClr val="00708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22'!$J$4:$J$12</c:f>
              <c:strCache>
                <c:ptCount val="9"/>
                <c:pt idx="0">
                  <c:v>Geringfügig tätig, Mini-Job</c:v>
                </c:pt>
                <c:pt idx="1">
                  <c:v>nicht erwerbstätig</c:v>
                </c:pt>
                <c:pt idx="2">
                  <c:v>keine Angabe</c:v>
                </c:pt>
                <c:pt idx="3">
                  <c:v>(Fach-)Arbeiter/in</c:v>
                </c:pt>
                <c:pt idx="4">
                  <c:v>Selbstständig</c:v>
                </c:pt>
                <c:pt idx="5">
                  <c:v>Geschäftsführer/in, Manager/in, leitende(r) Angestellte(r)/ Beamter/in</c:v>
                </c:pt>
                <c:pt idx="6">
                  <c:v>Schüler/in, Student/in, Auszubildende/r</c:v>
                </c:pt>
                <c:pt idx="7">
                  <c:v>Rentner/in, Pensionär/in</c:v>
                </c:pt>
                <c:pt idx="8">
                  <c:v>Angestellte(r), Beamter/in</c:v>
                </c:pt>
              </c:strCache>
            </c:strRef>
          </c:cat>
          <c:val>
            <c:numRef>
              <c:f>'Question 22'!$L$4:$L$12</c:f>
              <c:numCache>
                <c:formatCode>0.00%</c:formatCode>
                <c:ptCount val="9"/>
                <c:pt idx="0">
                  <c:v>8.6956521739130436E-3</c:v>
                </c:pt>
                <c:pt idx="1">
                  <c:v>1.3043478260869565E-2</c:v>
                </c:pt>
                <c:pt idx="2">
                  <c:v>3.4782608695652174E-2</c:v>
                </c:pt>
                <c:pt idx="3">
                  <c:v>3.4782608695652174E-2</c:v>
                </c:pt>
                <c:pt idx="4">
                  <c:v>5.6521739130434782E-2</c:v>
                </c:pt>
                <c:pt idx="5">
                  <c:v>6.0869565217391307E-2</c:v>
                </c:pt>
                <c:pt idx="6">
                  <c:v>7.3913043478260873E-2</c:v>
                </c:pt>
                <c:pt idx="7">
                  <c:v>0.16521739130434782</c:v>
                </c:pt>
                <c:pt idx="8">
                  <c:v>0.55217391304347829</c:v>
                </c:pt>
              </c:numCache>
            </c:numRef>
          </c:val>
          <c:extLst>
            <c:ext xmlns:c16="http://schemas.microsoft.com/office/drawing/2014/chart" uri="{C3380CC4-5D6E-409C-BE32-E72D297353CC}">
              <c16:uniqueId val="{00000000-6246-452B-879A-13666D136460}"/>
            </c:ext>
          </c:extLst>
        </c:ser>
        <c:dLbls>
          <c:dLblPos val="outEnd"/>
          <c:showLegendKey val="0"/>
          <c:showVal val="1"/>
          <c:showCatName val="0"/>
          <c:showSerName val="0"/>
          <c:showPercent val="0"/>
          <c:showBubbleSize val="0"/>
        </c:dLbls>
        <c:gapWidth val="219"/>
        <c:overlap val="-27"/>
        <c:axId val="460147128"/>
        <c:axId val="460153032"/>
        <c:extLst>
          <c:ext xmlns:c15="http://schemas.microsoft.com/office/drawing/2012/chart" uri="{02D57815-91ED-43cb-92C2-25804820EDAC}">
            <c15:filteredBarSeries>
              <c15:ser>
                <c:idx val="0"/>
                <c:order val="0"/>
                <c:tx>
                  <c:strRef>
                    <c:extLst>
                      <c:ext uri="{02D57815-91ED-43cb-92C2-25804820EDAC}">
                        <c15:formulaRef>
                          <c15:sqref>'Question 22'!$K$3</c15:sqref>
                        </c15:formulaRef>
                      </c:ext>
                    </c:extLst>
                    <c:strCache>
                      <c:ptCount val="1"/>
                      <c:pt idx="0">
                        <c:v>Anzahl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'Question 22'!$J$4:$J$12</c15:sqref>
                        </c15:formulaRef>
                      </c:ext>
                    </c:extLst>
                    <c:strCache>
                      <c:ptCount val="9"/>
                      <c:pt idx="0">
                        <c:v>Geringfügig tätig, Mini-Job</c:v>
                      </c:pt>
                      <c:pt idx="1">
                        <c:v>nicht erwerbstätig</c:v>
                      </c:pt>
                      <c:pt idx="2">
                        <c:v>keine Angabe</c:v>
                      </c:pt>
                      <c:pt idx="3">
                        <c:v>(Fach-)Arbeiter/in</c:v>
                      </c:pt>
                      <c:pt idx="4">
                        <c:v>Selbstständig</c:v>
                      </c:pt>
                      <c:pt idx="5">
                        <c:v>Geschäftsführer/in, Manager/in, leitende(r) Angestellte(r)/ Beamter/in</c:v>
                      </c:pt>
                      <c:pt idx="6">
                        <c:v>Schüler/in, Student/in, Auszubildende/r</c:v>
                      </c:pt>
                      <c:pt idx="7">
                        <c:v>Rentner/in, Pensionär/in</c:v>
                      </c:pt>
                      <c:pt idx="8">
                        <c:v>Angestellte(r), Beamter/in</c:v>
                      </c:pt>
                    </c:strCache>
                  </c:strRef>
                </c:cat>
                <c:val>
                  <c:numRef>
                    <c:extLst>
                      <c:ext uri="{02D57815-91ED-43cb-92C2-25804820EDAC}">
                        <c15:formulaRef>
                          <c15:sqref>'Question 22'!$K$4:$K$12</c15:sqref>
                        </c15:formulaRef>
                      </c:ext>
                    </c:extLst>
                    <c:numCache>
                      <c:formatCode>General</c:formatCode>
                      <c:ptCount val="9"/>
                      <c:pt idx="0">
                        <c:v>2</c:v>
                      </c:pt>
                      <c:pt idx="1">
                        <c:v>3</c:v>
                      </c:pt>
                      <c:pt idx="2">
                        <c:v>8</c:v>
                      </c:pt>
                      <c:pt idx="3">
                        <c:v>8</c:v>
                      </c:pt>
                      <c:pt idx="4">
                        <c:v>13</c:v>
                      </c:pt>
                      <c:pt idx="5">
                        <c:v>14</c:v>
                      </c:pt>
                      <c:pt idx="6">
                        <c:v>17</c:v>
                      </c:pt>
                      <c:pt idx="7">
                        <c:v>38</c:v>
                      </c:pt>
                      <c:pt idx="8">
                        <c:v>127</c:v>
                      </c:pt>
                    </c:numCache>
                  </c:numRef>
                </c:val>
                <c:extLst>
                  <c:ext xmlns:c16="http://schemas.microsoft.com/office/drawing/2014/chart" uri="{C3380CC4-5D6E-409C-BE32-E72D297353CC}">
                    <c16:uniqueId val="{00000001-6246-452B-879A-13666D136460}"/>
                  </c:ext>
                </c:extLst>
              </c15:ser>
            </c15:filteredBarSeries>
          </c:ext>
        </c:extLst>
      </c:barChart>
      <c:catAx>
        <c:axId val="460147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60153032"/>
        <c:crosses val="autoZero"/>
        <c:auto val="1"/>
        <c:lblAlgn val="ctr"/>
        <c:lblOffset val="100"/>
        <c:noMultiLvlLbl val="0"/>
      </c:catAx>
      <c:valAx>
        <c:axId val="46015303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60147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b="1"/>
              <a:t>Wie lange leben Sie schon in der Gesamtstadt Springe?</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'Question 21'!$G$3</c:f>
              <c:strCache>
                <c:ptCount val="1"/>
                <c:pt idx="0">
                  <c:v>Responses</c:v>
                </c:pt>
              </c:strCache>
            </c:strRef>
          </c:tx>
          <c:spPr>
            <a:solidFill>
              <a:srgbClr val="00708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21'!$F$4:$F$10</c:f>
              <c:strCache>
                <c:ptCount val="7"/>
                <c:pt idx="0">
                  <c:v>keine Angabe</c:v>
                </c:pt>
                <c:pt idx="1">
                  <c:v>weniger als 2 Jahre</c:v>
                </c:pt>
                <c:pt idx="2">
                  <c:v>2-5 Jahre</c:v>
                </c:pt>
                <c:pt idx="3">
                  <c:v>6-10 Jahre</c:v>
                </c:pt>
                <c:pt idx="4">
                  <c:v>11-20 Jahre</c:v>
                </c:pt>
                <c:pt idx="5">
                  <c:v>länger als 20 Jahre</c:v>
                </c:pt>
                <c:pt idx="6">
                  <c:v>seit meiner Geburt</c:v>
                </c:pt>
              </c:strCache>
            </c:strRef>
          </c:cat>
          <c:val>
            <c:numRef>
              <c:f>'Question 21'!$G$4:$G$10</c:f>
              <c:numCache>
                <c:formatCode>0.00%</c:formatCode>
                <c:ptCount val="7"/>
                <c:pt idx="0">
                  <c:v>1.7699115044247787E-2</c:v>
                </c:pt>
                <c:pt idx="1">
                  <c:v>2.2123893805309734E-2</c:v>
                </c:pt>
                <c:pt idx="2">
                  <c:v>0.10176991150442478</c:v>
                </c:pt>
                <c:pt idx="3">
                  <c:v>6.1946902654867256E-2</c:v>
                </c:pt>
                <c:pt idx="4">
                  <c:v>0.12389380530973451</c:v>
                </c:pt>
                <c:pt idx="5">
                  <c:v>0.30530973451327431</c:v>
                </c:pt>
                <c:pt idx="6">
                  <c:v>0.36725663716814161</c:v>
                </c:pt>
              </c:numCache>
            </c:numRef>
          </c:val>
          <c:extLst>
            <c:ext xmlns:c16="http://schemas.microsoft.com/office/drawing/2014/chart" uri="{C3380CC4-5D6E-409C-BE32-E72D297353CC}">
              <c16:uniqueId val="{00000000-C7DD-48B1-A729-67DF472E110D}"/>
            </c:ext>
          </c:extLst>
        </c:ser>
        <c:dLbls>
          <c:dLblPos val="outEnd"/>
          <c:showLegendKey val="0"/>
          <c:showVal val="1"/>
          <c:showCatName val="0"/>
          <c:showSerName val="0"/>
          <c:showPercent val="0"/>
          <c:showBubbleSize val="0"/>
        </c:dLbls>
        <c:gapWidth val="219"/>
        <c:overlap val="-27"/>
        <c:axId val="596723832"/>
        <c:axId val="596724488"/>
      </c:barChart>
      <c:catAx>
        <c:axId val="596723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596724488"/>
        <c:crosses val="autoZero"/>
        <c:auto val="1"/>
        <c:lblAlgn val="ctr"/>
        <c:lblOffset val="100"/>
        <c:noMultiLvlLbl val="0"/>
      </c:catAx>
      <c:valAx>
        <c:axId val="596724488"/>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596723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74A6B7"/>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r>
              <a:rPr lang="de-DE">
                <a:latin typeface="Segoe UI" panose="020B0502040204020203" pitchFamily="34" charset="0"/>
                <a:cs typeface="Segoe UI" panose="020B0502040204020203" pitchFamily="34" charset="0"/>
              </a:rPr>
              <a:t>Leben Sie gerne in der Gesamtstadt Springe?</a:t>
            </a:r>
          </a:p>
        </c:rich>
      </c:tx>
      <c:overlay val="0"/>
    </c:title>
    <c:autoTitleDeleted val="0"/>
    <c:plotArea>
      <c:layout/>
      <c:barChart>
        <c:barDir val="col"/>
        <c:grouping val="clustered"/>
        <c:varyColors val="0"/>
        <c:ser>
          <c:idx val="0"/>
          <c:order val="0"/>
          <c:tx>
            <c:strRef>
              <c:f>'Question 4'!$B$3</c:f>
              <c:strCache>
                <c:ptCount val="1"/>
                <c:pt idx="0">
                  <c:v>Responses</c:v>
                </c:pt>
              </c:strCache>
            </c:strRef>
          </c:tx>
          <c:spPr>
            <a:solidFill>
              <a:srgbClr val="007085"/>
            </a:solidFill>
            <a:ln>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4'!$A$4:$A$7</c:f>
              <c:strCache>
                <c:ptCount val="4"/>
                <c:pt idx="0">
                  <c:v>sehr gerne</c:v>
                </c:pt>
                <c:pt idx="1">
                  <c:v>gerne</c:v>
                </c:pt>
                <c:pt idx="2">
                  <c:v>eher ungern</c:v>
                </c:pt>
                <c:pt idx="3">
                  <c:v>ungern</c:v>
                </c:pt>
              </c:strCache>
            </c:strRef>
          </c:cat>
          <c:val>
            <c:numRef>
              <c:f>'Question 4'!$B$4:$B$7</c:f>
              <c:numCache>
                <c:formatCode>0.00%</c:formatCode>
                <c:ptCount val="4"/>
                <c:pt idx="0">
                  <c:v>0.38805970149253732</c:v>
                </c:pt>
                <c:pt idx="1">
                  <c:v>0.56343283582089554</c:v>
                </c:pt>
                <c:pt idx="2">
                  <c:v>4.8507462686567165E-2</c:v>
                </c:pt>
                <c:pt idx="3">
                  <c:v>0</c:v>
                </c:pt>
              </c:numCache>
            </c:numRef>
          </c:val>
          <c:extLst>
            <c:ext xmlns:c16="http://schemas.microsoft.com/office/drawing/2014/chart" uri="{C3380CC4-5D6E-409C-BE32-E72D297353CC}">
              <c16:uniqueId val="{00000000-EE90-4FF9-9DF2-005412085120}"/>
            </c:ext>
          </c:extLst>
        </c:ser>
        <c:dLbls>
          <c:dLblPos val="outEnd"/>
          <c:showLegendKey val="0"/>
          <c:showVal val="1"/>
          <c:showCatName val="0"/>
          <c:showSerName val="0"/>
          <c:showPercent val="0"/>
          <c:showBubbleSize val="0"/>
        </c:dLbls>
        <c:gapWidth val="150"/>
        <c:axId val="10"/>
        <c:axId val="100"/>
      </c:barChart>
      <c:valAx>
        <c:axId val="100"/>
        <c:scaling>
          <c:orientation val="minMax"/>
        </c:scaling>
        <c:delete val="0"/>
        <c:axPos val="l"/>
        <c:majorGridlines/>
        <c:numFmt formatCode="0%" sourceLinked="0"/>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plotVisOnly val="0"/>
    <c:dispBlanksAs val="gap"/>
    <c:showDLblsOverMax val="0"/>
  </c:chart>
  <c:spPr>
    <a:ln>
      <a:solidFill>
        <a:srgbClr val="007085"/>
      </a:solidFill>
    </a:ln>
  </c:spPr>
  <c:txPr>
    <a:bodyPr/>
    <a:lstStyle/>
    <a:p>
      <a:pPr>
        <a:defRPr>
          <a:latin typeface="Segoe UI" panose="020B0502040204020203" pitchFamily="34" charset="0"/>
          <a:cs typeface="Segoe UI" panose="020B0502040204020203" pitchFamily="34" charset="0"/>
        </a:defRPr>
      </a:pPr>
      <a:endParaRPr lang="de-DE"/>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b="1"/>
              <a:t>Stärken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'Question 5u6'!$E$8</c:f>
              <c:strCache>
                <c:ptCount val="1"/>
                <c:pt idx="0">
                  <c:v>Anteil an Teilnehmenden</c:v>
                </c:pt>
              </c:strCache>
            </c:strRef>
          </c:tx>
          <c:spPr>
            <a:solidFill>
              <a:srgbClr val="00708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5u6'!$F$6:$Q$6</c:f>
              <c:strCache>
                <c:ptCount val="12"/>
                <c:pt idx="0">
                  <c:v>Natur-/ Erholungsflächen</c:v>
                </c:pt>
                <c:pt idx="1">
                  <c:v>Bürger*innenengagement / Vereine</c:v>
                </c:pt>
                <c:pt idx="2">
                  <c:v>Nahversorgung/ Geschäfte</c:v>
                </c:pt>
                <c:pt idx="3">
                  <c:v>Mobilität</c:v>
                </c:pt>
                <c:pt idx="4">
                  <c:v>Gesamtbild</c:v>
                </c:pt>
                <c:pt idx="5">
                  <c:v>Öffentliche Leistungen/ Angebote</c:v>
                </c:pt>
                <c:pt idx="6">
                  <c:v>Kultur-/ Freizeitangebote</c:v>
                </c:pt>
                <c:pt idx="7">
                  <c:v>Sozialer Zusammenhalt</c:v>
                </c:pt>
                <c:pt idx="8">
                  <c:v>Bildungsangebote</c:v>
                </c:pt>
                <c:pt idx="9">
                  <c:v>Wohnmöglichkeiten</c:v>
                </c:pt>
                <c:pt idx="10">
                  <c:v>Gesundheitsversorgung</c:v>
                </c:pt>
                <c:pt idx="11">
                  <c:v>Charakter</c:v>
                </c:pt>
              </c:strCache>
            </c:strRef>
          </c:cat>
          <c:val>
            <c:numRef>
              <c:f>'Question 5u6'!$F$8:$Q$8</c:f>
              <c:numCache>
                <c:formatCode>0.00%</c:formatCode>
                <c:ptCount val="12"/>
                <c:pt idx="0">
                  <c:v>0.5829596412556054</c:v>
                </c:pt>
                <c:pt idx="1">
                  <c:v>8.520179372197309E-2</c:v>
                </c:pt>
                <c:pt idx="2">
                  <c:v>0.25112107623318386</c:v>
                </c:pt>
                <c:pt idx="3">
                  <c:v>0.48430493273542602</c:v>
                </c:pt>
                <c:pt idx="4">
                  <c:v>0.11659192825112108</c:v>
                </c:pt>
                <c:pt idx="5">
                  <c:v>9.417040358744394E-2</c:v>
                </c:pt>
                <c:pt idx="6">
                  <c:v>7.1748878923766815E-2</c:v>
                </c:pt>
                <c:pt idx="7">
                  <c:v>0.17937219730941703</c:v>
                </c:pt>
                <c:pt idx="8">
                  <c:v>0.13452914798206278</c:v>
                </c:pt>
                <c:pt idx="9">
                  <c:v>3.5874439461883408E-2</c:v>
                </c:pt>
                <c:pt idx="10">
                  <c:v>4.9327354260089683E-2</c:v>
                </c:pt>
                <c:pt idx="11">
                  <c:v>0.25112107623318386</c:v>
                </c:pt>
              </c:numCache>
            </c:numRef>
          </c:val>
          <c:extLst>
            <c:ext xmlns:c16="http://schemas.microsoft.com/office/drawing/2014/chart" uri="{C3380CC4-5D6E-409C-BE32-E72D297353CC}">
              <c16:uniqueId val="{00000000-FC8B-4BFC-AAAF-8FACDA8E881C}"/>
            </c:ext>
          </c:extLst>
        </c:ser>
        <c:dLbls>
          <c:dLblPos val="outEnd"/>
          <c:showLegendKey val="0"/>
          <c:showVal val="1"/>
          <c:showCatName val="0"/>
          <c:showSerName val="0"/>
          <c:showPercent val="0"/>
          <c:showBubbleSize val="0"/>
        </c:dLbls>
        <c:gapWidth val="219"/>
        <c:overlap val="-27"/>
        <c:axId val="480769528"/>
        <c:axId val="480769856"/>
      </c:barChart>
      <c:catAx>
        <c:axId val="48076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80769856"/>
        <c:crosses val="autoZero"/>
        <c:auto val="1"/>
        <c:lblAlgn val="ctr"/>
        <c:lblOffset val="100"/>
        <c:noMultiLvlLbl val="0"/>
      </c:catAx>
      <c:valAx>
        <c:axId val="480769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a:t>Häufigkeit nach Teilnehmenden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480769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en-US" b="1"/>
              <a:t>Schwächen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barChart>
        <c:barDir val="col"/>
        <c:grouping val="clustered"/>
        <c:varyColors val="0"/>
        <c:ser>
          <c:idx val="0"/>
          <c:order val="0"/>
          <c:tx>
            <c:strRef>
              <c:f>'Question 5u6'!$E$10</c:f>
              <c:strCache>
                <c:ptCount val="1"/>
                <c:pt idx="0">
                  <c:v>Anteil an Teilnehmenden</c:v>
                </c:pt>
              </c:strCache>
            </c:strRef>
          </c:tx>
          <c:spPr>
            <a:solidFill>
              <a:srgbClr val="00708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'Question 5u6'!$F$6:$W$6</c:f>
              <c:strCache>
                <c:ptCount val="18"/>
                <c:pt idx="0">
                  <c:v>Natur-/ Erholungsflächen</c:v>
                </c:pt>
                <c:pt idx="1">
                  <c:v>Bürger*innenengagement / Vereine</c:v>
                </c:pt>
                <c:pt idx="2">
                  <c:v>Nahversorgung/ Geschäfte</c:v>
                </c:pt>
                <c:pt idx="3">
                  <c:v>Mobilität</c:v>
                </c:pt>
                <c:pt idx="4">
                  <c:v>Gesamtbild</c:v>
                </c:pt>
                <c:pt idx="5">
                  <c:v>Öffentliche Leistungen/ Angebote</c:v>
                </c:pt>
                <c:pt idx="6">
                  <c:v>Kultur-/ Freizeitangebote</c:v>
                </c:pt>
                <c:pt idx="7">
                  <c:v>Sozialer Zusammenhalt</c:v>
                </c:pt>
                <c:pt idx="8">
                  <c:v>Bildungsangebote</c:v>
                </c:pt>
                <c:pt idx="9">
                  <c:v>Wohnmöglichkeiten</c:v>
                </c:pt>
                <c:pt idx="10">
                  <c:v>Gesundheitsversorgung</c:v>
                </c:pt>
                <c:pt idx="11">
                  <c:v>Charakter</c:v>
                </c:pt>
                <c:pt idx="12">
                  <c:v>Verhältnis Gesamtort-Ortsteile</c:v>
                </c:pt>
                <c:pt idx="13">
                  <c:v>Verwaltungsstrukturen</c:v>
                </c:pt>
                <c:pt idx="14">
                  <c:v>Sauberkeit</c:v>
                </c:pt>
                <c:pt idx="15">
                  <c:v>Leerstand/Sanierung</c:v>
                </c:pt>
                <c:pt idx="16">
                  <c:v>Politik</c:v>
                </c:pt>
                <c:pt idx="17">
                  <c:v>Digitale Infrastruktur</c:v>
                </c:pt>
              </c:strCache>
            </c:strRef>
          </c:cat>
          <c:val>
            <c:numRef>
              <c:f>'Question 5u6'!$F$10:$W$10</c:f>
              <c:numCache>
                <c:formatCode>0.00%</c:formatCode>
                <c:ptCount val="18"/>
                <c:pt idx="0">
                  <c:v>1.7937219730941704E-2</c:v>
                </c:pt>
                <c:pt idx="1">
                  <c:v>1.3452914798206279E-2</c:v>
                </c:pt>
                <c:pt idx="2">
                  <c:v>0.3811659192825112</c:v>
                </c:pt>
                <c:pt idx="3">
                  <c:v>0.53811659192825112</c:v>
                </c:pt>
                <c:pt idx="4">
                  <c:v>8.9686098654708519E-3</c:v>
                </c:pt>
                <c:pt idx="5">
                  <c:v>5.3811659192825115E-2</c:v>
                </c:pt>
                <c:pt idx="6">
                  <c:v>0.2556053811659193</c:v>
                </c:pt>
                <c:pt idx="7">
                  <c:v>8.9686098654708515E-2</c:v>
                </c:pt>
                <c:pt idx="8">
                  <c:v>0.30493273542600896</c:v>
                </c:pt>
                <c:pt idx="9">
                  <c:v>0.11659192825112108</c:v>
                </c:pt>
                <c:pt idx="10">
                  <c:v>0.12556053811659193</c:v>
                </c:pt>
                <c:pt idx="11">
                  <c:v>5.829596412556054E-2</c:v>
                </c:pt>
                <c:pt idx="12">
                  <c:v>0.21973094170403587</c:v>
                </c:pt>
                <c:pt idx="13">
                  <c:v>0.18834080717488788</c:v>
                </c:pt>
                <c:pt idx="14">
                  <c:v>5.829596412556054E-2</c:v>
                </c:pt>
                <c:pt idx="15">
                  <c:v>7.1748878923766815E-2</c:v>
                </c:pt>
                <c:pt idx="16">
                  <c:v>0.20627802690582961</c:v>
                </c:pt>
                <c:pt idx="17">
                  <c:v>2.2421524663677129E-2</c:v>
                </c:pt>
              </c:numCache>
            </c:numRef>
          </c:val>
          <c:extLst>
            <c:ext xmlns:c16="http://schemas.microsoft.com/office/drawing/2014/chart" uri="{C3380CC4-5D6E-409C-BE32-E72D297353CC}">
              <c16:uniqueId val="{00000000-DC87-45E9-A486-75F41245ED91}"/>
            </c:ext>
          </c:extLst>
        </c:ser>
        <c:dLbls>
          <c:dLblPos val="outEnd"/>
          <c:showLegendKey val="0"/>
          <c:showVal val="1"/>
          <c:showCatName val="0"/>
          <c:showSerName val="0"/>
          <c:showPercent val="0"/>
          <c:showBubbleSize val="0"/>
        </c:dLbls>
        <c:gapWidth val="219"/>
        <c:overlap val="-27"/>
        <c:axId val="1093167416"/>
        <c:axId val="1093168072"/>
      </c:barChart>
      <c:catAx>
        <c:axId val="1093167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093168072"/>
        <c:crosses val="autoZero"/>
        <c:auto val="1"/>
        <c:lblAlgn val="ctr"/>
        <c:lblOffset val="100"/>
        <c:noMultiLvlLbl val="0"/>
      </c:catAx>
      <c:valAx>
        <c:axId val="10931680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a:t>Häufigkeit nach Teilnehmenden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1093167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a:latin typeface="Segoe UI" panose="020B0502040204020203" pitchFamily="34" charset="0"/>
          <a:cs typeface="Segoe UI" panose="020B0502040204020203" pitchFamily="34" charset="0"/>
        </a:defRPr>
      </a:pPr>
      <a:endParaRPr lang="de-DE"/>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r>
              <a:rPr lang="de-DE" b="1"/>
              <a:t>Wie würden Sie die Gesamtstadt Springe beschreiben?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title>
    <c:autoTitleDeleted val="0"/>
    <c:plotArea>
      <c:layout>
        <c:manualLayout>
          <c:layoutTarget val="inner"/>
          <c:xMode val="edge"/>
          <c:yMode val="edge"/>
          <c:x val="0.21959277690495344"/>
          <c:y val="0.10746781115879828"/>
          <c:w val="0.72315752375220144"/>
          <c:h val="0.73365708041859579"/>
        </c:manualLayout>
      </c:layout>
      <c:barChart>
        <c:barDir val="bar"/>
        <c:grouping val="percentStacked"/>
        <c:varyColors val="0"/>
        <c:ser>
          <c:idx val="0"/>
          <c:order val="0"/>
          <c:tx>
            <c:strRef>
              <c:f>Question7!$P$3</c:f>
              <c:strCache>
                <c:ptCount val="1"/>
                <c:pt idx="0">
                  <c:v>trifft zu</c:v>
                </c:pt>
              </c:strCache>
            </c:strRef>
          </c:tx>
          <c:spPr>
            <a:solidFill>
              <a:srgbClr val="007085"/>
            </a:solidFill>
            <a:ln>
              <a:solidFill>
                <a:sysClr val="window" lastClr="FFFFFF"/>
              </a:solidFill>
            </a:ln>
            <a:effectLst/>
          </c:spPr>
          <c:invertIfNegative val="0"/>
          <c:cat>
            <c:strRef>
              <c:f>Question7!$O$4:$O$18</c:f>
              <c:strCache>
                <c:ptCount val="15"/>
                <c:pt idx="0">
                  <c:v>innovativ</c:v>
                </c:pt>
                <c:pt idx="1">
                  <c:v>modern &amp; fortschrittlich</c:v>
                </c:pt>
                <c:pt idx="2">
                  <c:v>lebendig/ heiter</c:v>
                </c:pt>
                <c:pt idx="3">
                  <c:v>kinder- &amp; jugendfreundlich</c:v>
                </c:pt>
                <c:pt idx="4">
                  <c:v>aufgeschlossen</c:v>
                </c:pt>
                <c:pt idx="5">
                  <c:v>umwelt- &amp; klimafreundlich</c:v>
                </c:pt>
                <c:pt idx="6">
                  <c:v>alten- &amp; seniorenfreundlich</c:v>
                </c:pt>
                <c:pt idx="7">
                  <c:v>familienfreundlich</c:v>
                </c:pt>
                <c:pt idx="8">
                  <c:v>preiswert</c:v>
                </c:pt>
                <c:pt idx="9">
                  <c:v>attraktiv</c:v>
                </c:pt>
                <c:pt idx="10">
                  <c:v>kulturell engagiert</c:v>
                </c:pt>
                <c:pt idx="11">
                  <c:v>sozial engagiert</c:v>
                </c:pt>
                <c:pt idx="12">
                  <c:v>ausländerfreundlich</c:v>
                </c:pt>
                <c:pt idx="13">
                  <c:v>sicher</c:v>
                </c:pt>
                <c:pt idx="14">
                  <c:v>lebenswert</c:v>
                </c:pt>
              </c:strCache>
            </c:strRef>
          </c:cat>
          <c:val>
            <c:numRef>
              <c:f>Question7!$P$4:$P$18</c:f>
              <c:numCache>
                <c:formatCode>0.00%</c:formatCode>
                <c:ptCount val="15"/>
                <c:pt idx="0">
                  <c:v>7.7220077220077222E-3</c:v>
                </c:pt>
                <c:pt idx="1">
                  <c:v>7.7220077220077222E-3</c:v>
                </c:pt>
                <c:pt idx="2">
                  <c:v>6.9498069498069498E-2</c:v>
                </c:pt>
                <c:pt idx="3">
                  <c:v>5.019305019305019E-2</c:v>
                </c:pt>
                <c:pt idx="4">
                  <c:v>7.3359073359073365E-2</c:v>
                </c:pt>
                <c:pt idx="5">
                  <c:v>6.9498069498069498E-2</c:v>
                </c:pt>
                <c:pt idx="6">
                  <c:v>9.2664092664092659E-2</c:v>
                </c:pt>
                <c:pt idx="7">
                  <c:v>0.15830115830115829</c:v>
                </c:pt>
                <c:pt idx="8">
                  <c:v>7.3359073359073365E-2</c:v>
                </c:pt>
                <c:pt idx="9">
                  <c:v>0.10424710424710425</c:v>
                </c:pt>
                <c:pt idx="10">
                  <c:v>9.2664092664092659E-2</c:v>
                </c:pt>
                <c:pt idx="11">
                  <c:v>0.16988416988416988</c:v>
                </c:pt>
                <c:pt idx="12">
                  <c:v>0.13127413127413126</c:v>
                </c:pt>
                <c:pt idx="13">
                  <c:v>0.28185328185328185</c:v>
                </c:pt>
                <c:pt idx="14">
                  <c:v>0.39768339768339767</c:v>
                </c:pt>
              </c:numCache>
            </c:numRef>
          </c:val>
          <c:extLst>
            <c:ext xmlns:c16="http://schemas.microsoft.com/office/drawing/2014/chart" uri="{C3380CC4-5D6E-409C-BE32-E72D297353CC}">
              <c16:uniqueId val="{00000000-9D16-4900-BB46-52DAD4A5E826}"/>
            </c:ext>
          </c:extLst>
        </c:ser>
        <c:ser>
          <c:idx val="1"/>
          <c:order val="1"/>
          <c:tx>
            <c:strRef>
              <c:f>Question7!$Q$3</c:f>
              <c:strCache>
                <c:ptCount val="1"/>
                <c:pt idx="0">
                  <c:v>trifft eher zu</c:v>
                </c:pt>
              </c:strCache>
            </c:strRef>
          </c:tx>
          <c:spPr>
            <a:solidFill>
              <a:srgbClr val="3891A7"/>
            </a:solidFill>
            <a:ln>
              <a:solidFill>
                <a:sysClr val="window" lastClr="FFFFFF"/>
              </a:solidFill>
            </a:ln>
            <a:effectLst/>
          </c:spPr>
          <c:invertIfNegative val="0"/>
          <c:cat>
            <c:strRef>
              <c:f>Question7!$O$4:$O$18</c:f>
              <c:strCache>
                <c:ptCount val="15"/>
                <c:pt idx="0">
                  <c:v>innovativ</c:v>
                </c:pt>
                <c:pt idx="1">
                  <c:v>modern &amp; fortschrittlich</c:v>
                </c:pt>
                <c:pt idx="2">
                  <c:v>lebendig/ heiter</c:v>
                </c:pt>
                <c:pt idx="3">
                  <c:v>kinder- &amp; jugendfreundlich</c:v>
                </c:pt>
                <c:pt idx="4">
                  <c:v>aufgeschlossen</c:v>
                </c:pt>
                <c:pt idx="5">
                  <c:v>umwelt- &amp; klimafreundlich</c:v>
                </c:pt>
                <c:pt idx="6">
                  <c:v>alten- &amp; seniorenfreundlich</c:v>
                </c:pt>
                <c:pt idx="7">
                  <c:v>familienfreundlich</c:v>
                </c:pt>
                <c:pt idx="8">
                  <c:v>preiswert</c:v>
                </c:pt>
                <c:pt idx="9">
                  <c:v>attraktiv</c:v>
                </c:pt>
                <c:pt idx="10">
                  <c:v>kulturell engagiert</c:v>
                </c:pt>
                <c:pt idx="11">
                  <c:v>sozial engagiert</c:v>
                </c:pt>
                <c:pt idx="12">
                  <c:v>ausländerfreundlich</c:v>
                </c:pt>
                <c:pt idx="13">
                  <c:v>sicher</c:v>
                </c:pt>
                <c:pt idx="14">
                  <c:v>lebenswert</c:v>
                </c:pt>
              </c:strCache>
            </c:strRef>
          </c:cat>
          <c:val>
            <c:numRef>
              <c:f>Question7!$Q$4:$Q$18</c:f>
              <c:numCache>
                <c:formatCode>0.00%</c:formatCode>
                <c:ptCount val="15"/>
                <c:pt idx="0">
                  <c:v>0.16988416988416988</c:v>
                </c:pt>
                <c:pt idx="1">
                  <c:v>0.20849420849420849</c:v>
                </c:pt>
                <c:pt idx="2">
                  <c:v>0.35135135135135137</c:v>
                </c:pt>
                <c:pt idx="3">
                  <c:v>0.37451737451737449</c:v>
                </c:pt>
                <c:pt idx="4">
                  <c:v>0.45173745173745172</c:v>
                </c:pt>
                <c:pt idx="5">
                  <c:v>0.47104247104247104</c:v>
                </c:pt>
                <c:pt idx="6">
                  <c:v>0.44787644787644787</c:v>
                </c:pt>
                <c:pt idx="7">
                  <c:v>0.41312741312741313</c:v>
                </c:pt>
                <c:pt idx="8">
                  <c:v>0.49034749034749037</c:v>
                </c:pt>
                <c:pt idx="9">
                  <c:v>0.49034749034749037</c:v>
                </c:pt>
                <c:pt idx="10">
                  <c:v>0.49806949806949807</c:v>
                </c:pt>
                <c:pt idx="11">
                  <c:v>0.55598455598455598</c:v>
                </c:pt>
                <c:pt idx="12">
                  <c:v>0.5791505791505791</c:v>
                </c:pt>
                <c:pt idx="13">
                  <c:v>0.59073359073359077</c:v>
                </c:pt>
                <c:pt idx="14">
                  <c:v>0.54054054054054057</c:v>
                </c:pt>
              </c:numCache>
            </c:numRef>
          </c:val>
          <c:extLst>
            <c:ext xmlns:c16="http://schemas.microsoft.com/office/drawing/2014/chart" uri="{C3380CC4-5D6E-409C-BE32-E72D297353CC}">
              <c16:uniqueId val="{00000001-9D16-4900-BB46-52DAD4A5E826}"/>
            </c:ext>
          </c:extLst>
        </c:ser>
        <c:ser>
          <c:idx val="2"/>
          <c:order val="2"/>
          <c:tx>
            <c:strRef>
              <c:f>Question7!$R$3</c:f>
              <c:strCache>
                <c:ptCount val="1"/>
                <c:pt idx="0">
                  <c:v>trifft eher nicht zu</c:v>
                </c:pt>
              </c:strCache>
            </c:strRef>
          </c:tx>
          <c:spPr>
            <a:solidFill>
              <a:srgbClr val="C78484"/>
            </a:solidFill>
            <a:ln>
              <a:solidFill>
                <a:sysClr val="window" lastClr="FFFFFF"/>
              </a:solidFill>
            </a:ln>
            <a:effectLst/>
          </c:spPr>
          <c:invertIfNegative val="0"/>
          <c:cat>
            <c:strRef>
              <c:f>Question7!$O$4:$O$18</c:f>
              <c:strCache>
                <c:ptCount val="15"/>
                <c:pt idx="0">
                  <c:v>innovativ</c:v>
                </c:pt>
                <c:pt idx="1">
                  <c:v>modern &amp; fortschrittlich</c:v>
                </c:pt>
                <c:pt idx="2">
                  <c:v>lebendig/ heiter</c:v>
                </c:pt>
                <c:pt idx="3">
                  <c:v>kinder- &amp; jugendfreundlich</c:v>
                </c:pt>
                <c:pt idx="4">
                  <c:v>aufgeschlossen</c:v>
                </c:pt>
                <c:pt idx="5">
                  <c:v>umwelt- &amp; klimafreundlich</c:v>
                </c:pt>
                <c:pt idx="6">
                  <c:v>alten- &amp; seniorenfreundlich</c:v>
                </c:pt>
                <c:pt idx="7">
                  <c:v>familienfreundlich</c:v>
                </c:pt>
                <c:pt idx="8">
                  <c:v>preiswert</c:v>
                </c:pt>
                <c:pt idx="9">
                  <c:v>attraktiv</c:v>
                </c:pt>
                <c:pt idx="10">
                  <c:v>kulturell engagiert</c:v>
                </c:pt>
                <c:pt idx="11">
                  <c:v>sozial engagiert</c:v>
                </c:pt>
                <c:pt idx="12">
                  <c:v>ausländerfreundlich</c:v>
                </c:pt>
                <c:pt idx="13">
                  <c:v>sicher</c:v>
                </c:pt>
                <c:pt idx="14">
                  <c:v>lebenswert</c:v>
                </c:pt>
              </c:strCache>
            </c:strRef>
          </c:cat>
          <c:val>
            <c:numRef>
              <c:f>Question7!$R$4:$R$18</c:f>
              <c:numCache>
                <c:formatCode>0.00%</c:formatCode>
                <c:ptCount val="15"/>
                <c:pt idx="0">
                  <c:v>0.53281853281853286</c:v>
                </c:pt>
                <c:pt idx="1">
                  <c:v>0.58301158301158296</c:v>
                </c:pt>
                <c:pt idx="2">
                  <c:v>0.48648648648648651</c:v>
                </c:pt>
                <c:pt idx="3">
                  <c:v>0.42857142857142855</c:v>
                </c:pt>
                <c:pt idx="4">
                  <c:v>0.35907335907335908</c:v>
                </c:pt>
                <c:pt idx="5">
                  <c:v>0.35521235521235522</c:v>
                </c:pt>
                <c:pt idx="6">
                  <c:v>0.3281853281853282</c:v>
                </c:pt>
                <c:pt idx="7">
                  <c:v>0.29729729729729731</c:v>
                </c:pt>
                <c:pt idx="8">
                  <c:v>0.32432432432432434</c:v>
                </c:pt>
                <c:pt idx="9">
                  <c:v>0.3281853281853282</c:v>
                </c:pt>
                <c:pt idx="10">
                  <c:v>0.30888030888030887</c:v>
                </c:pt>
                <c:pt idx="11">
                  <c:v>0.19691119691119691</c:v>
                </c:pt>
                <c:pt idx="12">
                  <c:v>0.17760617760617761</c:v>
                </c:pt>
                <c:pt idx="13">
                  <c:v>6.9498069498069498E-2</c:v>
                </c:pt>
                <c:pt idx="14">
                  <c:v>5.019305019305019E-2</c:v>
                </c:pt>
              </c:numCache>
            </c:numRef>
          </c:val>
          <c:extLst>
            <c:ext xmlns:c16="http://schemas.microsoft.com/office/drawing/2014/chart" uri="{C3380CC4-5D6E-409C-BE32-E72D297353CC}">
              <c16:uniqueId val="{00000002-9D16-4900-BB46-52DAD4A5E826}"/>
            </c:ext>
          </c:extLst>
        </c:ser>
        <c:ser>
          <c:idx val="3"/>
          <c:order val="3"/>
          <c:tx>
            <c:strRef>
              <c:f>Question7!$S$3</c:f>
              <c:strCache>
                <c:ptCount val="1"/>
                <c:pt idx="0">
                  <c:v>trifft nicht zu</c:v>
                </c:pt>
              </c:strCache>
            </c:strRef>
          </c:tx>
          <c:spPr>
            <a:solidFill>
              <a:srgbClr val="B20005"/>
            </a:solidFill>
            <a:ln>
              <a:solidFill>
                <a:sysClr val="window" lastClr="FFFFFF"/>
              </a:solidFill>
            </a:ln>
            <a:effectLst/>
          </c:spPr>
          <c:invertIfNegative val="0"/>
          <c:cat>
            <c:strRef>
              <c:f>Question7!$O$4:$O$18</c:f>
              <c:strCache>
                <c:ptCount val="15"/>
                <c:pt idx="0">
                  <c:v>innovativ</c:v>
                </c:pt>
                <c:pt idx="1">
                  <c:v>modern &amp; fortschrittlich</c:v>
                </c:pt>
                <c:pt idx="2">
                  <c:v>lebendig/ heiter</c:v>
                </c:pt>
                <c:pt idx="3">
                  <c:v>kinder- &amp; jugendfreundlich</c:v>
                </c:pt>
                <c:pt idx="4">
                  <c:v>aufgeschlossen</c:v>
                </c:pt>
                <c:pt idx="5">
                  <c:v>umwelt- &amp; klimafreundlich</c:v>
                </c:pt>
                <c:pt idx="6">
                  <c:v>alten- &amp; seniorenfreundlich</c:v>
                </c:pt>
                <c:pt idx="7">
                  <c:v>familienfreundlich</c:v>
                </c:pt>
                <c:pt idx="8">
                  <c:v>preiswert</c:v>
                </c:pt>
                <c:pt idx="9">
                  <c:v>attraktiv</c:v>
                </c:pt>
                <c:pt idx="10">
                  <c:v>kulturell engagiert</c:v>
                </c:pt>
                <c:pt idx="11">
                  <c:v>sozial engagiert</c:v>
                </c:pt>
                <c:pt idx="12">
                  <c:v>ausländerfreundlich</c:v>
                </c:pt>
                <c:pt idx="13">
                  <c:v>sicher</c:v>
                </c:pt>
                <c:pt idx="14">
                  <c:v>lebenswert</c:v>
                </c:pt>
              </c:strCache>
            </c:strRef>
          </c:cat>
          <c:val>
            <c:numRef>
              <c:f>Question7!$S$4:$S$18</c:f>
              <c:numCache>
                <c:formatCode>0.00%</c:formatCode>
                <c:ptCount val="15"/>
                <c:pt idx="0">
                  <c:v>0.24324324324324326</c:v>
                </c:pt>
                <c:pt idx="1">
                  <c:v>0.18146718146718147</c:v>
                </c:pt>
                <c:pt idx="2">
                  <c:v>6.9498069498069498E-2</c:v>
                </c:pt>
                <c:pt idx="3">
                  <c:v>0.11196911196911197</c:v>
                </c:pt>
                <c:pt idx="4">
                  <c:v>7.3359073359073365E-2</c:v>
                </c:pt>
                <c:pt idx="5">
                  <c:v>4.633204633204633E-2</c:v>
                </c:pt>
                <c:pt idx="6">
                  <c:v>6.1776061776061778E-2</c:v>
                </c:pt>
                <c:pt idx="7">
                  <c:v>9.6525096525096526E-2</c:v>
                </c:pt>
                <c:pt idx="8">
                  <c:v>5.4054054054054057E-2</c:v>
                </c:pt>
                <c:pt idx="9">
                  <c:v>5.7915057915057917E-2</c:v>
                </c:pt>
                <c:pt idx="10">
                  <c:v>3.4749034749034749E-2</c:v>
                </c:pt>
                <c:pt idx="11">
                  <c:v>3.0888030888030889E-2</c:v>
                </c:pt>
                <c:pt idx="12">
                  <c:v>7.7220077220077222E-3</c:v>
                </c:pt>
                <c:pt idx="13">
                  <c:v>1.5444015444015444E-2</c:v>
                </c:pt>
                <c:pt idx="14">
                  <c:v>3.8610038610038611E-3</c:v>
                </c:pt>
              </c:numCache>
            </c:numRef>
          </c:val>
          <c:extLst>
            <c:ext xmlns:c16="http://schemas.microsoft.com/office/drawing/2014/chart" uri="{C3380CC4-5D6E-409C-BE32-E72D297353CC}">
              <c16:uniqueId val="{00000003-9D16-4900-BB46-52DAD4A5E826}"/>
            </c:ext>
          </c:extLst>
        </c:ser>
        <c:dLbls>
          <c:showLegendKey val="0"/>
          <c:showVal val="0"/>
          <c:showCatName val="0"/>
          <c:showSerName val="0"/>
          <c:showPercent val="0"/>
          <c:showBubbleSize val="0"/>
        </c:dLbls>
        <c:gapWidth val="80"/>
        <c:overlap val="100"/>
        <c:axId val="371581384"/>
        <c:axId val="371584664"/>
        <c:extLst>
          <c:ext xmlns:c15="http://schemas.microsoft.com/office/drawing/2012/chart" uri="{02D57815-91ED-43cb-92C2-25804820EDAC}">
            <c15:filteredBarSeries>
              <c15:ser>
                <c:idx val="4"/>
                <c:order val="4"/>
                <c:tx>
                  <c:strRef>
                    <c:extLst>
                      <c:ext uri="{02D57815-91ED-43cb-92C2-25804820EDAC}">
                        <c15:formulaRef>
                          <c15:sqref>Question7!$T$3</c15:sqref>
                        </c15:formulaRef>
                      </c:ext>
                    </c:extLst>
                    <c:strCache>
                      <c:ptCount val="1"/>
                      <c:pt idx="0">
                        <c:v>n</c:v>
                      </c:pt>
                    </c:strCache>
                  </c:strRef>
                </c:tx>
                <c:spPr>
                  <a:solidFill>
                    <a:schemeClr val="accent5"/>
                  </a:solidFill>
                  <a:ln>
                    <a:noFill/>
                  </a:ln>
                  <a:effectLst/>
                </c:spPr>
                <c:invertIfNegative val="0"/>
                <c:cat>
                  <c:strRef>
                    <c:extLst>
                      <c:ext uri="{02D57815-91ED-43cb-92C2-25804820EDAC}">
                        <c15:formulaRef>
                          <c15:sqref>Question7!$O$4:$O$18</c15:sqref>
                        </c15:formulaRef>
                      </c:ext>
                    </c:extLst>
                    <c:strCache>
                      <c:ptCount val="15"/>
                      <c:pt idx="0">
                        <c:v>innovativ</c:v>
                      </c:pt>
                      <c:pt idx="1">
                        <c:v>modern &amp; fortschrittlich</c:v>
                      </c:pt>
                      <c:pt idx="2">
                        <c:v>lebendig/ heiter</c:v>
                      </c:pt>
                      <c:pt idx="3">
                        <c:v>kinder- &amp; jugendfreundlich</c:v>
                      </c:pt>
                      <c:pt idx="4">
                        <c:v>aufgeschlossen</c:v>
                      </c:pt>
                      <c:pt idx="5">
                        <c:v>umwelt- &amp; klimafreundlich</c:v>
                      </c:pt>
                      <c:pt idx="6">
                        <c:v>alten- &amp; seniorenfreundlich</c:v>
                      </c:pt>
                      <c:pt idx="7">
                        <c:v>familienfreundlich</c:v>
                      </c:pt>
                      <c:pt idx="8">
                        <c:v>preiswert</c:v>
                      </c:pt>
                      <c:pt idx="9">
                        <c:v>attraktiv</c:v>
                      </c:pt>
                      <c:pt idx="10">
                        <c:v>kulturell engagiert</c:v>
                      </c:pt>
                      <c:pt idx="11">
                        <c:v>sozial engagiert</c:v>
                      </c:pt>
                      <c:pt idx="12">
                        <c:v>ausländerfreundlich</c:v>
                      </c:pt>
                      <c:pt idx="13">
                        <c:v>sicher</c:v>
                      </c:pt>
                      <c:pt idx="14">
                        <c:v>lebenswert</c:v>
                      </c:pt>
                    </c:strCache>
                  </c:strRef>
                </c:cat>
                <c:val>
                  <c:numRef>
                    <c:extLst>
                      <c:ext uri="{02D57815-91ED-43cb-92C2-25804820EDAC}">
                        <c15:formulaRef>
                          <c15:sqref>Question7!$T$4:$T$18</c15:sqref>
                        </c15:formulaRef>
                      </c:ext>
                    </c:extLst>
                    <c:numCache>
                      <c:formatCode>0</c:formatCode>
                      <c:ptCount val="15"/>
                      <c:pt idx="0">
                        <c:v>247</c:v>
                      </c:pt>
                      <c:pt idx="1">
                        <c:v>254</c:v>
                      </c:pt>
                      <c:pt idx="2">
                        <c:v>253</c:v>
                      </c:pt>
                      <c:pt idx="3">
                        <c:v>250</c:v>
                      </c:pt>
                      <c:pt idx="4">
                        <c:v>248</c:v>
                      </c:pt>
                      <c:pt idx="5">
                        <c:v>244</c:v>
                      </c:pt>
                      <c:pt idx="6">
                        <c:v>241</c:v>
                      </c:pt>
                      <c:pt idx="7">
                        <c:v>250</c:v>
                      </c:pt>
                      <c:pt idx="8">
                        <c:v>244</c:v>
                      </c:pt>
                      <c:pt idx="9">
                        <c:v>254</c:v>
                      </c:pt>
                      <c:pt idx="10">
                        <c:v>242</c:v>
                      </c:pt>
                      <c:pt idx="11">
                        <c:v>247</c:v>
                      </c:pt>
                      <c:pt idx="12">
                        <c:v>232</c:v>
                      </c:pt>
                      <c:pt idx="13">
                        <c:v>248</c:v>
                      </c:pt>
                      <c:pt idx="14">
                        <c:v>257</c:v>
                      </c:pt>
                    </c:numCache>
                  </c:numRef>
                </c:val>
                <c:extLst>
                  <c:ext xmlns:c16="http://schemas.microsoft.com/office/drawing/2014/chart" uri="{C3380CC4-5D6E-409C-BE32-E72D297353CC}">
                    <c16:uniqueId val="{00000004-9D16-4900-BB46-52DAD4A5E826}"/>
                  </c:ext>
                </c:extLst>
              </c15:ser>
            </c15:filteredBarSeries>
          </c:ext>
        </c:extLst>
      </c:barChart>
      <c:catAx>
        <c:axId val="371581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371584664"/>
        <c:crosses val="autoZero"/>
        <c:auto val="1"/>
        <c:lblAlgn val="ctr"/>
        <c:lblOffset val="100"/>
        <c:noMultiLvlLbl val="0"/>
      </c:catAx>
      <c:valAx>
        <c:axId val="37158466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crossAx val="371581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rgbClr val="007085"/>
      </a:solidFill>
      <a:round/>
    </a:ln>
    <a:effectLst/>
  </c:spPr>
  <c:txPr>
    <a:bodyPr/>
    <a:lstStyle/>
    <a:p>
      <a:pPr>
        <a:defRPr sz="1100">
          <a:latin typeface="Segoe UI" panose="020B0502040204020203" pitchFamily="34" charset="0"/>
          <a:cs typeface="Segoe UI" panose="020B0502040204020203" pitchFamily="34" charset="0"/>
        </a:defRPr>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0.71603</cdr:x>
      <cdr:y>0.94483</cdr:y>
    </cdr:from>
    <cdr:to>
      <cdr:x>1</cdr:x>
      <cdr:y>1</cdr:y>
    </cdr:to>
    <cdr:sp macro="" textlink="">
      <cdr:nvSpPr>
        <cdr:cNvPr id="2" name="Textfeld 1">
          <a:extLst xmlns:a="http://schemas.openxmlformats.org/drawingml/2006/main">
            <a:ext uri="{FF2B5EF4-FFF2-40B4-BE49-F238E27FC236}">
              <a16:creationId xmlns:a16="http://schemas.microsoft.com/office/drawing/2014/main" id="{04E5560D-9EDF-9A0E-7DDE-1C84349791A5}"/>
            </a:ext>
          </a:extLst>
        </cdr:cNvPr>
        <cdr:cNvSpPr txBox="1"/>
      </cdr:nvSpPr>
      <cdr:spPr>
        <a:xfrm xmlns:a="http://schemas.openxmlformats.org/drawingml/2006/main">
          <a:off x="8100110" y="4480451"/>
          <a:ext cx="3212402" cy="2616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de-DE" sz="1000" dirty="0">
              <a:solidFill>
                <a:schemeClr val="tx1">
                  <a:lumMod val="65000"/>
                  <a:lumOff val="35000"/>
                </a:schemeClr>
              </a:solidFill>
            </a:rPr>
            <a:t>Keine Nennung von Prozentangaben bei weniger als 3,8 %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2"/>
            <a:ext cx="4301543" cy="341064"/>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622799" y="2"/>
            <a:ext cx="4301543" cy="341064"/>
          </a:xfrm>
          <a:prstGeom prst="rect">
            <a:avLst/>
          </a:prstGeom>
        </p:spPr>
        <p:txBody>
          <a:bodyPr vert="horz" lIns="91440" tIns="45720" rIns="91440" bIns="45720" rtlCol="0"/>
          <a:lstStyle>
            <a:lvl1pPr algn="r">
              <a:defRPr sz="1200"/>
            </a:lvl1pPr>
          </a:lstStyle>
          <a:p>
            <a:fld id="{BC66D86A-5731-A14C-AA06-5212942759E8}" type="datetimeFigureOut">
              <a:rPr lang="de-DE" smtClean="0"/>
              <a:t>13.06.2022</a:t>
            </a:fld>
            <a:endParaRPr lang="de-DE"/>
          </a:p>
        </p:txBody>
      </p:sp>
      <p:sp>
        <p:nvSpPr>
          <p:cNvPr id="4" name="Folienbildplatzhalter 3"/>
          <p:cNvSpPr>
            <a:spLocks noGrp="1" noRot="1" noChangeAspect="1"/>
          </p:cNvSpPr>
          <p:nvPr>
            <p:ph type="sldImg" idx="2"/>
          </p:nvPr>
        </p:nvSpPr>
        <p:spPr>
          <a:xfrm>
            <a:off x="2925763" y="849313"/>
            <a:ext cx="4075112" cy="22939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92664" y="3271382"/>
            <a:ext cx="7941310" cy="267658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1440" tIns="45720" rIns="91440" bIns="45720" rtlCol="0" anchor="b"/>
          <a:lstStyle>
            <a:lvl1pPr algn="r">
              <a:defRPr sz="1200"/>
            </a:lvl1pPr>
          </a:lstStyle>
          <a:p>
            <a:fld id="{3E9122E3-C2A2-1F4A-822C-7902D12A4262}" type="slidenum">
              <a:rPr lang="de-DE" smtClean="0"/>
              <a:t>‹Nr.›</a:t>
            </a:fld>
            <a:endParaRPr lang="de-DE"/>
          </a:p>
        </p:txBody>
      </p:sp>
    </p:spTree>
    <p:extLst>
      <p:ext uri="{BB962C8B-B14F-4D97-AF65-F5344CB8AC3E}">
        <p14:creationId xmlns:p14="http://schemas.microsoft.com/office/powerpoint/2010/main" val="1249131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a:t>
            </a:fld>
            <a:endParaRPr lang="de-DE"/>
          </a:p>
        </p:txBody>
      </p:sp>
    </p:spTree>
    <p:extLst>
      <p:ext uri="{BB962C8B-B14F-4D97-AF65-F5344CB8AC3E}">
        <p14:creationId xmlns:p14="http://schemas.microsoft.com/office/powerpoint/2010/main" val="385258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11</a:t>
            </a:fld>
            <a:endParaRPr lang="de-DE"/>
          </a:p>
        </p:txBody>
      </p:sp>
    </p:spTree>
    <p:extLst>
      <p:ext uri="{BB962C8B-B14F-4D97-AF65-F5344CB8AC3E}">
        <p14:creationId xmlns:p14="http://schemas.microsoft.com/office/powerpoint/2010/main" val="2636646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12</a:t>
            </a:fld>
            <a:endParaRPr lang="de-DE"/>
          </a:p>
        </p:txBody>
      </p:sp>
    </p:spTree>
    <p:extLst>
      <p:ext uri="{BB962C8B-B14F-4D97-AF65-F5344CB8AC3E}">
        <p14:creationId xmlns:p14="http://schemas.microsoft.com/office/powerpoint/2010/main" val="169694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13</a:t>
            </a:fld>
            <a:endParaRPr lang="de-DE"/>
          </a:p>
        </p:txBody>
      </p:sp>
    </p:spTree>
    <p:extLst>
      <p:ext uri="{BB962C8B-B14F-4D97-AF65-F5344CB8AC3E}">
        <p14:creationId xmlns:p14="http://schemas.microsoft.com/office/powerpoint/2010/main" val="1742060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14</a:t>
            </a:fld>
            <a:endParaRPr lang="de-DE"/>
          </a:p>
        </p:txBody>
      </p:sp>
    </p:spTree>
    <p:extLst>
      <p:ext uri="{BB962C8B-B14F-4D97-AF65-F5344CB8AC3E}">
        <p14:creationId xmlns:p14="http://schemas.microsoft.com/office/powerpoint/2010/main" val="2467791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15</a:t>
            </a:fld>
            <a:endParaRPr lang="de-DE"/>
          </a:p>
        </p:txBody>
      </p:sp>
    </p:spTree>
    <p:extLst>
      <p:ext uri="{BB962C8B-B14F-4D97-AF65-F5344CB8AC3E}">
        <p14:creationId xmlns:p14="http://schemas.microsoft.com/office/powerpoint/2010/main" val="1901559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16</a:t>
            </a:fld>
            <a:endParaRPr lang="de-DE"/>
          </a:p>
        </p:txBody>
      </p:sp>
    </p:spTree>
    <p:extLst>
      <p:ext uri="{BB962C8B-B14F-4D97-AF65-F5344CB8AC3E}">
        <p14:creationId xmlns:p14="http://schemas.microsoft.com/office/powerpoint/2010/main" val="42333737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17</a:t>
            </a:fld>
            <a:endParaRPr lang="de-DE"/>
          </a:p>
        </p:txBody>
      </p:sp>
    </p:spTree>
    <p:extLst>
      <p:ext uri="{BB962C8B-B14F-4D97-AF65-F5344CB8AC3E}">
        <p14:creationId xmlns:p14="http://schemas.microsoft.com/office/powerpoint/2010/main" val="2283633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18</a:t>
            </a:fld>
            <a:endParaRPr lang="de-DE"/>
          </a:p>
        </p:txBody>
      </p:sp>
    </p:spTree>
    <p:extLst>
      <p:ext uri="{BB962C8B-B14F-4D97-AF65-F5344CB8AC3E}">
        <p14:creationId xmlns:p14="http://schemas.microsoft.com/office/powerpoint/2010/main" val="3953356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19</a:t>
            </a:fld>
            <a:endParaRPr lang="de-DE"/>
          </a:p>
        </p:txBody>
      </p:sp>
    </p:spTree>
    <p:extLst>
      <p:ext uri="{BB962C8B-B14F-4D97-AF65-F5344CB8AC3E}">
        <p14:creationId xmlns:p14="http://schemas.microsoft.com/office/powerpoint/2010/main" val="4055613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20</a:t>
            </a:fld>
            <a:endParaRPr lang="de-DE"/>
          </a:p>
        </p:txBody>
      </p:sp>
    </p:spTree>
    <p:extLst>
      <p:ext uri="{BB962C8B-B14F-4D97-AF65-F5344CB8AC3E}">
        <p14:creationId xmlns:p14="http://schemas.microsoft.com/office/powerpoint/2010/main" val="382918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a:t>
            </a:fld>
            <a:endParaRPr lang="de-DE"/>
          </a:p>
        </p:txBody>
      </p:sp>
    </p:spTree>
    <p:extLst>
      <p:ext uri="{BB962C8B-B14F-4D97-AF65-F5344CB8AC3E}">
        <p14:creationId xmlns:p14="http://schemas.microsoft.com/office/powerpoint/2010/main" val="29366503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21</a:t>
            </a:fld>
            <a:endParaRPr lang="de-DE"/>
          </a:p>
        </p:txBody>
      </p:sp>
    </p:spTree>
    <p:extLst>
      <p:ext uri="{BB962C8B-B14F-4D97-AF65-F5344CB8AC3E}">
        <p14:creationId xmlns:p14="http://schemas.microsoft.com/office/powerpoint/2010/main" val="323205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22</a:t>
            </a:fld>
            <a:endParaRPr lang="de-DE"/>
          </a:p>
        </p:txBody>
      </p:sp>
    </p:spTree>
    <p:extLst>
      <p:ext uri="{BB962C8B-B14F-4D97-AF65-F5344CB8AC3E}">
        <p14:creationId xmlns:p14="http://schemas.microsoft.com/office/powerpoint/2010/main" val="50773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23</a:t>
            </a:fld>
            <a:endParaRPr lang="de-DE"/>
          </a:p>
        </p:txBody>
      </p:sp>
    </p:spTree>
    <p:extLst>
      <p:ext uri="{BB962C8B-B14F-4D97-AF65-F5344CB8AC3E}">
        <p14:creationId xmlns:p14="http://schemas.microsoft.com/office/powerpoint/2010/main" val="1812826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24</a:t>
            </a:fld>
            <a:endParaRPr lang="de-DE"/>
          </a:p>
        </p:txBody>
      </p:sp>
    </p:spTree>
    <p:extLst>
      <p:ext uri="{BB962C8B-B14F-4D97-AF65-F5344CB8AC3E}">
        <p14:creationId xmlns:p14="http://schemas.microsoft.com/office/powerpoint/2010/main" val="833269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25</a:t>
            </a:fld>
            <a:endParaRPr lang="de-DE"/>
          </a:p>
        </p:txBody>
      </p:sp>
    </p:spTree>
    <p:extLst>
      <p:ext uri="{BB962C8B-B14F-4D97-AF65-F5344CB8AC3E}">
        <p14:creationId xmlns:p14="http://schemas.microsoft.com/office/powerpoint/2010/main" val="1817156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26</a:t>
            </a:fld>
            <a:endParaRPr lang="de-DE"/>
          </a:p>
        </p:txBody>
      </p:sp>
    </p:spTree>
    <p:extLst>
      <p:ext uri="{BB962C8B-B14F-4D97-AF65-F5344CB8AC3E}">
        <p14:creationId xmlns:p14="http://schemas.microsoft.com/office/powerpoint/2010/main" val="3865709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27</a:t>
            </a:fld>
            <a:endParaRPr lang="de-DE"/>
          </a:p>
        </p:txBody>
      </p:sp>
    </p:spTree>
    <p:extLst>
      <p:ext uri="{BB962C8B-B14F-4D97-AF65-F5344CB8AC3E}">
        <p14:creationId xmlns:p14="http://schemas.microsoft.com/office/powerpoint/2010/main" val="18641886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28</a:t>
            </a:fld>
            <a:endParaRPr lang="de-DE"/>
          </a:p>
        </p:txBody>
      </p:sp>
    </p:spTree>
    <p:extLst>
      <p:ext uri="{BB962C8B-B14F-4D97-AF65-F5344CB8AC3E}">
        <p14:creationId xmlns:p14="http://schemas.microsoft.com/office/powerpoint/2010/main" val="2600165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29</a:t>
            </a:fld>
            <a:endParaRPr lang="de-DE"/>
          </a:p>
        </p:txBody>
      </p:sp>
    </p:spTree>
    <p:extLst>
      <p:ext uri="{BB962C8B-B14F-4D97-AF65-F5344CB8AC3E}">
        <p14:creationId xmlns:p14="http://schemas.microsoft.com/office/powerpoint/2010/main" val="5030054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30</a:t>
            </a:fld>
            <a:endParaRPr lang="de-DE"/>
          </a:p>
        </p:txBody>
      </p:sp>
    </p:spTree>
    <p:extLst>
      <p:ext uri="{BB962C8B-B14F-4D97-AF65-F5344CB8AC3E}">
        <p14:creationId xmlns:p14="http://schemas.microsoft.com/office/powerpoint/2010/main" val="269755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a:t>
            </a:fld>
            <a:endParaRPr lang="de-DE"/>
          </a:p>
        </p:txBody>
      </p:sp>
    </p:spTree>
    <p:extLst>
      <p:ext uri="{BB962C8B-B14F-4D97-AF65-F5344CB8AC3E}">
        <p14:creationId xmlns:p14="http://schemas.microsoft.com/office/powerpoint/2010/main" val="4047591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31</a:t>
            </a:fld>
            <a:endParaRPr lang="de-DE"/>
          </a:p>
        </p:txBody>
      </p:sp>
    </p:spTree>
    <p:extLst>
      <p:ext uri="{BB962C8B-B14F-4D97-AF65-F5344CB8AC3E}">
        <p14:creationId xmlns:p14="http://schemas.microsoft.com/office/powerpoint/2010/main" val="3028526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32</a:t>
            </a:fld>
            <a:endParaRPr lang="de-DE"/>
          </a:p>
        </p:txBody>
      </p:sp>
    </p:spTree>
    <p:extLst>
      <p:ext uri="{BB962C8B-B14F-4D97-AF65-F5344CB8AC3E}">
        <p14:creationId xmlns:p14="http://schemas.microsoft.com/office/powerpoint/2010/main" val="20695733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33</a:t>
            </a:fld>
            <a:endParaRPr lang="de-DE"/>
          </a:p>
        </p:txBody>
      </p:sp>
    </p:spTree>
    <p:extLst>
      <p:ext uri="{BB962C8B-B14F-4D97-AF65-F5344CB8AC3E}">
        <p14:creationId xmlns:p14="http://schemas.microsoft.com/office/powerpoint/2010/main" val="1120909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34</a:t>
            </a:fld>
            <a:endParaRPr lang="de-DE"/>
          </a:p>
        </p:txBody>
      </p:sp>
    </p:spTree>
    <p:extLst>
      <p:ext uri="{BB962C8B-B14F-4D97-AF65-F5344CB8AC3E}">
        <p14:creationId xmlns:p14="http://schemas.microsoft.com/office/powerpoint/2010/main" val="2766126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35</a:t>
            </a:fld>
            <a:endParaRPr lang="de-DE"/>
          </a:p>
        </p:txBody>
      </p:sp>
    </p:spTree>
    <p:extLst>
      <p:ext uri="{BB962C8B-B14F-4D97-AF65-F5344CB8AC3E}">
        <p14:creationId xmlns:p14="http://schemas.microsoft.com/office/powerpoint/2010/main" val="42038686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36</a:t>
            </a:fld>
            <a:endParaRPr lang="de-DE"/>
          </a:p>
        </p:txBody>
      </p:sp>
    </p:spTree>
    <p:extLst>
      <p:ext uri="{BB962C8B-B14F-4D97-AF65-F5344CB8AC3E}">
        <p14:creationId xmlns:p14="http://schemas.microsoft.com/office/powerpoint/2010/main" val="34997433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37</a:t>
            </a:fld>
            <a:endParaRPr lang="de-DE"/>
          </a:p>
        </p:txBody>
      </p:sp>
    </p:spTree>
    <p:extLst>
      <p:ext uri="{BB962C8B-B14F-4D97-AF65-F5344CB8AC3E}">
        <p14:creationId xmlns:p14="http://schemas.microsoft.com/office/powerpoint/2010/main" val="2748862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38</a:t>
            </a:fld>
            <a:endParaRPr lang="de-DE"/>
          </a:p>
        </p:txBody>
      </p:sp>
    </p:spTree>
    <p:extLst>
      <p:ext uri="{BB962C8B-B14F-4D97-AF65-F5344CB8AC3E}">
        <p14:creationId xmlns:p14="http://schemas.microsoft.com/office/powerpoint/2010/main" val="3678164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39</a:t>
            </a:fld>
            <a:endParaRPr lang="de-DE"/>
          </a:p>
        </p:txBody>
      </p:sp>
    </p:spTree>
    <p:extLst>
      <p:ext uri="{BB962C8B-B14F-4D97-AF65-F5344CB8AC3E}">
        <p14:creationId xmlns:p14="http://schemas.microsoft.com/office/powerpoint/2010/main" val="22369207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40</a:t>
            </a:fld>
            <a:endParaRPr lang="de-DE"/>
          </a:p>
        </p:txBody>
      </p:sp>
    </p:spTree>
    <p:extLst>
      <p:ext uri="{BB962C8B-B14F-4D97-AF65-F5344CB8AC3E}">
        <p14:creationId xmlns:p14="http://schemas.microsoft.com/office/powerpoint/2010/main" val="2605245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9122E3-C2A2-1F4A-822C-7902D12A4262}" type="slidenum">
              <a:rPr lang="de-DE" smtClean="0"/>
              <a:t>5</a:t>
            </a:fld>
            <a:endParaRPr lang="de-DE"/>
          </a:p>
        </p:txBody>
      </p:sp>
    </p:spTree>
    <p:extLst>
      <p:ext uri="{BB962C8B-B14F-4D97-AF65-F5344CB8AC3E}">
        <p14:creationId xmlns:p14="http://schemas.microsoft.com/office/powerpoint/2010/main" val="975772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41</a:t>
            </a:fld>
            <a:endParaRPr lang="de-DE"/>
          </a:p>
        </p:txBody>
      </p:sp>
    </p:spTree>
    <p:extLst>
      <p:ext uri="{BB962C8B-B14F-4D97-AF65-F5344CB8AC3E}">
        <p14:creationId xmlns:p14="http://schemas.microsoft.com/office/powerpoint/2010/main" val="4789247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42</a:t>
            </a:fld>
            <a:endParaRPr lang="de-DE"/>
          </a:p>
        </p:txBody>
      </p:sp>
    </p:spTree>
    <p:extLst>
      <p:ext uri="{BB962C8B-B14F-4D97-AF65-F5344CB8AC3E}">
        <p14:creationId xmlns:p14="http://schemas.microsoft.com/office/powerpoint/2010/main" val="42344407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43</a:t>
            </a:fld>
            <a:endParaRPr lang="de-DE"/>
          </a:p>
        </p:txBody>
      </p:sp>
    </p:spTree>
    <p:extLst>
      <p:ext uri="{BB962C8B-B14F-4D97-AF65-F5344CB8AC3E}">
        <p14:creationId xmlns:p14="http://schemas.microsoft.com/office/powerpoint/2010/main" val="565092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44</a:t>
            </a:fld>
            <a:endParaRPr lang="de-DE"/>
          </a:p>
        </p:txBody>
      </p:sp>
    </p:spTree>
    <p:extLst>
      <p:ext uri="{BB962C8B-B14F-4D97-AF65-F5344CB8AC3E}">
        <p14:creationId xmlns:p14="http://schemas.microsoft.com/office/powerpoint/2010/main" val="27699737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45</a:t>
            </a:fld>
            <a:endParaRPr lang="de-DE"/>
          </a:p>
        </p:txBody>
      </p:sp>
    </p:spTree>
    <p:extLst>
      <p:ext uri="{BB962C8B-B14F-4D97-AF65-F5344CB8AC3E}">
        <p14:creationId xmlns:p14="http://schemas.microsoft.com/office/powerpoint/2010/main" val="31806789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46</a:t>
            </a:fld>
            <a:endParaRPr lang="de-DE"/>
          </a:p>
        </p:txBody>
      </p:sp>
    </p:spTree>
    <p:extLst>
      <p:ext uri="{BB962C8B-B14F-4D97-AF65-F5344CB8AC3E}">
        <p14:creationId xmlns:p14="http://schemas.microsoft.com/office/powerpoint/2010/main" val="2973037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47</a:t>
            </a:fld>
            <a:endParaRPr lang="de-DE"/>
          </a:p>
        </p:txBody>
      </p:sp>
    </p:spTree>
    <p:extLst>
      <p:ext uri="{BB962C8B-B14F-4D97-AF65-F5344CB8AC3E}">
        <p14:creationId xmlns:p14="http://schemas.microsoft.com/office/powerpoint/2010/main" val="32148163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48</a:t>
            </a:fld>
            <a:endParaRPr lang="de-DE"/>
          </a:p>
        </p:txBody>
      </p:sp>
    </p:spTree>
    <p:extLst>
      <p:ext uri="{BB962C8B-B14F-4D97-AF65-F5344CB8AC3E}">
        <p14:creationId xmlns:p14="http://schemas.microsoft.com/office/powerpoint/2010/main" val="1534652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49</a:t>
            </a:fld>
            <a:endParaRPr lang="de-DE"/>
          </a:p>
        </p:txBody>
      </p:sp>
    </p:spTree>
    <p:extLst>
      <p:ext uri="{BB962C8B-B14F-4D97-AF65-F5344CB8AC3E}">
        <p14:creationId xmlns:p14="http://schemas.microsoft.com/office/powerpoint/2010/main" val="18187946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50</a:t>
            </a:fld>
            <a:endParaRPr lang="de-DE"/>
          </a:p>
        </p:txBody>
      </p:sp>
    </p:spTree>
    <p:extLst>
      <p:ext uri="{BB962C8B-B14F-4D97-AF65-F5344CB8AC3E}">
        <p14:creationId xmlns:p14="http://schemas.microsoft.com/office/powerpoint/2010/main" val="33126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9122E3-C2A2-1F4A-822C-7902D12A4262}" type="slidenum">
              <a:rPr lang="de-DE" smtClean="0"/>
              <a:t>6</a:t>
            </a:fld>
            <a:endParaRPr lang="de-DE"/>
          </a:p>
        </p:txBody>
      </p:sp>
    </p:spTree>
    <p:extLst>
      <p:ext uri="{BB962C8B-B14F-4D97-AF65-F5344CB8AC3E}">
        <p14:creationId xmlns:p14="http://schemas.microsoft.com/office/powerpoint/2010/main" val="30265976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51</a:t>
            </a:fld>
            <a:endParaRPr lang="de-DE"/>
          </a:p>
        </p:txBody>
      </p:sp>
    </p:spTree>
    <p:extLst>
      <p:ext uri="{BB962C8B-B14F-4D97-AF65-F5344CB8AC3E}">
        <p14:creationId xmlns:p14="http://schemas.microsoft.com/office/powerpoint/2010/main" val="16787962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52</a:t>
            </a:fld>
            <a:endParaRPr lang="de-DE"/>
          </a:p>
        </p:txBody>
      </p:sp>
    </p:spTree>
    <p:extLst>
      <p:ext uri="{BB962C8B-B14F-4D97-AF65-F5344CB8AC3E}">
        <p14:creationId xmlns:p14="http://schemas.microsoft.com/office/powerpoint/2010/main" val="13457226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53</a:t>
            </a:fld>
            <a:endParaRPr lang="de-DE"/>
          </a:p>
        </p:txBody>
      </p:sp>
    </p:spTree>
    <p:extLst>
      <p:ext uri="{BB962C8B-B14F-4D97-AF65-F5344CB8AC3E}">
        <p14:creationId xmlns:p14="http://schemas.microsoft.com/office/powerpoint/2010/main" val="1963916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7</a:t>
            </a:fld>
            <a:endParaRPr lang="de-DE"/>
          </a:p>
        </p:txBody>
      </p:sp>
    </p:spTree>
    <p:extLst>
      <p:ext uri="{BB962C8B-B14F-4D97-AF65-F5344CB8AC3E}">
        <p14:creationId xmlns:p14="http://schemas.microsoft.com/office/powerpoint/2010/main" val="208896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8</a:t>
            </a:fld>
            <a:endParaRPr lang="de-DE"/>
          </a:p>
        </p:txBody>
      </p:sp>
    </p:spTree>
    <p:extLst>
      <p:ext uri="{BB962C8B-B14F-4D97-AF65-F5344CB8AC3E}">
        <p14:creationId xmlns:p14="http://schemas.microsoft.com/office/powerpoint/2010/main" val="245413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9</a:t>
            </a:fld>
            <a:endParaRPr lang="de-DE"/>
          </a:p>
        </p:txBody>
      </p:sp>
    </p:spTree>
    <p:extLst>
      <p:ext uri="{BB962C8B-B14F-4D97-AF65-F5344CB8AC3E}">
        <p14:creationId xmlns:p14="http://schemas.microsoft.com/office/powerpoint/2010/main" val="2032533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E9122E3-C2A2-1F4A-822C-7902D12A4262}" type="slidenum">
              <a:rPr lang="de-DE" smtClean="0"/>
              <a:t>10</a:t>
            </a:fld>
            <a:endParaRPr lang="de-DE"/>
          </a:p>
        </p:txBody>
      </p:sp>
    </p:spTree>
    <p:extLst>
      <p:ext uri="{BB962C8B-B14F-4D97-AF65-F5344CB8AC3E}">
        <p14:creationId xmlns:p14="http://schemas.microsoft.com/office/powerpoint/2010/main" val="4227301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4410-A06A-4566-B08B-72002F6DDF50}"/>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3A68A1CB-6CE8-4C01-8D03-82120932F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5AA19C2-12DC-4D1C-B2AD-D681647A73E0}"/>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144DBE20-FAE3-46A9-B849-40A757E0686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32893C0-1083-455B-80E6-4DF5BEA456F9}"/>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414460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D9395-EF36-4D35-93B9-891BE46A3CC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736DD1A-4AF9-4552-ADF2-CB9856A4B0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31016DB8-4445-4F50-8AC4-2C993CB63A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A93755FB-0A75-440F-A356-277ADDF11ED2}"/>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6" name="Fußzeilenplatzhalter 5">
            <a:extLst>
              <a:ext uri="{FF2B5EF4-FFF2-40B4-BE49-F238E27FC236}">
                <a16:creationId xmlns:a16="http://schemas.microsoft.com/office/drawing/2014/main" id="{6F1CCB4A-0E48-46A3-BEC6-3D42D1D2B5A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3688F18C-9F24-4CC7-AA2D-E0ED442D07B4}"/>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109242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0992B6-9E91-445F-9B22-DA64C5B69BF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53295AB6-5D66-43A7-B905-B66BD5B7AA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63229F41-985B-4C9F-B2DC-2A76B678A0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CD1CE72B-5004-40C3-A526-1A980B8C1260}"/>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6" name="Fußzeilenplatzhalter 5">
            <a:extLst>
              <a:ext uri="{FF2B5EF4-FFF2-40B4-BE49-F238E27FC236}">
                <a16:creationId xmlns:a16="http://schemas.microsoft.com/office/drawing/2014/main" id="{E0BC5EFE-4021-47F5-A149-647227265BB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315A2D0-1A09-4545-A4D0-CEB3E0C8924B}"/>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3862153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249170-3BB5-4507-908C-DC32B868A09E}"/>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F82F52B-037A-459E-BF86-ABC1A4C670F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D88138C-EF71-4B23-B073-2D7D5BEF1B6D}"/>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FE43ACF4-3086-46D2-BC72-A7AF94A2F4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275652-926E-4CA6-875B-73BBEC7FED55}"/>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1006803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9D5A6A0-3E31-44D6-B4A0-E6790A551ED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4C0E50B6-CAE9-4F4A-9785-40ECCC01C02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D547909-420B-4B16-A503-DF3704FFA28E}"/>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367044A2-20B5-475B-9D07-35CEEABEC75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6BB4F22-26C3-45DF-B697-C80A9A5AB8F6}"/>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4146104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A65D5040-070E-4A2D-9AF8-6559A63841CF}" type="datetime1">
              <a:rPr lang="de-DE" smtClean="0"/>
              <a:t>13.06.2022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46CEF8-F263-4CDA-95C7-0A0B3F61D9F0}" type="slidenum">
              <a:rPr lang="de-DE" smtClean="0"/>
              <a:pPr/>
              <a:t>‹Nr.›</a:t>
            </a:fld>
            <a:endParaRPr lang="de-DE"/>
          </a:p>
        </p:txBody>
      </p:sp>
      <p:sp>
        <p:nvSpPr>
          <p:cNvPr id="8" name="Textplatzhalter 7"/>
          <p:cNvSpPr>
            <a:spLocks noGrp="1"/>
          </p:cNvSpPr>
          <p:nvPr>
            <p:ph type="body" sz="quarter" idx="13"/>
          </p:nvPr>
        </p:nvSpPr>
        <p:spPr>
          <a:xfrm>
            <a:off x="336000" y="666000"/>
            <a:ext cx="8400000" cy="306000"/>
          </a:xfrm>
        </p:spPr>
        <p:txBody>
          <a:bodyPr/>
          <a:lstStyle>
            <a:lvl1pPr marL="0" indent="0">
              <a:spcBef>
                <a:spcPts val="0"/>
              </a:spcBef>
              <a:spcAft>
                <a:spcPts val="0"/>
              </a:spcAft>
              <a:buFont typeface="Arial" panose="020B0604020202020204" pitchFamily="34" charset="0"/>
              <a:buNone/>
              <a:defRPr sz="1800" b="0">
                <a:solidFill>
                  <a:schemeClr val="bg2"/>
                </a:solidFill>
              </a:defRPr>
            </a:lvl1pPr>
            <a:lvl2pPr marL="0" indent="0">
              <a:spcBef>
                <a:spcPts val="0"/>
              </a:spcBef>
              <a:spcAft>
                <a:spcPts val="0"/>
              </a:spcAft>
              <a:buFont typeface="Arial" panose="020B0604020202020204" pitchFamily="34" charset="0"/>
              <a:buNone/>
              <a:defRPr sz="1800" b="0">
                <a:solidFill>
                  <a:schemeClr val="bg2"/>
                </a:solidFill>
              </a:defRPr>
            </a:lvl2pPr>
            <a:lvl3pPr marL="0" indent="0">
              <a:spcBef>
                <a:spcPts val="0"/>
              </a:spcBef>
              <a:spcAft>
                <a:spcPts val="0"/>
              </a:spcAft>
              <a:buNone/>
              <a:defRPr sz="1800" b="0">
                <a:solidFill>
                  <a:schemeClr val="bg2"/>
                </a:solidFill>
              </a:defRPr>
            </a:lvl3pPr>
            <a:lvl4pPr marL="0" indent="0">
              <a:spcBef>
                <a:spcPts val="0"/>
              </a:spcBef>
              <a:spcAft>
                <a:spcPts val="0"/>
              </a:spcAft>
              <a:buNone/>
              <a:defRPr sz="1800" b="0">
                <a:solidFill>
                  <a:schemeClr val="bg2"/>
                </a:solidFill>
              </a:defRPr>
            </a:lvl4pPr>
            <a:lvl5pPr marL="0" indent="0">
              <a:spcBef>
                <a:spcPts val="0"/>
              </a:spcBef>
              <a:spcAft>
                <a:spcPts val="0"/>
              </a:spcAft>
              <a:buNone/>
              <a:defRPr sz="1800" b="0">
                <a:solidFill>
                  <a:schemeClr val="bg2"/>
                </a:solidFill>
              </a:defRPr>
            </a:lvl5pPr>
            <a:lvl6pPr marL="0" indent="0">
              <a:spcBef>
                <a:spcPts val="0"/>
              </a:spcBef>
              <a:spcAft>
                <a:spcPts val="0"/>
              </a:spcAft>
              <a:buFont typeface="Arial" panose="020B0604020202020204" pitchFamily="34" charset="0"/>
              <a:buNone/>
              <a:defRPr sz="1800" b="0">
                <a:solidFill>
                  <a:schemeClr val="bg2"/>
                </a:solidFill>
              </a:defRPr>
            </a:lvl6pPr>
            <a:lvl7pPr marL="0" indent="0">
              <a:spcBef>
                <a:spcPts val="0"/>
              </a:spcBef>
              <a:spcAft>
                <a:spcPts val="0"/>
              </a:spcAft>
              <a:buNone/>
              <a:defRPr sz="1800" b="0">
                <a:solidFill>
                  <a:schemeClr val="bg2"/>
                </a:solidFill>
              </a:defRPr>
            </a:lvl7pPr>
            <a:lvl8pPr marL="0" indent="0">
              <a:spcBef>
                <a:spcPts val="0"/>
              </a:spcBef>
              <a:spcAft>
                <a:spcPts val="0"/>
              </a:spcAft>
              <a:buNone/>
              <a:defRPr sz="1800" b="0">
                <a:solidFill>
                  <a:schemeClr val="bg2"/>
                </a:solidFill>
              </a:defRPr>
            </a:lvl8pPr>
            <a:lvl9pPr marL="0" indent="0">
              <a:spcBef>
                <a:spcPts val="0"/>
              </a:spcBef>
              <a:spcAft>
                <a:spcPts val="0"/>
              </a:spcAft>
              <a:buNone/>
              <a:defRPr sz="1800" b="0">
                <a:solidFill>
                  <a:schemeClr val="bg2"/>
                </a:solidFill>
              </a:defRPr>
            </a:lvl9pPr>
          </a:lstStyle>
          <a:p>
            <a:pPr lvl="0"/>
            <a:r>
              <a:rPr lang="de-DE"/>
              <a:t>Mastertextformat bearbeiten</a:t>
            </a:r>
          </a:p>
        </p:txBody>
      </p:sp>
    </p:spTree>
    <p:extLst>
      <p:ext uri="{BB962C8B-B14F-4D97-AF65-F5344CB8AC3E}">
        <p14:creationId xmlns:p14="http://schemas.microsoft.com/office/powerpoint/2010/main" val="388863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30AD66C-2CEB-44CA-93E0-460B6676454E}" type="datetime1">
              <a:rPr lang="de-DE" smtClean="0"/>
              <a:pPr/>
              <a:t>13.06.2022</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D546CEF8-F263-4CDA-95C7-0A0B3F61D9F0}" type="slidenum">
              <a:rPr lang="de-DE" smtClean="0"/>
              <a:pPr/>
              <a:t>‹Nr.›</a:t>
            </a:fld>
            <a:endParaRPr lang="de-DE"/>
          </a:p>
        </p:txBody>
      </p:sp>
      <p:sp>
        <p:nvSpPr>
          <p:cNvPr id="8" name="Textplatzhalter 7"/>
          <p:cNvSpPr>
            <a:spLocks noGrp="1"/>
          </p:cNvSpPr>
          <p:nvPr>
            <p:ph type="body" sz="quarter" idx="13"/>
          </p:nvPr>
        </p:nvSpPr>
        <p:spPr>
          <a:xfrm>
            <a:off x="336000" y="666000"/>
            <a:ext cx="8400000" cy="306000"/>
          </a:xfrm>
        </p:spPr>
        <p:txBody>
          <a:bodyPr/>
          <a:lstStyle>
            <a:lvl1pPr marL="0" indent="0">
              <a:spcBef>
                <a:spcPts val="0"/>
              </a:spcBef>
              <a:spcAft>
                <a:spcPts val="0"/>
              </a:spcAft>
              <a:buFont typeface="Arial" panose="020B0604020202020204" pitchFamily="34" charset="0"/>
              <a:buNone/>
              <a:defRPr sz="1800" b="0">
                <a:solidFill>
                  <a:schemeClr val="bg2"/>
                </a:solidFill>
              </a:defRPr>
            </a:lvl1pPr>
            <a:lvl2pPr marL="0" indent="0">
              <a:spcBef>
                <a:spcPts val="0"/>
              </a:spcBef>
              <a:spcAft>
                <a:spcPts val="0"/>
              </a:spcAft>
              <a:buFont typeface="Arial" panose="020B0604020202020204" pitchFamily="34" charset="0"/>
              <a:buNone/>
              <a:defRPr sz="1800" b="0">
                <a:solidFill>
                  <a:schemeClr val="bg2"/>
                </a:solidFill>
              </a:defRPr>
            </a:lvl2pPr>
            <a:lvl3pPr marL="0" indent="0">
              <a:spcBef>
                <a:spcPts val="0"/>
              </a:spcBef>
              <a:spcAft>
                <a:spcPts val="0"/>
              </a:spcAft>
              <a:buNone/>
              <a:defRPr sz="1800" b="0">
                <a:solidFill>
                  <a:schemeClr val="bg2"/>
                </a:solidFill>
              </a:defRPr>
            </a:lvl3pPr>
            <a:lvl4pPr marL="0" indent="0">
              <a:spcBef>
                <a:spcPts val="0"/>
              </a:spcBef>
              <a:spcAft>
                <a:spcPts val="0"/>
              </a:spcAft>
              <a:buNone/>
              <a:defRPr sz="1800" b="0">
                <a:solidFill>
                  <a:schemeClr val="bg2"/>
                </a:solidFill>
              </a:defRPr>
            </a:lvl4pPr>
            <a:lvl5pPr marL="0" indent="0">
              <a:spcBef>
                <a:spcPts val="0"/>
              </a:spcBef>
              <a:spcAft>
                <a:spcPts val="0"/>
              </a:spcAft>
              <a:buNone/>
              <a:defRPr sz="1800" b="0">
                <a:solidFill>
                  <a:schemeClr val="bg2"/>
                </a:solidFill>
              </a:defRPr>
            </a:lvl5pPr>
            <a:lvl6pPr marL="0" indent="0">
              <a:spcBef>
                <a:spcPts val="0"/>
              </a:spcBef>
              <a:spcAft>
                <a:spcPts val="0"/>
              </a:spcAft>
              <a:buFont typeface="Arial" panose="020B0604020202020204" pitchFamily="34" charset="0"/>
              <a:buNone/>
              <a:defRPr sz="1800" b="0">
                <a:solidFill>
                  <a:schemeClr val="bg2"/>
                </a:solidFill>
              </a:defRPr>
            </a:lvl6pPr>
            <a:lvl7pPr marL="0" indent="0">
              <a:spcBef>
                <a:spcPts val="0"/>
              </a:spcBef>
              <a:spcAft>
                <a:spcPts val="0"/>
              </a:spcAft>
              <a:buNone/>
              <a:defRPr sz="1800" b="0">
                <a:solidFill>
                  <a:schemeClr val="bg2"/>
                </a:solidFill>
              </a:defRPr>
            </a:lvl7pPr>
            <a:lvl8pPr marL="0" indent="0">
              <a:spcBef>
                <a:spcPts val="0"/>
              </a:spcBef>
              <a:spcAft>
                <a:spcPts val="0"/>
              </a:spcAft>
              <a:buNone/>
              <a:defRPr sz="1800" b="0">
                <a:solidFill>
                  <a:schemeClr val="bg2"/>
                </a:solidFill>
              </a:defRPr>
            </a:lvl8pPr>
            <a:lvl9pPr marL="0" indent="0">
              <a:spcBef>
                <a:spcPts val="0"/>
              </a:spcBef>
              <a:spcAft>
                <a:spcPts val="0"/>
              </a:spcAft>
              <a:buNone/>
              <a:defRPr sz="1800" b="0">
                <a:solidFill>
                  <a:schemeClr val="bg2"/>
                </a:solidFill>
              </a:defRPr>
            </a:lvl9pPr>
          </a:lstStyle>
          <a:p>
            <a:pPr lvl="0"/>
            <a:r>
              <a:rPr lang="de-DE"/>
              <a:t>Textmasterformate durch Klicken bearbeiten</a:t>
            </a:r>
          </a:p>
        </p:txBody>
      </p:sp>
    </p:spTree>
    <p:extLst>
      <p:ext uri="{BB962C8B-B14F-4D97-AF65-F5344CB8AC3E}">
        <p14:creationId xmlns:p14="http://schemas.microsoft.com/office/powerpoint/2010/main" val="213414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3A895D-06E3-4BEA-A82E-DC315FF78FA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39B9362-44B2-4EEA-85AE-71BB595B549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D28C86-529E-4D71-BCB0-0F9FED80BA9E}"/>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BE411B2A-5694-4414-B0CF-8CD8800471B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6243D4B-37F2-4FBA-9DD8-E7C05FF373D6}"/>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296011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7CA6C7-23B5-4EDF-93B0-414884BC442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4E028AD0-789D-4498-A56F-A7BB43AC1A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955DD6E-5EE0-467B-9696-620CDBAB9AAD}"/>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B15EC7A9-C074-45DB-83B0-41949D5AFF0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ED24EB6C-313B-448F-9D97-4AC29F33106C}"/>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593010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F3B106-96A0-497A-B899-821322AF8B1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30A47E68-F343-4C53-A373-6E7D5F24124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0B1DBCE-A432-4A00-BCFC-7F7EBCB6CD5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366CAAB-419F-4476-82BA-1BA45A54DF85}"/>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6" name="Fußzeilenplatzhalter 5">
            <a:extLst>
              <a:ext uri="{FF2B5EF4-FFF2-40B4-BE49-F238E27FC236}">
                <a16:creationId xmlns:a16="http://schemas.microsoft.com/office/drawing/2014/main" id="{82447D79-0008-40FB-94B2-69019908BE5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EC49524-278D-4CE7-8322-AD730EED7F4E}"/>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371594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3CEDB-5F48-4D35-9B0F-8A85CC9CC96A}"/>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5AA7C4F-1E67-4851-932E-40A3A43FEB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1915C81-BF4C-4B97-801F-049965A5902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7EC9D3E7-C1EE-4A0E-BC0C-1868633E7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EF8DECB-081C-495D-A000-9EFB65E6A3F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6C09F2D-5B67-46F5-B471-3CDE5E985B8C}"/>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8" name="Fußzeilenplatzhalter 7">
            <a:extLst>
              <a:ext uri="{FF2B5EF4-FFF2-40B4-BE49-F238E27FC236}">
                <a16:creationId xmlns:a16="http://schemas.microsoft.com/office/drawing/2014/main" id="{3DBBED11-40BB-4D7E-AF2C-AF3A00DD81F4}"/>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A46F18CA-3F16-4C4D-BBAF-E4C572B17837}"/>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575026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6A3DAA29-263E-4F10-AA55-0A3F2001707D}"/>
              </a:ext>
            </a:extLst>
          </p:cNvPr>
          <p:cNvSpPr/>
          <p:nvPr userDrawn="1"/>
        </p:nvSpPr>
        <p:spPr>
          <a:xfrm>
            <a:off x="11591924" y="-1"/>
            <a:ext cx="600075" cy="321949"/>
          </a:xfrm>
          <a:prstGeom prst="rect">
            <a:avLst/>
          </a:prstGeom>
          <a:solidFill>
            <a:srgbClr val="00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oliennummernplatzhalter 13">
            <a:extLst>
              <a:ext uri="{FF2B5EF4-FFF2-40B4-BE49-F238E27FC236}">
                <a16:creationId xmlns:a16="http://schemas.microsoft.com/office/drawing/2014/main" id="{E6ECA291-C775-48EC-85F3-575D0B5A4B3F}"/>
              </a:ext>
            </a:extLst>
          </p:cNvPr>
          <p:cNvSpPr txBox="1">
            <a:spLocks/>
          </p:cNvSpPr>
          <p:nvPr userDrawn="1"/>
        </p:nvSpPr>
        <p:spPr>
          <a:xfrm>
            <a:off x="11591924" y="-1"/>
            <a:ext cx="588936" cy="32195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D546CEF8-F263-4CDA-95C7-0A0B3F61D9F0}" type="slidenum">
              <a:rPr lang="de-DE" smtClean="0">
                <a:solidFill>
                  <a:schemeClr val="bg1"/>
                </a:solidFill>
              </a:rPr>
              <a:pPr algn="ctr"/>
              <a:t>‹Nr.›</a:t>
            </a:fld>
            <a:endParaRPr lang="de-DE">
              <a:solidFill>
                <a:schemeClr val="bg1"/>
              </a:solidFill>
            </a:endParaRPr>
          </a:p>
        </p:txBody>
      </p:sp>
    </p:spTree>
    <p:extLst>
      <p:ext uri="{BB962C8B-B14F-4D97-AF65-F5344CB8AC3E}">
        <p14:creationId xmlns:p14="http://schemas.microsoft.com/office/powerpoint/2010/main" val="316723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9D9B8BA-93CA-43A3-8817-5CF14F97023C}"/>
              </a:ext>
            </a:extLst>
          </p:cNvPr>
          <p:cNvSpPr/>
          <p:nvPr userDrawn="1"/>
        </p:nvSpPr>
        <p:spPr>
          <a:xfrm>
            <a:off x="0" y="6576767"/>
            <a:ext cx="12192000" cy="281232"/>
          </a:xfrm>
          <a:prstGeom prst="rect">
            <a:avLst/>
          </a:prstGeom>
          <a:solidFill>
            <a:srgbClr val="00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2">
            <a:extLst>
              <a:ext uri="{FF2B5EF4-FFF2-40B4-BE49-F238E27FC236}">
                <a16:creationId xmlns:a16="http://schemas.microsoft.com/office/drawing/2014/main" id="{1CD3AD4D-A152-4CD1-9182-999CCD7F12AC}"/>
              </a:ext>
            </a:extLst>
          </p:cNvPr>
          <p:cNvSpPr txBox="1">
            <a:spLocks noChangeArrowheads="1"/>
          </p:cNvSpPr>
          <p:nvPr userDrawn="1"/>
        </p:nvSpPr>
        <p:spPr bwMode="auto">
          <a:xfrm>
            <a:off x="290284" y="6428201"/>
            <a:ext cx="4738916" cy="275396"/>
          </a:xfrm>
          <a:prstGeom prst="rect">
            <a:avLst/>
          </a:prstGeom>
          <a:solidFill>
            <a:schemeClr val="bg1">
              <a:lumMod val="95000"/>
            </a:schemeClr>
          </a:solidFill>
          <a:ln w="9525">
            <a:noFill/>
            <a:miter lim="800000"/>
            <a:headEnd/>
            <a:tailEnd/>
          </a:ln>
        </p:spPr>
        <p:txBody>
          <a:bodyPr rot="0" vert="horz" wrap="square" lIns="91440" tIns="45720" rIns="91440" bIns="45720" anchor="ctr" anchorCtr="0">
            <a:spAutoFit/>
          </a:bodyPr>
          <a:lstStyle/>
          <a:p>
            <a:pPr algn="l">
              <a:lnSpc>
                <a:spcPct val="107000"/>
              </a:lnSpc>
              <a:spcAft>
                <a:spcPts val="0"/>
              </a:spcAft>
            </a:pPr>
            <a:r>
              <a:rPr lang="de-DE" sz="1200" b="1">
                <a:solidFill>
                  <a:srgbClr val="007085"/>
                </a:solidFill>
                <a:latin typeface="Segoe UI" panose="020B0502040204020203" pitchFamily="34" charset="0"/>
                <a:cs typeface="Segoe UI" panose="020B0502040204020203" pitchFamily="34" charset="0"/>
              </a:rPr>
              <a:t>SEK Springe - Bevölkerungsbefragung</a:t>
            </a:r>
          </a:p>
        </p:txBody>
      </p:sp>
      <p:sp>
        <p:nvSpPr>
          <p:cNvPr id="8" name="Titel 1">
            <a:extLst>
              <a:ext uri="{FF2B5EF4-FFF2-40B4-BE49-F238E27FC236}">
                <a16:creationId xmlns:a16="http://schemas.microsoft.com/office/drawing/2014/main" id="{1530C4F7-EF12-458B-8EEE-1F25572346FB}"/>
              </a:ext>
            </a:extLst>
          </p:cNvPr>
          <p:cNvSpPr>
            <a:spLocks noGrp="1"/>
          </p:cNvSpPr>
          <p:nvPr>
            <p:ph type="title"/>
          </p:nvPr>
        </p:nvSpPr>
        <p:spPr>
          <a:xfrm>
            <a:off x="290285" y="0"/>
            <a:ext cx="9419774" cy="1074057"/>
          </a:xfrm>
        </p:spPr>
        <p:txBody>
          <a:bodyPr>
            <a:normAutofit/>
          </a:bodyPr>
          <a:lstStyle>
            <a:lvl1pPr>
              <a:defRPr sz="3200">
                <a:solidFill>
                  <a:srgbClr val="007085"/>
                </a:solidFill>
                <a:latin typeface="Segoe UI" panose="020B0502040204020203" pitchFamily="34" charset="0"/>
                <a:cs typeface="Segoe UI" panose="020B0502040204020203" pitchFamily="34" charset="0"/>
              </a:defRPr>
            </a:lvl1pPr>
          </a:lstStyle>
          <a:p>
            <a:r>
              <a:rPr lang="de-DE"/>
              <a:t>Mastertitelformat bearbeiten</a:t>
            </a:r>
          </a:p>
        </p:txBody>
      </p:sp>
      <p:cxnSp>
        <p:nvCxnSpPr>
          <p:cNvPr id="10" name="Gerader Verbinder 9">
            <a:extLst>
              <a:ext uri="{FF2B5EF4-FFF2-40B4-BE49-F238E27FC236}">
                <a16:creationId xmlns:a16="http://schemas.microsoft.com/office/drawing/2014/main" id="{DEDDB97C-CE68-4A3F-9E34-D81E85450F70}"/>
              </a:ext>
            </a:extLst>
          </p:cNvPr>
          <p:cNvCxnSpPr/>
          <p:nvPr userDrawn="1"/>
        </p:nvCxnSpPr>
        <p:spPr>
          <a:xfrm>
            <a:off x="0" y="107405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Foliennummernplatzhalter 13">
            <a:extLst>
              <a:ext uri="{FF2B5EF4-FFF2-40B4-BE49-F238E27FC236}">
                <a16:creationId xmlns:a16="http://schemas.microsoft.com/office/drawing/2014/main" id="{DA2A0092-5943-477D-896C-C376EDB06D22}"/>
              </a:ext>
            </a:extLst>
          </p:cNvPr>
          <p:cNvSpPr txBox="1">
            <a:spLocks/>
          </p:cNvSpPr>
          <p:nvPr userDrawn="1"/>
        </p:nvSpPr>
        <p:spPr>
          <a:xfrm>
            <a:off x="7974041" y="6563675"/>
            <a:ext cx="4016319" cy="274324"/>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46CEF8-F263-4CDA-95C7-0A0B3F61D9F0}" type="slidenum">
              <a:rPr lang="de-DE" smtClean="0">
                <a:solidFill>
                  <a:schemeClr val="bg1"/>
                </a:solidFill>
              </a:rPr>
              <a:pPr/>
              <a:t>‹Nr.›</a:t>
            </a:fld>
            <a:endParaRPr lang="de-DE">
              <a:solidFill>
                <a:schemeClr val="bg1"/>
              </a:solidFill>
            </a:endParaRPr>
          </a:p>
        </p:txBody>
      </p:sp>
      <p:pic>
        <p:nvPicPr>
          <p:cNvPr id="11" name="Grafik 10">
            <a:extLst>
              <a:ext uri="{FF2B5EF4-FFF2-40B4-BE49-F238E27FC236}">
                <a16:creationId xmlns:a16="http://schemas.microsoft.com/office/drawing/2014/main" id="{3ACB1502-7F84-450F-A446-51B15CE832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05688" y="359207"/>
            <a:ext cx="1084672" cy="262228"/>
          </a:xfrm>
          <a:prstGeom prst="rect">
            <a:avLst/>
          </a:prstGeom>
        </p:spPr>
      </p:pic>
      <p:sp>
        <p:nvSpPr>
          <p:cNvPr id="2" name="Datumsplatzhalter 1">
            <a:extLst>
              <a:ext uri="{FF2B5EF4-FFF2-40B4-BE49-F238E27FC236}">
                <a16:creationId xmlns:a16="http://schemas.microsoft.com/office/drawing/2014/main" id="{81B6131D-2061-40F2-97E3-635A1D41D6FE}"/>
              </a:ext>
            </a:extLst>
          </p:cNvPr>
          <p:cNvSpPr>
            <a:spLocks noGrp="1"/>
          </p:cNvSpPr>
          <p:nvPr>
            <p:ph type="dt" sz="half" idx="10"/>
          </p:nvPr>
        </p:nvSpPr>
        <p:spPr/>
        <p:txBody>
          <a:bodyPr/>
          <a:lstStyle/>
          <a:p>
            <a:fld id="{5EC09E6E-94BA-4557-BA14-C6E55837E8E5}" type="datetimeFigureOut">
              <a:rPr lang="de-DE" smtClean="0"/>
              <a:t>13.06.2022</a:t>
            </a:fld>
            <a:endParaRPr lang="de-DE"/>
          </a:p>
        </p:txBody>
      </p:sp>
      <p:sp>
        <p:nvSpPr>
          <p:cNvPr id="3" name="Fußzeilenplatzhalter 2">
            <a:extLst>
              <a:ext uri="{FF2B5EF4-FFF2-40B4-BE49-F238E27FC236}">
                <a16:creationId xmlns:a16="http://schemas.microsoft.com/office/drawing/2014/main" id="{631ACA86-AD81-42D3-A1EE-4215A2557D7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5F295A5A-E98D-440F-A259-40206360EE2A}"/>
              </a:ext>
            </a:extLst>
          </p:cNvPr>
          <p:cNvSpPr>
            <a:spLocks noGrp="1"/>
          </p:cNvSpPr>
          <p:nvPr>
            <p:ph type="sldNum" sz="quarter" idx="12"/>
          </p:nvPr>
        </p:nvSpPr>
        <p:spPr/>
        <p:txBody>
          <a:bodyPr/>
          <a:lstStyle/>
          <a:p>
            <a:fld id="{1964F479-6DA5-437A-9C60-670BD2F18571}" type="slidenum">
              <a:rPr lang="de-DE" smtClean="0"/>
              <a:t>‹Nr.›</a:t>
            </a:fld>
            <a:endParaRPr lang="de-DE"/>
          </a:p>
        </p:txBody>
      </p:sp>
    </p:spTree>
    <p:extLst>
      <p:ext uri="{BB962C8B-B14F-4D97-AF65-F5344CB8AC3E}">
        <p14:creationId xmlns:p14="http://schemas.microsoft.com/office/powerpoint/2010/main" val="169251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F9D9B8BA-93CA-43A3-8817-5CF14F97023C}"/>
              </a:ext>
            </a:extLst>
          </p:cNvPr>
          <p:cNvSpPr/>
          <p:nvPr userDrawn="1"/>
        </p:nvSpPr>
        <p:spPr>
          <a:xfrm>
            <a:off x="0" y="6576767"/>
            <a:ext cx="12192000" cy="281232"/>
          </a:xfrm>
          <a:prstGeom prst="rect">
            <a:avLst/>
          </a:prstGeom>
          <a:solidFill>
            <a:srgbClr val="00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07000"/>
              </a:lnSpc>
              <a:spcAft>
                <a:spcPts val="0"/>
              </a:spcAft>
            </a:pPr>
            <a:r>
              <a:rPr lang="de-DE" sz="1800" b="1">
                <a:solidFill>
                  <a:srgbClr val="007085"/>
                </a:solidFill>
                <a:latin typeface="Segoe UI" panose="020B0502040204020203" pitchFamily="34" charset="0"/>
                <a:cs typeface="Segoe UI" panose="020B0502040204020203" pitchFamily="34" charset="0"/>
              </a:rPr>
              <a:t>KEK Landkreis Kassel - Bürgerbefragung</a:t>
            </a:r>
          </a:p>
        </p:txBody>
      </p:sp>
      <p:sp>
        <p:nvSpPr>
          <p:cNvPr id="9" name="Foliennummernplatzhalter 13">
            <a:extLst>
              <a:ext uri="{FF2B5EF4-FFF2-40B4-BE49-F238E27FC236}">
                <a16:creationId xmlns:a16="http://schemas.microsoft.com/office/drawing/2014/main" id="{DA2A0092-5943-477D-896C-C376EDB06D22}"/>
              </a:ext>
            </a:extLst>
          </p:cNvPr>
          <p:cNvSpPr txBox="1">
            <a:spLocks/>
          </p:cNvSpPr>
          <p:nvPr userDrawn="1"/>
        </p:nvSpPr>
        <p:spPr>
          <a:xfrm>
            <a:off x="7974041" y="6563675"/>
            <a:ext cx="4016319" cy="274324"/>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46CEF8-F263-4CDA-95C7-0A0B3F61D9F0}" type="slidenum">
              <a:rPr lang="de-DE" smtClean="0">
                <a:solidFill>
                  <a:schemeClr val="bg1"/>
                </a:solidFill>
              </a:rPr>
              <a:pPr/>
              <a:t>‹Nr.›</a:t>
            </a:fld>
            <a:endParaRPr lang="de-DE">
              <a:solidFill>
                <a:schemeClr val="bg1"/>
              </a:solidFill>
            </a:endParaRPr>
          </a:p>
        </p:txBody>
      </p:sp>
      <p:sp>
        <p:nvSpPr>
          <p:cNvPr id="6" name="Textfeld 2">
            <a:extLst>
              <a:ext uri="{FF2B5EF4-FFF2-40B4-BE49-F238E27FC236}">
                <a16:creationId xmlns:a16="http://schemas.microsoft.com/office/drawing/2014/main" id="{86D8E9E0-59A2-43AC-8000-D3BD4B697B94}"/>
              </a:ext>
            </a:extLst>
          </p:cNvPr>
          <p:cNvSpPr txBox="1">
            <a:spLocks noChangeArrowheads="1"/>
          </p:cNvSpPr>
          <p:nvPr userDrawn="1"/>
        </p:nvSpPr>
        <p:spPr bwMode="auto">
          <a:xfrm>
            <a:off x="290284" y="6428201"/>
            <a:ext cx="3695790" cy="275396"/>
          </a:xfrm>
          <a:prstGeom prst="rect">
            <a:avLst/>
          </a:prstGeom>
          <a:solidFill>
            <a:schemeClr val="bg1">
              <a:lumMod val="95000"/>
            </a:schemeClr>
          </a:solidFill>
          <a:ln w="9525">
            <a:noFill/>
            <a:miter lim="800000"/>
            <a:headEnd/>
            <a:tailEnd/>
          </a:ln>
        </p:spPr>
        <p:txBody>
          <a:bodyPr rot="0" vert="horz" wrap="square" lIns="91440" tIns="45720" rIns="91440" bIns="45720" anchor="ctr" anchorCtr="0">
            <a:spAutoFit/>
          </a:bodyPr>
          <a:lstStyle/>
          <a:p>
            <a:pPr algn="l">
              <a:lnSpc>
                <a:spcPct val="107000"/>
              </a:lnSpc>
              <a:spcAft>
                <a:spcPts val="0"/>
              </a:spcAft>
            </a:pPr>
            <a:r>
              <a:rPr lang="de-DE" sz="1200" b="1">
                <a:solidFill>
                  <a:srgbClr val="007085"/>
                </a:solidFill>
                <a:latin typeface="Segoe UI" panose="020B0502040204020203" pitchFamily="34" charset="0"/>
                <a:cs typeface="Segoe UI" panose="020B0502040204020203" pitchFamily="34" charset="0"/>
              </a:rPr>
              <a:t>SEK Springe - Bevölkerungsbefragung</a:t>
            </a:r>
          </a:p>
        </p:txBody>
      </p:sp>
    </p:spTree>
    <p:extLst>
      <p:ext uri="{BB962C8B-B14F-4D97-AF65-F5344CB8AC3E}">
        <p14:creationId xmlns:p14="http://schemas.microsoft.com/office/powerpoint/2010/main" val="149489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A229EBC3-5D17-4715-82F0-C67FA8036777}"/>
              </a:ext>
            </a:extLst>
          </p:cNvPr>
          <p:cNvSpPr/>
          <p:nvPr userDrawn="1"/>
        </p:nvSpPr>
        <p:spPr>
          <a:xfrm>
            <a:off x="0" y="-1"/>
            <a:ext cx="12192000" cy="931025"/>
          </a:xfrm>
          <a:prstGeom prst="rect">
            <a:avLst/>
          </a:prstGeom>
          <a:solidFill>
            <a:srgbClr val="00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1">
            <a:extLst>
              <a:ext uri="{FF2B5EF4-FFF2-40B4-BE49-F238E27FC236}">
                <a16:creationId xmlns:a16="http://schemas.microsoft.com/office/drawing/2014/main" id="{EF620858-2048-4774-9BDB-D6932372F9C7}"/>
              </a:ext>
            </a:extLst>
          </p:cNvPr>
          <p:cNvSpPr>
            <a:spLocks noGrp="1"/>
          </p:cNvSpPr>
          <p:nvPr>
            <p:ph type="title"/>
          </p:nvPr>
        </p:nvSpPr>
        <p:spPr>
          <a:xfrm>
            <a:off x="388257" y="190954"/>
            <a:ext cx="10515600" cy="665390"/>
          </a:xfrm>
          <a:prstGeom prst="rect">
            <a:avLst/>
          </a:prstGeom>
        </p:spPr>
        <p:txBody>
          <a:bodyPr/>
          <a:lstStyle>
            <a:lvl1pPr>
              <a:defRPr sz="3600">
                <a:solidFill>
                  <a:schemeClr val="bg1"/>
                </a:solidFill>
                <a:latin typeface="Segoe UI" panose="020B0502040204020203" pitchFamily="34" charset="0"/>
                <a:cs typeface="Segoe UI" panose="020B0502040204020203" pitchFamily="34" charset="0"/>
              </a:defRPr>
            </a:lvl1pPr>
          </a:lstStyle>
          <a:p>
            <a:r>
              <a:rPr lang="de-DE"/>
              <a:t>Mastertitelformat bearbeiten</a:t>
            </a:r>
          </a:p>
        </p:txBody>
      </p:sp>
      <p:sp>
        <p:nvSpPr>
          <p:cNvPr id="4" name="Rechteck 3">
            <a:extLst>
              <a:ext uri="{FF2B5EF4-FFF2-40B4-BE49-F238E27FC236}">
                <a16:creationId xmlns:a16="http://schemas.microsoft.com/office/drawing/2014/main" id="{78122751-27C7-4A0E-80CF-46035FEDECEA}"/>
              </a:ext>
            </a:extLst>
          </p:cNvPr>
          <p:cNvSpPr/>
          <p:nvPr userDrawn="1"/>
        </p:nvSpPr>
        <p:spPr>
          <a:xfrm>
            <a:off x="0" y="6576767"/>
            <a:ext cx="12192000" cy="281232"/>
          </a:xfrm>
          <a:prstGeom prst="rect">
            <a:avLst/>
          </a:prstGeom>
          <a:solidFill>
            <a:srgbClr val="00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Foliennummernplatzhalter 13">
            <a:extLst>
              <a:ext uri="{FF2B5EF4-FFF2-40B4-BE49-F238E27FC236}">
                <a16:creationId xmlns:a16="http://schemas.microsoft.com/office/drawing/2014/main" id="{D4034BCB-674C-47C0-859C-7C41DCC513D3}"/>
              </a:ext>
            </a:extLst>
          </p:cNvPr>
          <p:cNvSpPr txBox="1">
            <a:spLocks/>
          </p:cNvSpPr>
          <p:nvPr userDrawn="1"/>
        </p:nvSpPr>
        <p:spPr>
          <a:xfrm>
            <a:off x="7974041" y="6563675"/>
            <a:ext cx="4016319" cy="274324"/>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46CEF8-F263-4CDA-95C7-0A0B3F61D9F0}" type="slidenum">
              <a:rPr lang="de-DE" smtClean="0">
                <a:solidFill>
                  <a:schemeClr val="bg1"/>
                </a:solidFill>
              </a:rPr>
              <a:pPr/>
              <a:t>‹Nr.›</a:t>
            </a:fld>
            <a:endParaRPr lang="de-DE">
              <a:solidFill>
                <a:schemeClr val="bg1"/>
              </a:solidFill>
            </a:endParaRPr>
          </a:p>
        </p:txBody>
      </p:sp>
      <p:sp>
        <p:nvSpPr>
          <p:cNvPr id="7" name="Textfeld 2">
            <a:extLst>
              <a:ext uri="{FF2B5EF4-FFF2-40B4-BE49-F238E27FC236}">
                <a16:creationId xmlns:a16="http://schemas.microsoft.com/office/drawing/2014/main" id="{BB406935-0C22-4171-BB70-30336CC5FE4D}"/>
              </a:ext>
            </a:extLst>
          </p:cNvPr>
          <p:cNvSpPr txBox="1">
            <a:spLocks noChangeArrowheads="1"/>
          </p:cNvSpPr>
          <p:nvPr userDrawn="1"/>
        </p:nvSpPr>
        <p:spPr bwMode="auto">
          <a:xfrm>
            <a:off x="290284" y="6428201"/>
            <a:ext cx="3695790" cy="275396"/>
          </a:xfrm>
          <a:prstGeom prst="rect">
            <a:avLst/>
          </a:prstGeom>
          <a:solidFill>
            <a:schemeClr val="bg1">
              <a:lumMod val="95000"/>
            </a:schemeClr>
          </a:solidFill>
          <a:ln w="9525">
            <a:noFill/>
            <a:miter lim="800000"/>
            <a:headEnd/>
            <a:tailEnd/>
          </a:ln>
        </p:spPr>
        <p:txBody>
          <a:bodyPr rot="0" vert="horz" wrap="square" lIns="91440" tIns="45720" rIns="91440" bIns="45720" anchor="ctr" anchorCtr="0">
            <a:spAutoFit/>
          </a:bodyPr>
          <a:lstStyle/>
          <a:p>
            <a:pPr algn="l">
              <a:lnSpc>
                <a:spcPct val="107000"/>
              </a:lnSpc>
              <a:spcAft>
                <a:spcPts val="0"/>
              </a:spcAft>
            </a:pPr>
            <a:r>
              <a:rPr lang="de-DE" sz="1200" b="1">
                <a:solidFill>
                  <a:srgbClr val="007085"/>
                </a:solidFill>
                <a:latin typeface="Segoe UI" panose="020B0502040204020203" pitchFamily="34" charset="0"/>
                <a:cs typeface="Segoe UI" panose="020B0502040204020203" pitchFamily="34" charset="0"/>
              </a:rPr>
              <a:t>SEK Springe - Bevölkerungsbefragung</a:t>
            </a:r>
          </a:p>
        </p:txBody>
      </p:sp>
    </p:spTree>
    <p:extLst>
      <p:ext uri="{BB962C8B-B14F-4D97-AF65-F5344CB8AC3E}">
        <p14:creationId xmlns:p14="http://schemas.microsoft.com/office/powerpoint/2010/main" val="11929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9220B8-3B99-424B-8E55-198BD1764D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D58DCC8C-30CD-4996-BBF5-70556C3349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E506434-53AC-45C2-B92C-8C01B22F55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09E6E-94BA-4557-BA14-C6E55837E8E5}" type="datetimeFigureOut">
              <a:rPr lang="de-DE" smtClean="0"/>
              <a:t>13.06.2022</a:t>
            </a:fld>
            <a:endParaRPr lang="de-DE"/>
          </a:p>
        </p:txBody>
      </p:sp>
      <p:sp>
        <p:nvSpPr>
          <p:cNvPr id="5" name="Fußzeilenplatzhalter 4">
            <a:extLst>
              <a:ext uri="{FF2B5EF4-FFF2-40B4-BE49-F238E27FC236}">
                <a16:creationId xmlns:a16="http://schemas.microsoft.com/office/drawing/2014/main" id="{3BD4803F-D96C-4D94-883E-6784FFAE3F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2A09D01-B708-49E3-BC01-B44DE4B734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64F479-6DA5-437A-9C60-670BD2F18571}" type="slidenum">
              <a:rPr lang="de-DE" smtClean="0"/>
              <a:t>‹Nr.›</a:t>
            </a:fld>
            <a:endParaRPr lang="de-DE"/>
          </a:p>
        </p:txBody>
      </p:sp>
    </p:spTree>
    <p:extLst>
      <p:ext uri="{BB962C8B-B14F-4D97-AF65-F5344CB8AC3E}">
        <p14:creationId xmlns:p14="http://schemas.microsoft.com/office/powerpoint/2010/main" val="17652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2" r:id="rId9"/>
    <p:sldLayoutId id="2147483656" r:id="rId10"/>
    <p:sldLayoutId id="2147483657" r:id="rId11"/>
    <p:sldLayoutId id="2147483658" r:id="rId12"/>
    <p:sldLayoutId id="2147483659"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chart" Target="../charts/char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png"/><Relationship Id="rId18" Type="http://schemas.openxmlformats.org/officeDocument/2006/relationships/image" Target="../media/image50.svg"/><Relationship Id="rId3" Type="http://schemas.openxmlformats.org/officeDocument/2006/relationships/image" Target="../media/image37.png"/><Relationship Id="rId7" Type="http://schemas.openxmlformats.org/officeDocument/2006/relationships/image" Target="../media/image39.png"/><Relationship Id="rId12" Type="http://schemas.openxmlformats.org/officeDocument/2006/relationships/image" Target="../media/image44.svg"/><Relationship Id="rId17" Type="http://schemas.openxmlformats.org/officeDocument/2006/relationships/image" Target="../media/image49.png"/><Relationship Id="rId2" Type="http://schemas.openxmlformats.org/officeDocument/2006/relationships/notesSlide" Target="../notesSlides/notesSlide24.xml"/><Relationship Id="rId16" Type="http://schemas.openxmlformats.org/officeDocument/2006/relationships/image" Target="../media/image48.svg"/><Relationship Id="rId1" Type="http://schemas.openxmlformats.org/officeDocument/2006/relationships/slideLayout" Target="../slideLayouts/slideLayout9.xml"/><Relationship Id="rId6" Type="http://schemas.openxmlformats.org/officeDocument/2006/relationships/image" Target="../media/image12.svg"/><Relationship Id="rId11" Type="http://schemas.openxmlformats.org/officeDocument/2006/relationships/image" Target="../media/image43.png"/><Relationship Id="rId5" Type="http://schemas.openxmlformats.org/officeDocument/2006/relationships/image" Target="../media/image11.png"/><Relationship Id="rId15" Type="http://schemas.openxmlformats.org/officeDocument/2006/relationships/image" Target="../media/image47.png"/><Relationship Id="rId10" Type="http://schemas.openxmlformats.org/officeDocument/2006/relationships/image" Target="../media/image42.svg"/><Relationship Id="rId4" Type="http://schemas.openxmlformats.org/officeDocument/2006/relationships/image" Target="../media/image38.svg"/><Relationship Id="rId9" Type="http://schemas.openxmlformats.org/officeDocument/2006/relationships/image" Target="../media/image41.png"/><Relationship Id="rId1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39.png"/><Relationship Id="rId7"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9.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0.svg"/><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7.png"/><Relationship Id="rId18" Type="http://schemas.openxmlformats.org/officeDocument/2006/relationships/image" Target="../media/image60.svg"/><Relationship Id="rId3" Type="http://schemas.openxmlformats.org/officeDocument/2006/relationships/image" Target="../media/image37.png"/><Relationship Id="rId21" Type="http://schemas.openxmlformats.org/officeDocument/2006/relationships/image" Target="../media/image62.png"/><Relationship Id="rId7" Type="http://schemas.openxmlformats.org/officeDocument/2006/relationships/image" Target="../media/image41.png"/><Relationship Id="rId12" Type="http://schemas.openxmlformats.org/officeDocument/2006/relationships/image" Target="../media/image30.svg"/><Relationship Id="rId17" Type="http://schemas.openxmlformats.org/officeDocument/2006/relationships/image" Target="../media/image59.png"/><Relationship Id="rId2" Type="http://schemas.openxmlformats.org/officeDocument/2006/relationships/notesSlide" Target="../notesSlides/notesSlide30.xml"/><Relationship Id="rId16" Type="http://schemas.openxmlformats.org/officeDocument/2006/relationships/image" Target="../media/image54.svg"/><Relationship Id="rId20" Type="http://schemas.openxmlformats.org/officeDocument/2006/relationships/image" Target="../media/image32.svg"/><Relationship Id="rId1" Type="http://schemas.openxmlformats.org/officeDocument/2006/relationships/slideLayout" Target="../slideLayouts/slideLayout9.xml"/><Relationship Id="rId6" Type="http://schemas.openxmlformats.org/officeDocument/2006/relationships/image" Target="../media/image40.svg"/><Relationship Id="rId11" Type="http://schemas.openxmlformats.org/officeDocument/2006/relationships/image" Target="../media/image29.png"/><Relationship Id="rId5" Type="http://schemas.openxmlformats.org/officeDocument/2006/relationships/image" Target="../media/image39.png"/><Relationship Id="rId15" Type="http://schemas.openxmlformats.org/officeDocument/2006/relationships/image" Target="../media/image53.png"/><Relationship Id="rId10" Type="http://schemas.openxmlformats.org/officeDocument/2006/relationships/image" Target="../media/image56.svg"/><Relationship Id="rId19" Type="http://schemas.openxmlformats.org/officeDocument/2006/relationships/image" Target="../media/image61.png"/><Relationship Id="rId4" Type="http://schemas.openxmlformats.org/officeDocument/2006/relationships/image" Target="../media/image38.svg"/><Relationship Id="rId9" Type="http://schemas.openxmlformats.org/officeDocument/2006/relationships/image" Target="../media/image55.png"/><Relationship Id="rId14" Type="http://schemas.openxmlformats.org/officeDocument/2006/relationships/image" Target="../media/image58.svg"/><Relationship Id="rId22" Type="http://schemas.openxmlformats.org/officeDocument/2006/relationships/image" Target="../media/image63.svg"/></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66.png"/><Relationship Id="rId3" Type="http://schemas.openxmlformats.org/officeDocument/2006/relationships/image" Target="../media/image39.png"/><Relationship Id="rId7" Type="http://schemas.openxmlformats.org/officeDocument/2006/relationships/image" Target="../media/image57.png"/><Relationship Id="rId12" Type="http://schemas.openxmlformats.org/officeDocument/2006/relationships/image" Target="../media/image65.svg"/><Relationship Id="rId2" Type="http://schemas.openxmlformats.org/officeDocument/2006/relationships/notesSlide" Target="../notesSlides/notesSlide33.xml"/><Relationship Id="rId16" Type="http://schemas.openxmlformats.org/officeDocument/2006/relationships/image" Target="../media/image46.svg"/><Relationship Id="rId1" Type="http://schemas.openxmlformats.org/officeDocument/2006/relationships/slideLayout" Target="../slideLayouts/slideLayout9.xml"/><Relationship Id="rId6" Type="http://schemas.openxmlformats.org/officeDocument/2006/relationships/image" Target="../media/image56.svg"/><Relationship Id="rId11" Type="http://schemas.openxmlformats.org/officeDocument/2006/relationships/image" Target="../media/image64.png"/><Relationship Id="rId5" Type="http://schemas.openxmlformats.org/officeDocument/2006/relationships/image" Target="../media/image55.png"/><Relationship Id="rId15" Type="http://schemas.openxmlformats.org/officeDocument/2006/relationships/image" Target="../media/image45.png"/><Relationship Id="rId10" Type="http://schemas.openxmlformats.org/officeDocument/2006/relationships/image" Target="../media/image60.svg"/><Relationship Id="rId4" Type="http://schemas.openxmlformats.org/officeDocument/2006/relationships/image" Target="../media/image40.svg"/><Relationship Id="rId9" Type="http://schemas.openxmlformats.org/officeDocument/2006/relationships/image" Target="../media/image59.png"/><Relationship Id="rId14" Type="http://schemas.openxmlformats.org/officeDocument/2006/relationships/image" Target="../media/image67.svg"/></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18" Type="http://schemas.openxmlformats.org/officeDocument/2006/relationships/image" Target="../media/image50.svg"/><Relationship Id="rId3" Type="http://schemas.openxmlformats.org/officeDocument/2006/relationships/image" Target="../media/image39.png"/><Relationship Id="rId7" Type="http://schemas.openxmlformats.org/officeDocument/2006/relationships/image" Target="../media/image55.png"/><Relationship Id="rId12" Type="http://schemas.openxmlformats.org/officeDocument/2006/relationships/image" Target="../media/image58.svg"/><Relationship Id="rId17" Type="http://schemas.openxmlformats.org/officeDocument/2006/relationships/image" Target="../media/image49.png"/><Relationship Id="rId2" Type="http://schemas.openxmlformats.org/officeDocument/2006/relationships/notesSlide" Target="../notesSlides/notesSlide36.xml"/><Relationship Id="rId16" Type="http://schemas.openxmlformats.org/officeDocument/2006/relationships/image" Target="../media/image69.svg"/><Relationship Id="rId1" Type="http://schemas.openxmlformats.org/officeDocument/2006/relationships/slideLayout" Target="../slideLayouts/slideLayout9.xml"/><Relationship Id="rId6" Type="http://schemas.openxmlformats.org/officeDocument/2006/relationships/image" Target="../media/image42.svg"/><Relationship Id="rId11" Type="http://schemas.openxmlformats.org/officeDocument/2006/relationships/image" Target="../media/image57.png"/><Relationship Id="rId5" Type="http://schemas.openxmlformats.org/officeDocument/2006/relationships/image" Target="../media/image41.png"/><Relationship Id="rId15" Type="http://schemas.openxmlformats.org/officeDocument/2006/relationships/image" Target="../media/image68.png"/><Relationship Id="rId10" Type="http://schemas.openxmlformats.org/officeDocument/2006/relationships/image" Target="../media/image30.svg"/><Relationship Id="rId4" Type="http://schemas.openxmlformats.org/officeDocument/2006/relationships/image" Target="../media/image40.svg"/><Relationship Id="rId9" Type="http://schemas.openxmlformats.org/officeDocument/2006/relationships/image" Target="../media/image29.png"/><Relationship Id="rId14" Type="http://schemas.openxmlformats.org/officeDocument/2006/relationships/image" Target="../media/image60.svg"/></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74.png"/><Relationship Id="rId3" Type="http://schemas.openxmlformats.org/officeDocument/2006/relationships/image" Target="../media/image39.png"/><Relationship Id="rId7" Type="http://schemas.openxmlformats.org/officeDocument/2006/relationships/image" Target="../media/image29.png"/><Relationship Id="rId12" Type="http://schemas.openxmlformats.org/officeDocument/2006/relationships/image" Target="../media/image73.svg"/><Relationship Id="rId2" Type="http://schemas.openxmlformats.org/officeDocument/2006/relationships/notesSlide" Target="../notesSlides/notesSlide39.xml"/><Relationship Id="rId1" Type="http://schemas.openxmlformats.org/officeDocument/2006/relationships/slideLayout" Target="../slideLayouts/slideLayout9.xml"/><Relationship Id="rId6" Type="http://schemas.openxmlformats.org/officeDocument/2006/relationships/image" Target="../media/image56.svg"/><Relationship Id="rId11" Type="http://schemas.openxmlformats.org/officeDocument/2006/relationships/image" Target="../media/image72.png"/><Relationship Id="rId5" Type="http://schemas.openxmlformats.org/officeDocument/2006/relationships/image" Target="../media/image55.png"/><Relationship Id="rId10" Type="http://schemas.openxmlformats.org/officeDocument/2006/relationships/image" Target="../media/image71.svg"/><Relationship Id="rId4" Type="http://schemas.openxmlformats.org/officeDocument/2006/relationships/image" Target="../media/image40.svg"/><Relationship Id="rId9" Type="http://schemas.openxmlformats.org/officeDocument/2006/relationships/image" Target="../media/image70.png"/><Relationship Id="rId14" Type="http://schemas.openxmlformats.org/officeDocument/2006/relationships/image" Target="../media/image75.svg"/></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9.png"/><Relationship Id="rId18" Type="http://schemas.openxmlformats.org/officeDocument/2006/relationships/image" Target="../media/image46.svg"/><Relationship Id="rId3" Type="http://schemas.openxmlformats.org/officeDocument/2006/relationships/image" Target="../media/image37.png"/><Relationship Id="rId21" Type="http://schemas.openxmlformats.org/officeDocument/2006/relationships/image" Target="../media/image47.png"/><Relationship Id="rId7" Type="http://schemas.openxmlformats.org/officeDocument/2006/relationships/image" Target="../media/image41.png"/><Relationship Id="rId12" Type="http://schemas.openxmlformats.org/officeDocument/2006/relationships/image" Target="../media/image58.svg"/><Relationship Id="rId17" Type="http://schemas.openxmlformats.org/officeDocument/2006/relationships/image" Target="../media/image45.png"/><Relationship Id="rId2" Type="http://schemas.openxmlformats.org/officeDocument/2006/relationships/notesSlide" Target="../notesSlides/notesSlide42.xml"/><Relationship Id="rId16" Type="http://schemas.openxmlformats.org/officeDocument/2006/relationships/image" Target="../media/image24.svg"/><Relationship Id="rId20" Type="http://schemas.openxmlformats.org/officeDocument/2006/relationships/image" Target="../media/image12.svg"/><Relationship Id="rId1" Type="http://schemas.openxmlformats.org/officeDocument/2006/relationships/slideLayout" Target="../slideLayouts/slideLayout9.xml"/><Relationship Id="rId6" Type="http://schemas.openxmlformats.org/officeDocument/2006/relationships/image" Target="../media/image40.svg"/><Relationship Id="rId11" Type="http://schemas.openxmlformats.org/officeDocument/2006/relationships/image" Target="../media/image57.png"/><Relationship Id="rId24" Type="http://schemas.openxmlformats.org/officeDocument/2006/relationships/image" Target="../media/image67.svg"/><Relationship Id="rId5" Type="http://schemas.openxmlformats.org/officeDocument/2006/relationships/image" Target="../media/image39.png"/><Relationship Id="rId15" Type="http://schemas.openxmlformats.org/officeDocument/2006/relationships/image" Target="../media/image76.png"/><Relationship Id="rId23" Type="http://schemas.openxmlformats.org/officeDocument/2006/relationships/image" Target="../media/image66.png"/><Relationship Id="rId10" Type="http://schemas.openxmlformats.org/officeDocument/2006/relationships/image" Target="../media/image30.svg"/><Relationship Id="rId19" Type="http://schemas.openxmlformats.org/officeDocument/2006/relationships/image" Target="../media/image11.png"/><Relationship Id="rId4" Type="http://schemas.openxmlformats.org/officeDocument/2006/relationships/image" Target="../media/image38.svg"/><Relationship Id="rId9" Type="http://schemas.openxmlformats.org/officeDocument/2006/relationships/image" Target="../media/image29.png"/><Relationship Id="rId14" Type="http://schemas.openxmlformats.org/officeDocument/2006/relationships/image" Target="../media/image60.svg"/><Relationship Id="rId22" Type="http://schemas.openxmlformats.org/officeDocument/2006/relationships/image" Target="../media/image48.svg"/></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image" Target="../media/image39.png"/><Relationship Id="rId7" Type="http://schemas.openxmlformats.org/officeDocument/2006/relationships/image" Target="../media/image66.png"/><Relationship Id="rId12" Type="http://schemas.openxmlformats.org/officeDocument/2006/relationships/image" Target="../media/image78.sv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60.svg"/><Relationship Id="rId11" Type="http://schemas.openxmlformats.org/officeDocument/2006/relationships/image" Target="../media/image77.png"/><Relationship Id="rId5" Type="http://schemas.openxmlformats.org/officeDocument/2006/relationships/image" Target="../media/image59.png"/><Relationship Id="rId10" Type="http://schemas.openxmlformats.org/officeDocument/2006/relationships/image" Target="../media/image56.svg"/><Relationship Id="rId4" Type="http://schemas.openxmlformats.org/officeDocument/2006/relationships/image" Target="../media/image40.svg"/><Relationship Id="rId9"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18" Type="http://schemas.openxmlformats.org/officeDocument/2006/relationships/image" Target="../media/image80.svg"/><Relationship Id="rId26" Type="http://schemas.openxmlformats.org/officeDocument/2006/relationships/image" Target="../media/image84.svg"/><Relationship Id="rId3" Type="http://schemas.openxmlformats.org/officeDocument/2006/relationships/image" Target="../media/image37.png"/><Relationship Id="rId21" Type="http://schemas.openxmlformats.org/officeDocument/2006/relationships/image" Target="../media/image55.png"/><Relationship Id="rId7" Type="http://schemas.openxmlformats.org/officeDocument/2006/relationships/image" Target="../media/image41.png"/><Relationship Id="rId12" Type="http://schemas.openxmlformats.org/officeDocument/2006/relationships/image" Target="../media/image24.svg"/><Relationship Id="rId17" Type="http://schemas.openxmlformats.org/officeDocument/2006/relationships/image" Target="../media/image79.png"/><Relationship Id="rId25" Type="http://schemas.openxmlformats.org/officeDocument/2006/relationships/image" Target="../media/image83.png"/><Relationship Id="rId2" Type="http://schemas.openxmlformats.org/officeDocument/2006/relationships/notesSlide" Target="../notesSlides/notesSlide48.xml"/><Relationship Id="rId16" Type="http://schemas.openxmlformats.org/officeDocument/2006/relationships/image" Target="../media/image32.svg"/><Relationship Id="rId20" Type="http://schemas.openxmlformats.org/officeDocument/2006/relationships/image" Target="../media/image82.svg"/><Relationship Id="rId1" Type="http://schemas.openxmlformats.org/officeDocument/2006/relationships/slideLayout" Target="../slideLayouts/slideLayout9.xml"/><Relationship Id="rId6" Type="http://schemas.openxmlformats.org/officeDocument/2006/relationships/image" Target="../media/image40.svg"/><Relationship Id="rId11" Type="http://schemas.openxmlformats.org/officeDocument/2006/relationships/image" Target="../media/image76.png"/><Relationship Id="rId24" Type="http://schemas.openxmlformats.org/officeDocument/2006/relationships/image" Target="../media/image73.svg"/><Relationship Id="rId5" Type="http://schemas.openxmlformats.org/officeDocument/2006/relationships/image" Target="../media/image39.png"/><Relationship Id="rId15" Type="http://schemas.openxmlformats.org/officeDocument/2006/relationships/image" Target="../media/image61.png"/><Relationship Id="rId23" Type="http://schemas.openxmlformats.org/officeDocument/2006/relationships/image" Target="../media/image72.png"/><Relationship Id="rId28" Type="http://schemas.openxmlformats.org/officeDocument/2006/relationships/image" Target="../media/image86.svg"/><Relationship Id="rId10" Type="http://schemas.openxmlformats.org/officeDocument/2006/relationships/image" Target="../media/image30.svg"/><Relationship Id="rId19" Type="http://schemas.openxmlformats.org/officeDocument/2006/relationships/image" Target="../media/image81.png"/><Relationship Id="rId4" Type="http://schemas.openxmlformats.org/officeDocument/2006/relationships/image" Target="../media/image38.svg"/><Relationship Id="rId9" Type="http://schemas.openxmlformats.org/officeDocument/2006/relationships/image" Target="../media/image29.png"/><Relationship Id="rId14" Type="http://schemas.openxmlformats.org/officeDocument/2006/relationships/image" Target="../media/image54.svg"/><Relationship Id="rId22" Type="http://schemas.openxmlformats.org/officeDocument/2006/relationships/image" Target="../media/image56.svg"/><Relationship Id="rId27"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chart" Target="../charts/chart3.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5603AC84-87BC-4D9F-89A8-255576686F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09"/>
            <a:ext cx="12192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CCB4AF8F-444C-4213-8AE9-5BEC96CC65E2}"/>
              </a:ext>
            </a:extLst>
          </p:cNvPr>
          <p:cNvSpPr txBox="1"/>
          <p:nvPr/>
        </p:nvSpPr>
        <p:spPr>
          <a:xfrm>
            <a:off x="11902695" y="1006637"/>
            <a:ext cx="307777" cy="3266279"/>
          </a:xfrm>
          <a:prstGeom prst="rect">
            <a:avLst/>
          </a:prstGeom>
          <a:noFill/>
        </p:spPr>
        <p:txBody>
          <a:bodyPr vert="vert" wrap="none" rtlCol="0">
            <a:spAutoFit/>
          </a:bodyPr>
          <a:lstStyle/>
          <a:p>
            <a:r>
              <a:rPr lang="de-DE" sz="800">
                <a:solidFill>
                  <a:schemeClr val="bg1"/>
                </a:solidFill>
              </a:rPr>
              <a:t>Quelle: : landkreiskassel.de; © Region Kassel-Land e.V. | Paavo </a:t>
            </a:r>
            <a:r>
              <a:rPr lang="de-DE" sz="800" err="1">
                <a:solidFill>
                  <a:schemeClr val="bg1"/>
                </a:solidFill>
              </a:rPr>
              <a:t>Blåfield</a:t>
            </a:r>
            <a:endParaRPr lang="de-DE" sz="800">
              <a:solidFill>
                <a:schemeClr val="bg1"/>
              </a:solidFill>
            </a:endParaRPr>
          </a:p>
        </p:txBody>
      </p:sp>
      <p:sp>
        <p:nvSpPr>
          <p:cNvPr id="4" name="Rechteck 3">
            <a:extLst>
              <a:ext uri="{FF2B5EF4-FFF2-40B4-BE49-F238E27FC236}">
                <a16:creationId xmlns:a16="http://schemas.microsoft.com/office/drawing/2014/main" id="{2A833E17-8F29-49C9-84EA-D20209E1E0C5}"/>
              </a:ext>
            </a:extLst>
          </p:cNvPr>
          <p:cNvSpPr/>
          <p:nvPr/>
        </p:nvSpPr>
        <p:spPr>
          <a:xfrm>
            <a:off x="0" y="4246461"/>
            <a:ext cx="12237838" cy="2619829"/>
          </a:xfrm>
          <a:prstGeom prst="rect">
            <a:avLst/>
          </a:prstGeom>
          <a:solidFill>
            <a:srgbClr val="0070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3C511673-4350-4CDE-90D7-AED2F23A5432}"/>
              </a:ext>
            </a:extLst>
          </p:cNvPr>
          <p:cNvSpPr txBox="1"/>
          <p:nvPr/>
        </p:nvSpPr>
        <p:spPr>
          <a:xfrm>
            <a:off x="386821" y="4956999"/>
            <a:ext cx="6875113" cy="1538883"/>
          </a:xfrm>
          <a:prstGeom prst="rect">
            <a:avLst/>
          </a:prstGeom>
          <a:noFill/>
        </p:spPr>
        <p:txBody>
          <a:bodyPr wrap="square" lIns="91440" tIns="45720" rIns="91440" bIns="45720" rtlCol="0" anchor="t">
            <a:spAutoFit/>
          </a:bodyPr>
          <a:lstStyle/>
          <a:p>
            <a:r>
              <a:rPr lang="de-DE" sz="2800" b="1" dirty="0">
                <a:solidFill>
                  <a:schemeClr val="bg1"/>
                </a:solidFill>
                <a:latin typeface="Segoe UI" panose="020B0502040204020203" pitchFamily="34" charset="0"/>
                <a:ea typeface="Calibri" panose="020F0502020204030204" pitchFamily="34" charset="0"/>
                <a:cs typeface="Segoe UI" panose="020B0502040204020203" pitchFamily="34" charset="0"/>
              </a:rPr>
              <a:t>Ergebnisse der </a:t>
            </a:r>
            <a:r>
              <a:rPr lang="de-DE" sz="2800" b="1" dirty="0">
                <a:solidFill>
                  <a:schemeClr val="bg1"/>
                </a:solidFill>
                <a:effectLst/>
                <a:latin typeface="Segoe UI" panose="020B0502040204020203" pitchFamily="34" charset="0"/>
                <a:ea typeface="Calibri" panose="020F0502020204030204" pitchFamily="34" charset="0"/>
                <a:cs typeface="Segoe UI" panose="020B0502040204020203" pitchFamily="34" charset="0"/>
              </a:rPr>
              <a:t>Bevölkerungsbefragung im Rahmen der Analyse</a:t>
            </a:r>
          </a:p>
          <a:p>
            <a:r>
              <a:rPr lang="de-DE" sz="2000" dirty="0">
                <a:solidFill>
                  <a:schemeClr val="bg1"/>
                </a:solidFill>
                <a:latin typeface="Segoe UI"/>
                <a:cs typeface="Segoe UI"/>
              </a:rPr>
              <a:t>01.04.2022 – 15.05.2022</a:t>
            </a:r>
          </a:p>
          <a:p>
            <a:endParaRPr lang="de-DE" dirty="0">
              <a:solidFill>
                <a:schemeClr val="bg1"/>
              </a:solidFill>
              <a:latin typeface="Segoe UI"/>
              <a:cs typeface="Segoe UI"/>
            </a:endParaRPr>
          </a:p>
        </p:txBody>
      </p:sp>
      <p:sp>
        <p:nvSpPr>
          <p:cNvPr id="7" name="Textfeld 2">
            <a:extLst>
              <a:ext uri="{FF2B5EF4-FFF2-40B4-BE49-F238E27FC236}">
                <a16:creationId xmlns:a16="http://schemas.microsoft.com/office/drawing/2014/main" id="{8BA1C913-3A00-41C1-8465-8C635836C801}"/>
              </a:ext>
            </a:extLst>
          </p:cNvPr>
          <p:cNvSpPr txBox="1">
            <a:spLocks noChangeArrowheads="1"/>
          </p:cNvSpPr>
          <p:nvPr/>
        </p:nvSpPr>
        <p:spPr bwMode="auto">
          <a:xfrm>
            <a:off x="0" y="3866917"/>
            <a:ext cx="9615949" cy="519438"/>
          </a:xfrm>
          <a:prstGeom prst="rect">
            <a:avLst/>
          </a:prstGeom>
          <a:solidFill>
            <a:srgbClr val="FFFFFF"/>
          </a:solidFill>
          <a:ln w="9525">
            <a:noFill/>
            <a:miter lim="800000"/>
            <a:headEnd/>
            <a:tailEnd/>
          </a:ln>
        </p:spPr>
        <p:txBody>
          <a:bodyPr rot="0" vert="horz" wrap="square" lIns="91440" tIns="45720" rIns="91440" bIns="45720" anchor="ctr" anchorCtr="0">
            <a:spAutoFit/>
          </a:bodyPr>
          <a:lstStyle/>
          <a:p>
            <a:pPr marL="360000">
              <a:lnSpc>
                <a:spcPct val="107000"/>
              </a:lnSpc>
              <a:spcAft>
                <a:spcPts val="0"/>
              </a:spcAft>
            </a:pPr>
            <a:r>
              <a:rPr lang="de-DE" sz="2800" b="1" cap="all">
                <a:solidFill>
                  <a:srgbClr val="007085"/>
                </a:solidFill>
                <a:latin typeface="Segoe UI" panose="020B0502040204020203" pitchFamily="34" charset="0"/>
                <a:ea typeface="Calibri" panose="020F0502020204030204" pitchFamily="34" charset="0"/>
                <a:cs typeface="Segoe UI" panose="020B0502040204020203" pitchFamily="34" charset="0"/>
              </a:rPr>
              <a:t>Stadtentwicklungskonzept Springe</a:t>
            </a:r>
          </a:p>
        </p:txBody>
      </p:sp>
      <p:sp>
        <p:nvSpPr>
          <p:cNvPr id="17" name="Rechteck 16">
            <a:extLst>
              <a:ext uri="{FF2B5EF4-FFF2-40B4-BE49-F238E27FC236}">
                <a16:creationId xmlns:a16="http://schemas.microsoft.com/office/drawing/2014/main" id="{59F6B96F-C38D-4070-9972-1FEEB5A9F50D}"/>
              </a:ext>
            </a:extLst>
          </p:cNvPr>
          <p:cNvSpPr/>
          <p:nvPr/>
        </p:nvSpPr>
        <p:spPr>
          <a:xfrm>
            <a:off x="9840532" y="5650042"/>
            <a:ext cx="2397306" cy="1002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a:solidFill>
                <a:schemeClr val="tx1">
                  <a:lumMod val="50000"/>
                  <a:lumOff val="50000"/>
                </a:schemeClr>
              </a:solidFill>
            </a:endParaRPr>
          </a:p>
        </p:txBody>
      </p:sp>
      <p:pic>
        <p:nvPicPr>
          <p:cNvPr id="16" name="Grafik 15">
            <a:extLst>
              <a:ext uri="{FF2B5EF4-FFF2-40B4-BE49-F238E27FC236}">
                <a16:creationId xmlns:a16="http://schemas.microsoft.com/office/drawing/2014/main" id="{013BE212-40B3-44F1-8803-5BE30009B9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4980" y="6216246"/>
            <a:ext cx="1291919" cy="312332"/>
          </a:xfrm>
          <a:prstGeom prst="rect">
            <a:avLst/>
          </a:prstGeom>
        </p:spPr>
      </p:pic>
      <p:pic>
        <p:nvPicPr>
          <p:cNvPr id="2050" name="Picture 2" descr="Stadtwappen © Stadt Springe">
            <a:extLst>
              <a:ext uri="{FF2B5EF4-FFF2-40B4-BE49-F238E27FC236}">
                <a16:creationId xmlns:a16="http://schemas.microsoft.com/office/drawing/2014/main" id="{2DACF9D1-11AE-48FC-B83D-21CECABB11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2114" y="5746202"/>
            <a:ext cx="615591" cy="84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m 24">
            <a:extLst>
              <a:ext uri="{FF2B5EF4-FFF2-40B4-BE49-F238E27FC236}">
                <a16:creationId xmlns:a16="http://schemas.microsoft.com/office/drawing/2014/main" id="{7A842B1D-AE46-F0BA-350D-5E3E25ADC380}"/>
              </a:ext>
            </a:extLst>
          </p:cNvPr>
          <p:cNvGraphicFramePr>
            <a:graphicFrameLocks/>
          </p:cNvGraphicFramePr>
          <p:nvPr>
            <p:extLst>
              <p:ext uri="{D42A27DB-BD31-4B8C-83A1-F6EECF244321}">
                <p14:modId xmlns:p14="http://schemas.microsoft.com/office/powerpoint/2010/main" val="3783308998"/>
              </p:ext>
            </p:extLst>
          </p:nvPr>
        </p:nvGraphicFramePr>
        <p:xfrm>
          <a:off x="1175380" y="1189653"/>
          <a:ext cx="9841240" cy="48093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Allgemeine Bewertung der Gesamtstadt</a:t>
            </a:r>
            <a:endParaRPr lang="de-DE" sz="2700" dirty="0">
              <a:solidFill>
                <a:srgbClr val="FFFF00"/>
              </a:solidFill>
            </a:endParaRPr>
          </a:p>
        </p:txBody>
      </p:sp>
      <p:sp>
        <p:nvSpPr>
          <p:cNvPr id="3" name="Textfeld 2">
            <a:extLst>
              <a:ext uri="{FF2B5EF4-FFF2-40B4-BE49-F238E27FC236}">
                <a16:creationId xmlns:a16="http://schemas.microsoft.com/office/drawing/2014/main" id="{3B3A43F9-06D1-EC16-D22A-B7DD89C7C21F}"/>
              </a:ext>
            </a:extLst>
          </p:cNvPr>
          <p:cNvSpPr txBox="1"/>
          <p:nvPr/>
        </p:nvSpPr>
        <p:spPr>
          <a:xfrm>
            <a:off x="10492256" y="1388063"/>
            <a:ext cx="486193" cy="261610"/>
          </a:xfrm>
          <a:prstGeom prst="rect">
            <a:avLst/>
          </a:prstGeom>
          <a:noFill/>
        </p:spPr>
        <p:txBody>
          <a:bodyPr wrap="square" rtlCol="0">
            <a:spAutoFit/>
          </a:bodyPr>
          <a:lstStyle/>
          <a:p>
            <a:pPr algn="ctr"/>
            <a:r>
              <a:rPr lang="de-DE" sz="1100" dirty="0"/>
              <a:t>n=</a:t>
            </a:r>
          </a:p>
        </p:txBody>
      </p:sp>
      <p:sp>
        <p:nvSpPr>
          <p:cNvPr id="8" name="Textfeld 7">
            <a:extLst>
              <a:ext uri="{FF2B5EF4-FFF2-40B4-BE49-F238E27FC236}">
                <a16:creationId xmlns:a16="http://schemas.microsoft.com/office/drawing/2014/main" id="{8B1E6ED3-4CA1-A2CD-0F87-26A8D4BE25FB}"/>
              </a:ext>
            </a:extLst>
          </p:cNvPr>
          <p:cNvSpPr txBox="1"/>
          <p:nvPr/>
        </p:nvSpPr>
        <p:spPr>
          <a:xfrm>
            <a:off x="10492255" y="1689374"/>
            <a:ext cx="486193" cy="261610"/>
          </a:xfrm>
          <a:prstGeom prst="rect">
            <a:avLst/>
          </a:prstGeom>
          <a:noFill/>
        </p:spPr>
        <p:txBody>
          <a:bodyPr wrap="square" rtlCol="0">
            <a:spAutoFit/>
          </a:bodyPr>
          <a:lstStyle/>
          <a:p>
            <a:pPr algn="ctr"/>
            <a:r>
              <a:rPr lang="de-DE" sz="1100" dirty="0"/>
              <a:t>257</a:t>
            </a:r>
          </a:p>
        </p:txBody>
      </p:sp>
      <p:sp>
        <p:nvSpPr>
          <p:cNvPr id="11" name="Textfeld 10">
            <a:extLst>
              <a:ext uri="{FF2B5EF4-FFF2-40B4-BE49-F238E27FC236}">
                <a16:creationId xmlns:a16="http://schemas.microsoft.com/office/drawing/2014/main" id="{C6DA5C7F-2F56-AF27-8E79-E7748EF94D17}"/>
              </a:ext>
            </a:extLst>
          </p:cNvPr>
          <p:cNvSpPr txBox="1"/>
          <p:nvPr/>
        </p:nvSpPr>
        <p:spPr>
          <a:xfrm>
            <a:off x="10492254" y="1933228"/>
            <a:ext cx="486193" cy="261610"/>
          </a:xfrm>
          <a:prstGeom prst="rect">
            <a:avLst/>
          </a:prstGeom>
          <a:noFill/>
        </p:spPr>
        <p:txBody>
          <a:bodyPr wrap="square" rtlCol="0">
            <a:spAutoFit/>
          </a:bodyPr>
          <a:lstStyle/>
          <a:p>
            <a:pPr algn="ctr"/>
            <a:r>
              <a:rPr lang="de-DE" sz="1100" dirty="0"/>
              <a:t>248</a:t>
            </a:r>
          </a:p>
        </p:txBody>
      </p:sp>
      <p:sp>
        <p:nvSpPr>
          <p:cNvPr id="12" name="Textfeld 11">
            <a:extLst>
              <a:ext uri="{FF2B5EF4-FFF2-40B4-BE49-F238E27FC236}">
                <a16:creationId xmlns:a16="http://schemas.microsoft.com/office/drawing/2014/main" id="{863B1D00-CE9A-9E6D-D748-910C325C7E73}"/>
              </a:ext>
            </a:extLst>
          </p:cNvPr>
          <p:cNvSpPr txBox="1"/>
          <p:nvPr/>
        </p:nvSpPr>
        <p:spPr>
          <a:xfrm>
            <a:off x="10492252" y="2168204"/>
            <a:ext cx="486193" cy="261610"/>
          </a:xfrm>
          <a:prstGeom prst="rect">
            <a:avLst/>
          </a:prstGeom>
          <a:noFill/>
        </p:spPr>
        <p:txBody>
          <a:bodyPr wrap="square" rtlCol="0">
            <a:spAutoFit/>
          </a:bodyPr>
          <a:lstStyle/>
          <a:p>
            <a:pPr algn="ctr"/>
            <a:r>
              <a:rPr lang="de-DE" sz="1100" dirty="0"/>
              <a:t>232</a:t>
            </a:r>
          </a:p>
        </p:txBody>
      </p:sp>
      <p:sp>
        <p:nvSpPr>
          <p:cNvPr id="13" name="Textfeld 12">
            <a:extLst>
              <a:ext uri="{FF2B5EF4-FFF2-40B4-BE49-F238E27FC236}">
                <a16:creationId xmlns:a16="http://schemas.microsoft.com/office/drawing/2014/main" id="{CE1A3443-A352-F253-1586-DBE824610AE7}"/>
              </a:ext>
            </a:extLst>
          </p:cNvPr>
          <p:cNvSpPr txBox="1"/>
          <p:nvPr/>
        </p:nvSpPr>
        <p:spPr>
          <a:xfrm>
            <a:off x="10492252" y="2397827"/>
            <a:ext cx="486193" cy="261610"/>
          </a:xfrm>
          <a:prstGeom prst="rect">
            <a:avLst/>
          </a:prstGeom>
          <a:noFill/>
        </p:spPr>
        <p:txBody>
          <a:bodyPr wrap="square" rtlCol="0">
            <a:spAutoFit/>
          </a:bodyPr>
          <a:lstStyle/>
          <a:p>
            <a:pPr algn="ctr"/>
            <a:r>
              <a:rPr lang="de-DE" sz="1100" dirty="0"/>
              <a:t>247</a:t>
            </a:r>
          </a:p>
        </p:txBody>
      </p:sp>
      <p:sp>
        <p:nvSpPr>
          <p:cNvPr id="14" name="Textfeld 13">
            <a:extLst>
              <a:ext uri="{FF2B5EF4-FFF2-40B4-BE49-F238E27FC236}">
                <a16:creationId xmlns:a16="http://schemas.microsoft.com/office/drawing/2014/main" id="{08C31BC5-3261-F1AA-7D59-39D73194712B}"/>
              </a:ext>
            </a:extLst>
          </p:cNvPr>
          <p:cNvSpPr txBox="1"/>
          <p:nvPr/>
        </p:nvSpPr>
        <p:spPr>
          <a:xfrm>
            <a:off x="10492252" y="2638089"/>
            <a:ext cx="486193" cy="261610"/>
          </a:xfrm>
          <a:prstGeom prst="rect">
            <a:avLst/>
          </a:prstGeom>
          <a:noFill/>
        </p:spPr>
        <p:txBody>
          <a:bodyPr wrap="square" rtlCol="0">
            <a:spAutoFit/>
          </a:bodyPr>
          <a:lstStyle/>
          <a:p>
            <a:pPr algn="ctr"/>
            <a:r>
              <a:rPr lang="de-DE" sz="1100" dirty="0"/>
              <a:t>242</a:t>
            </a:r>
          </a:p>
        </p:txBody>
      </p:sp>
      <p:sp>
        <p:nvSpPr>
          <p:cNvPr id="15" name="Textfeld 14">
            <a:extLst>
              <a:ext uri="{FF2B5EF4-FFF2-40B4-BE49-F238E27FC236}">
                <a16:creationId xmlns:a16="http://schemas.microsoft.com/office/drawing/2014/main" id="{88A4F0D1-EF44-92F9-3643-898B739182A9}"/>
              </a:ext>
            </a:extLst>
          </p:cNvPr>
          <p:cNvSpPr txBox="1"/>
          <p:nvPr/>
        </p:nvSpPr>
        <p:spPr>
          <a:xfrm>
            <a:off x="10492251" y="2871662"/>
            <a:ext cx="486193" cy="261610"/>
          </a:xfrm>
          <a:prstGeom prst="rect">
            <a:avLst/>
          </a:prstGeom>
          <a:noFill/>
        </p:spPr>
        <p:txBody>
          <a:bodyPr wrap="square" rtlCol="0">
            <a:spAutoFit/>
          </a:bodyPr>
          <a:lstStyle/>
          <a:p>
            <a:pPr algn="ctr"/>
            <a:r>
              <a:rPr lang="de-DE" sz="1100" dirty="0"/>
              <a:t>250</a:t>
            </a:r>
          </a:p>
        </p:txBody>
      </p:sp>
      <p:sp>
        <p:nvSpPr>
          <p:cNvPr id="16" name="Textfeld 15">
            <a:extLst>
              <a:ext uri="{FF2B5EF4-FFF2-40B4-BE49-F238E27FC236}">
                <a16:creationId xmlns:a16="http://schemas.microsoft.com/office/drawing/2014/main" id="{DC0918FC-808E-4C2B-3BE1-6021C93E8D21}"/>
              </a:ext>
            </a:extLst>
          </p:cNvPr>
          <p:cNvSpPr txBox="1"/>
          <p:nvPr/>
        </p:nvSpPr>
        <p:spPr>
          <a:xfrm>
            <a:off x="10492251" y="3101453"/>
            <a:ext cx="486193" cy="261610"/>
          </a:xfrm>
          <a:prstGeom prst="rect">
            <a:avLst/>
          </a:prstGeom>
          <a:noFill/>
        </p:spPr>
        <p:txBody>
          <a:bodyPr wrap="square" rtlCol="0">
            <a:spAutoFit/>
          </a:bodyPr>
          <a:lstStyle/>
          <a:p>
            <a:pPr algn="ctr"/>
            <a:r>
              <a:rPr lang="de-DE" sz="1100" dirty="0"/>
              <a:t>254</a:t>
            </a:r>
          </a:p>
        </p:txBody>
      </p:sp>
      <p:sp>
        <p:nvSpPr>
          <p:cNvPr id="17" name="Textfeld 16">
            <a:extLst>
              <a:ext uri="{FF2B5EF4-FFF2-40B4-BE49-F238E27FC236}">
                <a16:creationId xmlns:a16="http://schemas.microsoft.com/office/drawing/2014/main" id="{B988CF56-F709-4210-6188-860376B450DF}"/>
              </a:ext>
            </a:extLst>
          </p:cNvPr>
          <p:cNvSpPr txBox="1"/>
          <p:nvPr/>
        </p:nvSpPr>
        <p:spPr>
          <a:xfrm>
            <a:off x="10492246" y="3332736"/>
            <a:ext cx="486193" cy="261610"/>
          </a:xfrm>
          <a:prstGeom prst="rect">
            <a:avLst/>
          </a:prstGeom>
          <a:noFill/>
        </p:spPr>
        <p:txBody>
          <a:bodyPr wrap="square" rtlCol="0">
            <a:spAutoFit/>
          </a:bodyPr>
          <a:lstStyle/>
          <a:p>
            <a:pPr algn="ctr"/>
            <a:r>
              <a:rPr lang="de-DE" sz="1100" dirty="0"/>
              <a:t>244</a:t>
            </a:r>
          </a:p>
        </p:txBody>
      </p:sp>
      <p:sp>
        <p:nvSpPr>
          <p:cNvPr id="18" name="Textfeld 17">
            <a:extLst>
              <a:ext uri="{FF2B5EF4-FFF2-40B4-BE49-F238E27FC236}">
                <a16:creationId xmlns:a16="http://schemas.microsoft.com/office/drawing/2014/main" id="{0C17109D-3CF3-E98A-99C6-CDEBBDC01ED3}"/>
              </a:ext>
            </a:extLst>
          </p:cNvPr>
          <p:cNvSpPr txBox="1"/>
          <p:nvPr/>
        </p:nvSpPr>
        <p:spPr>
          <a:xfrm>
            <a:off x="10492246" y="3572366"/>
            <a:ext cx="486193" cy="261610"/>
          </a:xfrm>
          <a:prstGeom prst="rect">
            <a:avLst/>
          </a:prstGeom>
          <a:noFill/>
        </p:spPr>
        <p:txBody>
          <a:bodyPr wrap="square" rtlCol="0">
            <a:spAutoFit/>
          </a:bodyPr>
          <a:lstStyle/>
          <a:p>
            <a:pPr algn="ctr"/>
            <a:r>
              <a:rPr lang="de-DE" sz="1100" dirty="0"/>
              <a:t>241</a:t>
            </a:r>
          </a:p>
        </p:txBody>
      </p:sp>
      <p:sp>
        <p:nvSpPr>
          <p:cNvPr id="19" name="Textfeld 18">
            <a:extLst>
              <a:ext uri="{FF2B5EF4-FFF2-40B4-BE49-F238E27FC236}">
                <a16:creationId xmlns:a16="http://schemas.microsoft.com/office/drawing/2014/main" id="{6EDB2196-2C85-D114-5F13-738EF2F2A290}"/>
              </a:ext>
            </a:extLst>
          </p:cNvPr>
          <p:cNvSpPr txBox="1"/>
          <p:nvPr/>
        </p:nvSpPr>
        <p:spPr>
          <a:xfrm>
            <a:off x="10492246" y="3807036"/>
            <a:ext cx="486193" cy="261610"/>
          </a:xfrm>
          <a:prstGeom prst="rect">
            <a:avLst/>
          </a:prstGeom>
          <a:noFill/>
        </p:spPr>
        <p:txBody>
          <a:bodyPr wrap="square" rtlCol="0">
            <a:spAutoFit/>
          </a:bodyPr>
          <a:lstStyle/>
          <a:p>
            <a:pPr algn="ctr"/>
            <a:r>
              <a:rPr lang="de-DE" sz="1100" dirty="0"/>
              <a:t>244</a:t>
            </a:r>
          </a:p>
        </p:txBody>
      </p:sp>
      <p:sp>
        <p:nvSpPr>
          <p:cNvPr id="20" name="Textfeld 19">
            <a:extLst>
              <a:ext uri="{FF2B5EF4-FFF2-40B4-BE49-F238E27FC236}">
                <a16:creationId xmlns:a16="http://schemas.microsoft.com/office/drawing/2014/main" id="{71A7D7E1-F892-5366-1C17-12E476F6DE7C}"/>
              </a:ext>
            </a:extLst>
          </p:cNvPr>
          <p:cNvSpPr txBox="1"/>
          <p:nvPr/>
        </p:nvSpPr>
        <p:spPr>
          <a:xfrm>
            <a:off x="10492246" y="4049695"/>
            <a:ext cx="486193" cy="261610"/>
          </a:xfrm>
          <a:prstGeom prst="rect">
            <a:avLst/>
          </a:prstGeom>
          <a:noFill/>
        </p:spPr>
        <p:txBody>
          <a:bodyPr wrap="square" rtlCol="0">
            <a:spAutoFit/>
          </a:bodyPr>
          <a:lstStyle/>
          <a:p>
            <a:pPr algn="ctr"/>
            <a:r>
              <a:rPr lang="de-DE" sz="1100" dirty="0"/>
              <a:t>248</a:t>
            </a:r>
          </a:p>
        </p:txBody>
      </p:sp>
      <p:sp>
        <p:nvSpPr>
          <p:cNvPr id="21" name="Textfeld 20">
            <a:extLst>
              <a:ext uri="{FF2B5EF4-FFF2-40B4-BE49-F238E27FC236}">
                <a16:creationId xmlns:a16="http://schemas.microsoft.com/office/drawing/2014/main" id="{83A1E1B8-ACBF-455D-7706-B8B93BDACB9D}"/>
              </a:ext>
            </a:extLst>
          </p:cNvPr>
          <p:cNvSpPr txBox="1"/>
          <p:nvPr/>
        </p:nvSpPr>
        <p:spPr>
          <a:xfrm>
            <a:off x="10492236" y="4284205"/>
            <a:ext cx="486193" cy="261610"/>
          </a:xfrm>
          <a:prstGeom prst="rect">
            <a:avLst/>
          </a:prstGeom>
          <a:noFill/>
        </p:spPr>
        <p:txBody>
          <a:bodyPr wrap="square" rtlCol="0">
            <a:spAutoFit/>
          </a:bodyPr>
          <a:lstStyle/>
          <a:p>
            <a:pPr algn="ctr"/>
            <a:r>
              <a:rPr lang="de-DE" sz="1100" dirty="0"/>
              <a:t>253</a:t>
            </a:r>
          </a:p>
        </p:txBody>
      </p:sp>
      <p:sp>
        <p:nvSpPr>
          <p:cNvPr id="22" name="Textfeld 21">
            <a:extLst>
              <a:ext uri="{FF2B5EF4-FFF2-40B4-BE49-F238E27FC236}">
                <a16:creationId xmlns:a16="http://schemas.microsoft.com/office/drawing/2014/main" id="{A4D6A75F-BF39-CD0E-B292-4877CBBE50B9}"/>
              </a:ext>
            </a:extLst>
          </p:cNvPr>
          <p:cNvSpPr txBox="1"/>
          <p:nvPr/>
        </p:nvSpPr>
        <p:spPr>
          <a:xfrm>
            <a:off x="10492216" y="4512903"/>
            <a:ext cx="486193" cy="261610"/>
          </a:xfrm>
          <a:prstGeom prst="rect">
            <a:avLst/>
          </a:prstGeom>
          <a:noFill/>
        </p:spPr>
        <p:txBody>
          <a:bodyPr wrap="square" rtlCol="0">
            <a:spAutoFit/>
          </a:bodyPr>
          <a:lstStyle/>
          <a:p>
            <a:pPr algn="ctr"/>
            <a:r>
              <a:rPr lang="de-DE" sz="1100" dirty="0"/>
              <a:t>250</a:t>
            </a:r>
          </a:p>
        </p:txBody>
      </p:sp>
      <p:sp>
        <p:nvSpPr>
          <p:cNvPr id="23" name="Textfeld 22">
            <a:extLst>
              <a:ext uri="{FF2B5EF4-FFF2-40B4-BE49-F238E27FC236}">
                <a16:creationId xmlns:a16="http://schemas.microsoft.com/office/drawing/2014/main" id="{1EA0C7FD-2085-02D7-2461-B9E3606D8831}"/>
              </a:ext>
            </a:extLst>
          </p:cNvPr>
          <p:cNvSpPr txBox="1"/>
          <p:nvPr/>
        </p:nvSpPr>
        <p:spPr>
          <a:xfrm>
            <a:off x="10492216" y="4755630"/>
            <a:ext cx="486193" cy="261610"/>
          </a:xfrm>
          <a:prstGeom prst="rect">
            <a:avLst/>
          </a:prstGeom>
          <a:noFill/>
        </p:spPr>
        <p:txBody>
          <a:bodyPr wrap="square" rtlCol="0">
            <a:spAutoFit/>
          </a:bodyPr>
          <a:lstStyle/>
          <a:p>
            <a:pPr algn="ctr"/>
            <a:r>
              <a:rPr lang="de-DE" sz="1100" dirty="0"/>
              <a:t>254</a:t>
            </a:r>
          </a:p>
        </p:txBody>
      </p:sp>
      <p:sp>
        <p:nvSpPr>
          <p:cNvPr id="24" name="Textfeld 23">
            <a:extLst>
              <a:ext uri="{FF2B5EF4-FFF2-40B4-BE49-F238E27FC236}">
                <a16:creationId xmlns:a16="http://schemas.microsoft.com/office/drawing/2014/main" id="{67411B89-68E3-C284-A3FD-4EA3F44E7682}"/>
              </a:ext>
            </a:extLst>
          </p:cNvPr>
          <p:cNvSpPr txBox="1"/>
          <p:nvPr/>
        </p:nvSpPr>
        <p:spPr>
          <a:xfrm>
            <a:off x="10492216" y="4990606"/>
            <a:ext cx="486193" cy="261610"/>
          </a:xfrm>
          <a:prstGeom prst="rect">
            <a:avLst/>
          </a:prstGeom>
          <a:noFill/>
        </p:spPr>
        <p:txBody>
          <a:bodyPr wrap="square" rtlCol="0">
            <a:spAutoFit/>
          </a:bodyPr>
          <a:lstStyle/>
          <a:p>
            <a:pPr algn="ctr"/>
            <a:r>
              <a:rPr lang="de-DE" sz="1100" dirty="0"/>
              <a:t>247</a:t>
            </a:r>
          </a:p>
        </p:txBody>
      </p:sp>
    </p:spTree>
    <p:extLst>
      <p:ext uri="{BB962C8B-B14F-4D97-AF65-F5344CB8AC3E}">
        <p14:creationId xmlns:p14="http://schemas.microsoft.com/office/powerpoint/2010/main" val="2321017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m 22">
            <a:extLst>
              <a:ext uri="{FF2B5EF4-FFF2-40B4-BE49-F238E27FC236}">
                <a16:creationId xmlns:a16="http://schemas.microsoft.com/office/drawing/2014/main" id="{90B4549E-7D7E-0C10-F31A-28710672B2DE}"/>
              </a:ext>
            </a:extLst>
          </p:cNvPr>
          <p:cNvGraphicFramePr>
            <a:graphicFrameLocks/>
          </p:cNvGraphicFramePr>
          <p:nvPr>
            <p:extLst>
              <p:ext uri="{D42A27DB-BD31-4B8C-83A1-F6EECF244321}">
                <p14:modId xmlns:p14="http://schemas.microsoft.com/office/powerpoint/2010/main" val="1254812220"/>
              </p:ext>
            </p:extLst>
          </p:nvPr>
        </p:nvGraphicFramePr>
        <p:xfrm>
          <a:off x="402544" y="1017086"/>
          <a:ext cx="11369246" cy="540146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a:t>
            </a:r>
            <a:endParaRPr lang="de-DE" sz="2700">
              <a:solidFill>
                <a:srgbClr val="FFFF00"/>
              </a:solidFill>
            </a:endParaRPr>
          </a:p>
        </p:txBody>
      </p:sp>
      <p:sp>
        <p:nvSpPr>
          <p:cNvPr id="5" name="Textfeld 4">
            <a:extLst>
              <a:ext uri="{FF2B5EF4-FFF2-40B4-BE49-F238E27FC236}">
                <a16:creationId xmlns:a16="http://schemas.microsoft.com/office/drawing/2014/main" id="{1A78D870-F07D-ED1C-5314-DF3581ACA661}"/>
              </a:ext>
            </a:extLst>
          </p:cNvPr>
          <p:cNvSpPr txBox="1"/>
          <p:nvPr/>
        </p:nvSpPr>
        <p:spPr>
          <a:xfrm>
            <a:off x="11237973" y="1358284"/>
            <a:ext cx="486193" cy="261610"/>
          </a:xfrm>
          <a:prstGeom prst="rect">
            <a:avLst/>
          </a:prstGeom>
          <a:noFill/>
        </p:spPr>
        <p:txBody>
          <a:bodyPr wrap="square" rtlCol="0">
            <a:spAutoFit/>
          </a:bodyPr>
          <a:lstStyle/>
          <a:p>
            <a:pPr algn="ctr"/>
            <a:r>
              <a:rPr lang="de-DE" sz="1100" dirty="0"/>
              <a:t>n=</a:t>
            </a:r>
          </a:p>
        </p:txBody>
      </p:sp>
      <p:sp>
        <p:nvSpPr>
          <p:cNvPr id="6" name="Textfeld 5">
            <a:extLst>
              <a:ext uri="{FF2B5EF4-FFF2-40B4-BE49-F238E27FC236}">
                <a16:creationId xmlns:a16="http://schemas.microsoft.com/office/drawing/2014/main" id="{2799C26B-CC48-4D8F-69A6-141CF1AF5E63}"/>
              </a:ext>
            </a:extLst>
          </p:cNvPr>
          <p:cNvSpPr txBox="1"/>
          <p:nvPr/>
        </p:nvSpPr>
        <p:spPr>
          <a:xfrm>
            <a:off x="11237972" y="1712863"/>
            <a:ext cx="486193" cy="261610"/>
          </a:xfrm>
          <a:prstGeom prst="rect">
            <a:avLst/>
          </a:prstGeom>
          <a:noFill/>
        </p:spPr>
        <p:txBody>
          <a:bodyPr wrap="square" rtlCol="0">
            <a:spAutoFit/>
          </a:bodyPr>
          <a:lstStyle/>
          <a:p>
            <a:pPr algn="ctr"/>
            <a:r>
              <a:rPr lang="de-DE" sz="1100" dirty="0"/>
              <a:t>237</a:t>
            </a:r>
          </a:p>
        </p:txBody>
      </p:sp>
      <p:sp>
        <p:nvSpPr>
          <p:cNvPr id="7" name="Textfeld 6">
            <a:extLst>
              <a:ext uri="{FF2B5EF4-FFF2-40B4-BE49-F238E27FC236}">
                <a16:creationId xmlns:a16="http://schemas.microsoft.com/office/drawing/2014/main" id="{029E0805-5B4A-CB55-32AD-0EB436F0E785}"/>
              </a:ext>
            </a:extLst>
          </p:cNvPr>
          <p:cNvSpPr txBox="1"/>
          <p:nvPr/>
        </p:nvSpPr>
        <p:spPr>
          <a:xfrm>
            <a:off x="11237971" y="1956717"/>
            <a:ext cx="486193" cy="261610"/>
          </a:xfrm>
          <a:prstGeom prst="rect">
            <a:avLst/>
          </a:prstGeom>
          <a:noFill/>
        </p:spPr>
        <p:txBody>
          <a:bodyPr wrap="square" rtlCol="0">
            <a:spAutoFit/>
          </a:bodyPr>
          <a:lstStyle/>
          <a:p>
            <a:pPr algn="ctr"/>
            <a:r>
              <a:rPr lang="de-DE" sz="1100" dirty="0"/>
              <a:t>239</a:t>
            </a:r>
          </a:p>
        </p:txBody>
      </p:sp>
      <p:sp>
        <p:nvSpPr>
          <p:cNvPr id="9" name="Textfeld 8">
            <a:extLst>
              <a:ext uri="{FF2B5EF4-FFF2-40B4-BE49-F238E27FC236}">
                <a16:creationId xmlns:a16="http://schemas.microsoft.com/office/drawing/2014/main" id="{AB517A36-8B99-6753-3E84-7068D5EE61CA}"/>
              </a:ext>
            </a:extLst>
          </p:cNvPr>
          <p:cNvSpPr txBox="1"/>
          <p:nvPr/>
        </p:nvSpPr>
        <p:spPr>
          <a:xfrm>
            <a:off x="11237969" y="2209449"/>
            <a:ext cx="486193" cy="261610"/>
          </a:xfrm>
          <a:prstGeom prst="rect">
            <a:avLst/>
          </a:prstGeom>
          <a:noFill/>
        </p:spPr>
        <p:txBody>
          <a:bodyPr wrap="square" rtlCol="0">
            <a:spAutoFit/>
          </a:bodyPr>
          <a:lstStyle/>
          <a:p>
            <a:pPr algn="ctr"/>
            <a:r>
              <a:rPr lang="de-DE" sz="1100" dirty="0"/>
              <a:t>231</a:t>
            </a:r>
          </a:p>
        </p:txBody>
      </p:sp>
      <p:sp>
        <p:nvSpPr>
          <p:cNvPr id="10" name="Textfeld 9">
            <a:extLst>
              <a:ext uri="{FF2B5EF4-FFF2-40B4-BE49-F238E27FC236}">
                <a16:creationId xmlns:a16="http://schemas.microsoft.com/office/drawing/2014/main" id="{927C8C9B-E32E-D33F-9903-331847F1CBD4}"/>
              </a:ext>
            </a:extLst>
          </p:cNvPr>
          <p:cNvSpPr txBox="1"/>
          <p:nvPr/>
        </p:nvSpPr>
        <p:spPr>
          <a:xfrm>
            <a:off x="11237969" y="2456828"/>
            <a:ext cx="486193" cy="261610"/>
          </a:xfrm>
          <a:prstGeom prst="rect">
            <a:avLst/>
          </a:prstGeom>
          <a:noFill/>
        </p:spPr>
        <p:txBody>
          <a:bodyPr wrap="square" rtlCol="0">
            <a:spAutoFit/>
          </a:bodyPr>
          <a:lstStyle/>
          <a:p>
            <a:pPr algn="ctr"/>
            <a:r>
              <a:rPr lang="de-DE" sz="1100" dirty="0"/>
              <a:t>238</a:t>
            </a:r>
          </a:p>
        </p:txBody>
      </p:sp>
      <p:sp>
        <p:nvSpPr>
          <p:cNvPr id="11" name="Textfeld 10">
            <a:extLst>
              <a:ext uri="{FF2B5EF4-FFF2-40B4-BE49-F238E27FC236}">
                <a16:creationId xmlns:a16="http://schemas.microsoft.com/office/drawing/2014/main" id="{3F6DD385-4A1C-973F-F11B-69E4F1BD1A7D}"/>
              </a:ext>
            </a:extLst>
          </p:cNvPr>
          <p:cNvSpPr txBox="1"/>
          <p:nvPr/>
        </p:nvSpPr>
        <p:spPr>
          <a:xfrm>
            <a:off x="11237969" y="2705608"/>
            <a:ext cx="486193" cy="261610"/>
          </a:xfrm>
          <a:prstGeom prst="rect">
            <a:avLst/>
          </a:prstGeom>
          <a:noFill/>
        </p:spPr>
        <p:txBody>
          <a:bodyPr wrap="square" rtlCol="0">
            <a:spAutoFit/>
          </a:bodyPr>
          <a:lstStyle/>
          <a:p>
            <a:pPr algn="ctr"/>
            <a:r>
              <a:rPr lang="de-DE" sz="1100" dirty="0"/>
              <a:t>228</a:t>
            </a:r>
          </a:p>
        </p:txBody>
      </p:sp>
      <p:sp>
        <p:nvSpPr>
          <p:cNvPr id="12" name="Textfeld 11">
            <a:extLst>
              <a:ext uri="{FF2B5EF4-FFF2-40B4-BE49-F238E27FC236}">
                <a16:creationId xmlns:a16="http://schemas.microsoft.com/office/drawing/2014/main" id="{725A4590-783D-2D41-F694-C93FB0BC17B5}"/>
              </a:ext>
            </a:extLst>
          </p:cNvPr>
          <p:cNvSpPr txBox="1"/>
          <p:nvPr/>
        </p:nvSpPr>
        <p:spPr>
          <a:xfrm>
            <a:off x="11237968" y="2965813"/>
            <a:ext cx="486193" cy="261610"/>
          </a:xfrm>
          <a:prstGeom prst="rect">
            <a:avLst/>
          </a:prstGeom>
          <a:noFill/>
        </p:spPr>
        <p:txBody>
          <a:bodyPr wrap="square" rtlCol="0">
            <a:spAutoFit/>
          </a:bodyPr>
          <a:lstStyle/>
          <a:p>
            <a:pPr algn="ctr"/>
            <a:r>
              <a:rPr lang="de-DE" sz="1100" dirty="0"/>
              <a:t>247</a:t>
            </a:r>
          </a:p>
        </p:txBody>
      </p:sp>
      <p:sp>
        <p:nvSpPr>
          <p:cNvPr id="13" name="Textfeld 12">
            <a:extLst>
              <a:ext uri="{FF2B5EF4-FFF2-40B4-BE49-F238E27FC236}">
                <a16:creationId xmlns:a16="http://schemas.microsoft.com/office/drawing/2014/main" id="{72ADFFB5-E734-0678-1A72-295D191E5766}"/>
              </a:ext>
            </a:extLst>
          </p:cNvPr>
          <p:cNvSpPr txBox="1"/>
          <p:nvPr/>
        </p:nvSpPr>
        <p:spPr>
          <a:xfrm>
            <a:off x="11237968" y="3213362"/>
            <a:ext cx="486193" cy="261610"/>
          </a:xfrm>
          <a:prstGeom prst="rect">
            <a:avLst/>
          </a:prstGeom>
          <a:noFill/>
        </p:spPr>
        <p:txBody>
          <a:bodyPr wrap="square" rtlCol="0">
            <a:spAutoFit/>
          </a:bodyPr>
          <a:lstStyle/>
          <a:p>
            <a:pPr algn="ctr"/>
            <a:r>
              <a:rPr lang="de-DE" sz="1100" dirty="0"/>
              <a:t>242</a:t>
            </a:r>
          </a:p>
        </p:txBody>
      </p:sp>
      <p:sp>
        <p:nvSpPr>
          <p:cNvPr id="14" name="Textfeld 13">
            <a:extLst>
              <a:ext uri="{FF2B5EF4-FFF2-40B4-BE49-F238E27FC236}">
                <a16:creationId xmlns:a16="http://schemas.microsoft.com/office/drawing/2014/main" id="{6A0E3715-5AAD-D7FA-20B1-62EBE9339D99}"/>
              </a:ext>
            </a:extLst>
          </p:cNvPr>
          <p:cNvSpPr txBox="1"/>
          <p:nvPr/>
        </p:nvSpPr>
        <p:spPr>
          <a:xfrm>
            <a:off x="11237963" y="3462396"/>
            <a:ext cx="486193" cy="261610"/>
          </a:xfrm>
          <a:prstGeom prst="rect">
            <a:avLst/>
          </a:prstGeom>
          <a:noFill/>
        </p:spPr>
        <p:txBody>
          <a:bodyPr wrap="square" rtlCol="0">
            <a:spAutoFit/>
          </a:bodyPr>
          <a:lstStyle/>
          <a:p>
            <a:pPr algn="ctr"/>
            <a:r>
              <a:rPr lang="de-DE" sz="1100" dirty="0"/>
              <a:t>244</a:t>
            </a:r>
          </a:p>
        </p:txBody>
      </p:sp>
      <p:sp>
        <p:nvSpPr>
          <p:cNvPr id="15" name="Textfeld 14">
            <a:extLst>
              <a:ext uri="{FF2B5EF4-FFF2-40B4-BE49-F238E27FC236}">
                <a16:creationId xmlns:a16="http://schemas.microsoft.com/office/drawing/2014/main" id="{9D7BF6CD-0CA4-2759-0F79-FB0DF2E549ED}"/>
              </a:ext>
            </a:extLst>
          </p:cNvPr>
          <p:cNvSpPr txBox="1"/>
          <p:nvPr/>
        </p:nvSpPr>
        <p:spPr>
          <a:xfrm>
            <a:off x="11237963" y="3710543"/>
            <a:ext cx="486193" cy="261610"/>
          </a:xfrm>
          <a:prstGeom prst="rect">
            <a:avLst/>
          </a:prstGeom>
          <a:noFill/>
        </p:spPr>
        <p:txBody>
          <a:bodyPr wrap="square" rtlCol="0">
            <a:spAutoFit/>
          </a:bodyPr>
          <a:lstStyle/>
          <a:p>
            <a:pPr algn="ctr"/>
            <a:r>
              <a:rPr lang="de-DE" sz="1100" dirty="0"/>
              <a:t>246</a:t>
            </a:r>
          </a:p>
        </p:txBody>
      </p:sp>
      <p:sp>
        <p:nvSpPr>
          <p:cNvPr id="16" name="Textfeld 15">
            <a:extLst>
              <a:ext uri="{FF2B5EF4-FFF2-40B4-BE49-F238E27FC236}">
                <a16:creationId xmlns:a16="http://schemas.microsoft.com/office/drawing/2014/main" id="{58BC17E4-82DE-9A00-EE9C-B16300AEC1A9}"/>
              </a:ext>
            </a:extLst>
          </p:cNvPr>
          <p:cNvSpPr txBox="1"/>
          <p:nvPr/>
        </p:nvSpPr>
        <p:spPr>
          <a:xfrm>
            <a:off x="11237963" y="3953736"/>
            <a:ext cx="486193" cy="261610"/>
          </a:xfrm>
          <a:prstGeom prst="rect">
            <a:avLst/>
          </a:prstGeom>
          <a:noFill/>
        </p:spPr>
        <p:txBody>
          <a:bodyPr wrap="square" rtlCol="0">
            <a:spAutoFit/>
          </a:bodyPr>
          <a:lstStyle/>
          <a:p>
            <a:pPr algn="ctr"/>
            <a:r>
              <a:rPr lang="de-DE" sz="1100" dirty="0"/>
              <a:t>245</a:t>
            </a:r>
          </a:p>
        </p:txBody>
      </p:sp>
      <p:sp>
        <p:nvSpPr>
          <p:cNvPr id="17" name="Textfeld 16">
            <a:extLst>
              <a:ext uri="{FF2B5EF4-FFF2-40B4-BE49-F238E27FC236}">
                <a16:creationId xmlns:a16="http://schemas.microsoft.com/office/drawing/2014/main" id="{B2AC77C6-EAEE-99FE-2004-54AAFF01E5BF}"/>
              </a:ext>
            </a:extLst>
          </p:cNvPr>
          <p:cNvSpPr txBox="1"/>
          <p:nvPr/>
        </p:nvSpPr>
        <p:spPr>
          <a:xfrm>
            <a:off x="11237963" y="4205278"/>
            <a:ext cx="486193" cy="261610"/>
          </a:xfrm>
          <a:prstGeom prst="rect">
            <a:avLst/>
          </a:prstGeom>
          <a:noFill/>
        </p:spPr>
        <p:txBody>
          <a:bodyPr wrap="square" rtlCol="0">
            <a:spAutoFit/>
          </a:bodyPr>
          <a:lstStyle/>
          <a:p>
            <a:pPr algn="ctr"/>
            <a:r>
              <a:rPr lang="de-DE" sz="1100" dirty="0"/>
              <a:t>216</a:t>
            </a:r>
          </a:p>
        </p:txBody>
      </p:sp>
      <p:sp>
        <p:nvSpPr>
          <p:cNvPr id="18" name="Textfeld 17">
            <a:extLst>
              <a:ext uri="{FF2B5EF4-FFF2-40B4-BE49-F238E27FC236}">
                <a16:creationId xmlns:a16="http://schemas.microsoft.com/office/drawing/2014/main" id="{FF3E72F2-FA39-F5AA-3A78-C1DED33C9524}"/>
              </a:ext>
            </a:extLst>
          </p:cNvPr>
          <p:cNvSpPr txBox="1"/>
          <p:nvPr/>
        </p:nvSpPr>
        <p:spPr>
          <a:xfrm>
            <a:off x="11237953" y="4457537"/>
            <a:ext cx="486193" cy="261610"/>
          </a:xfrm>
          <a:prstGeom prst="rect">
            <a:avLst/>
          </a:prstGeom>
          <a:noFill/>
        </p:spPr>
        <p:txBody>
          <a:bodyPr wrap="square" rtlCol="0">
            <a:spAutoFit/>
          </a:bodyPr>
          <a:lstStyle/>
          <a:p>
            <a:pPr algn="ctr"/>
            <a:r>
              <a:rPr lang="de-DE" sz="1100" dirty="0"/>
              <a:t>238</a:t>
            </a:r>
          </a:p>
        </p:txBody>
      </p:sp>
      <p:sp>
        <p:nvSpPr>
          <p:cNvPr id="19" name="Textfeld 18">
            <a:extLst>
              <a:ext uri="{FF2B5EF4-FFF2-40B4-BE49-F238E27FC236}">
                <a16:creationId xmlns:a16="http://schemas.microsoft.com/office/drawing/2014/main" id="{EFEE0132-C348-105C-8CA8-80B77CAE1AB2}"/>
              </a:ext>
            </a:extLst>
          </p:cNvPr>
          <p:cNvSpPr txBox="1"/>
          <p:nvPr/>
        </p:nvSpPr>
        <p:spPr>
          <a:xfrm>
            <a:off x="11237933" y="4703628"/>
            <a:ext cx="486193" cy="261610"/>
          </a:xfrm>
          <a:prstGeom prst="rect">
            <a:avLst/>
          </a:prstGeom>
          <a:noFill/>
        </p:spPr>
        <p:txBody>
          <a:bodyPr wrap="square" rtlCol="0">
            <a:spAutoFit/>
          </a:bodyPr>
          <a:lstStyle/>
          <a:p>
            <a:pPr algn="ctr"/>
            <a:r>
              <a:rPr lang="de-DE" sz="1100" dirty="0"/>
              <a:t>229</a:t>
            </a:r>
          </a:p>
        </p:txBody>
      </p:sp>
      <p:sp>
        <p:nvSpPr>
          <p:cNvPr id="20" name="Textfeld 19">
            <a:extLst>
              <a:ext uri="{FF2B5EF4-FFF2-40B4-BE49-F238E27FC236}">
                <a16:creationId xmlns:a16="http://schemas.microsoft.com/office/drawing/2014/main" id="{74F5B240-1170-4A0D-7980-D0725D31ED21}"/>
              </a:ext>
            </a:extLst>
          </p:cNvPr>
          <p:cNvSpPr txBox="1"/>
          <p:nvPr/>
        </p:nvSpPr>
        <p:spPr>
          <a:xfrm>
            <a:off x="11237933" y="4964472"/>
            <a:ext cx="486193" cy="261610"/>
          </a:xfrm>
          <a:prstGeom prst="rect">
            <a:avLst/>
          </a:prstGeom>
          <a:noFill/>
        </p:spPr>
        <p:txBody>
          <a:bodyPr wrap="square" rtlCol="0">
            <a:spAutoFit/>
          </a:bodyPr>
          <a:lstStyle/>
          <a:p>
            <a:pPr algn="ctr"/>
            <a:r>
              <a:rPr lang="de-DE" sz="1100" dirty="0"/>
              <a:t>240</a:t>
            </a:r>
          </a:p>
        </p:txBody>
      </p:sp>
      <p:sp>
        <p:nvSpPr>
          <p:cNvPr id="21" name="Textfeld 20">
            <a:extLst>
              <a:ext uri="{FF2B5EF4-FFF2-40B4-BE49-F238E27FC236}">
                <a16:creationId xmlns:a16="http://schemas.microsoft.com/office/drawing/2014/main" id="{68ECA6F0-32C5-800B-9A3A-B8FB2150889B}"/>
              </a:ext>
            </a:extLst>
          </p:cNvPr>
          <p:cNvSpPr txBox="1"/>
          <p:nvPr/>
        </p:nvSpPr>
        <p:spPr>
          <a:xfrm>
            <a:off x="11237933" y="5208328"/>
            <a:ext cx="486193" cy="261610"/>
          </a:xfrm>
          <a:prstGeom prst="rect">
            <a:avLst/>
          </a:prstGeom>
          <a:noFill/>
        </p:spPr>
        <p:txBody>
          <a:bodyPr wrap="square" rtlCol="0">
            <a:spAutoFit/>
          </a:bodyPr>
          <a:lstStyle/>
          <a:p>
            <a:pPr algn="ctr"/>
            <a:r>
              <a:rPr lang="de-DE" sz="1100" dirty="0"/>
              <a:t>245</a:t>
            </a:r>
          </a:p>
        </p:txBody>
      </p:sp>
      <p:sp>
        <p:nvSpPr>
          <p:cNvPr id="22" name="Textfeld 21">
            <a:extLst>
              <a:ext uri="{FF2B5EF4-FFF2-40B4-BE49-F238E27FC236}">
                <a16:creationId xmlns:a16="http://schemas.microsoft.com/office/drawing/2014/main" id="{829A285A-B1A6-59BE-6E67-6664FDDB5E5C}"/>
              </a:ext>
            </a:extLst>
          </p:cNvPr>
          <p:cNvSpPr txBox="1"/>
          <p:nvPr/>
        </p:nvSpPr>
        <p:spPr>
          <a:xfrm>
            <a:off x="11237933" y="5456902"/>
            <a:ext cx="486193" cy="261610"/>
          </a:xfrm>
          <a:prstGeom prst="rect">
            <a:avLst/>
          </a:prstGeom>
          <a:noFill/>
        </p:spPr>
        <p:txBody>
          <a:bodyPr wrap="square" rtlCol="0">
            <a:spAutoFit/>
          </a:bodyPr>
          <a:lstStyle/>
          <a:p>
            <a:pPr algn="ctr"/>
            <a:r>
              <a:rPr lang="de-DE" sz="1100" dirty="0"/>
              <a:t>232</a:t>
            </a:r>
          </a:p>
        </p:txBody>
      </p:sp>
    </p:spTree>
    <p:extLst>
      <p:ext uri="{BB962C8B-B14F-4D97-AF65-F5344CB8AC3E}">
        <p14:creationId xmlns:p14="http://schemas.microsoft.com/office/powerpoint/2010/main" val="3614049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 </a:t>
            </a:r>
            <a:endParaRPr lang="de-DE" sz="3200">
              <a:solidFill>
                <a:srgbClr val="FFFF00"/>
              </a:solidFill>
            </a:endParaRPr>
          </a:p>
        </p:txBody>
      </p:sp>
      <p:grpSp>
        <p:nvGrpSpPr>
          <p:cNvPr id="7" name="Gruppieren 6">
            <a:extLst>
              <a:ext uri="{FF2B5EF4-FFF2-40B4-BE49-F238E27FC236}">
                <a16:creationId xmlns:a16="http://schemas.microsoft.com/office/drawing/2014/main" id="{DBCA139B-0621-4A0D-ADB9-763097C8A432}"/>
              </a:ext>
            </a:extLst>
          </p:cNvPr>
          <p:cNvGrpSpPr/>
          <p:nvPr/>
        </p:nvGrpSpPr>
        <p:grpSpPr>
          <a:xfrm>
            <a:off x="393087" y="1581166"/>
            <a:ext cx="9726654" cy="4950324"/>
            <a:chOff x="309256" y="1115364"/>
            <a:chExt cx="9726654" cy="4950324"/>
          </a:xfrm>
        </p:grpSpPr>
        <p:grpSp>
          <p:nvGrpSpPr>
            <p:cNvPr id="9" name="Gruppieren 8">
              <a:extLst>
                <a:ext uri="{FF2B5EF4-FFF2-40B4-BE49-F238E27FC236}">
                  <a16:creationId xmlns:a16="http://schemas.microsoft.com/office/drawing/2014/main" id="{8F0CF55A-AC5A-48E4-B681-CDFE28496689}"/>
                </a:ext>
              </a:extLst>
            </p:cNvPr>
            <p:cNvGrpSpPr/>
            <p:nvPr/>
          </p:nvGrpSpPr>
          <p:grpSpPr>
            <a:xfrm>
              <a:off x="352700" y="1140525"/>
              <a:ext cx="4405272" cy="2482531"/>
              <a:chOff x="363372" y="1254246"/>
              <a:chExt cx="4405272" cy="2482531"/>
            </a:xfrm>
          </p:grpSpPr>
          <p:pic>
            <p:nvPicPr>
              <p:cNvPr id="4" name="Grafik 3" descr="Warenkorb mit einfarbiger Füllung">
                <a:extLst>
                  <a:ext uri="{FF2B5EF4-FFF2-40B4-BE49-F238E27FC236}">
                    <a16:creationId xmlns:a16="http://schemas.microsoft.com/office/drawing/2014/main" id="{5AB2864B-8D0B-446D-8896-AC0DF7989C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372" y="1254246"/>
                <a:ext cx="477585" cy="477585"/>
              </a:xfrm>
              <a:prstGeom prst="rect">
                <a:avLst/>
              </a:prstGeom>
            </p:spPr>
          </p:pic>
          <p:sp>
            <p:nvSpPr>
              <p:cNvPr id="5" name="Textfeld 4">
                <a:extLst>
                  <a:ext uri="{FF2B5EF4-FFF2-40B4-BE49-F238E27FC236}">
                    <a16:creationId xmlns:a16="http://schemas.microsoft.com/office/drawing/2014/main" id="{66FA006B-2B5E-4467-8864-1CEF028DC375}"/>
                  </a:ext>
                </a:extLst>
              </p:cNvPr>
              <p:cNvSpPr txBox="1"/>
              <p:nvPr/>
            </p:nvSpPr>
            <p:spPr>
              <a:xfrm>
                <a:off x="840957" y="1269475"/>
                <a:ext cx="3205317" cy="369332"/>
              </a:xfrm>
              <a:prstGeom prst="rect">
                <a:avLst/>
              </a:prstGeom>
              <a:noFill/>
            </p:spPr>
            <p:txBody>
              <a:bodyPr wrap="square" rtlCol="0">
                <a:spAutoFit/>
              </a:bodyPr>
              <a:lstStyle/>
              <a:p>
                <a:r>
                  <a:rPr lang="de-DE" b="1"/>
                  <a:t>Einkaufen / Nahversorgung</a:t>
                </a:r>
              </a:p>
            </p:txBody>
          </p:sp>
          <p:sp>
            <p:nvSpPr>
              <p:cNvPr id="6" name="Textfeld 5">
                <a:extLst>
                  <a:ext uri="{FF2B5EF4-FFF2-40B4-BE49-F238E27FC236}">
                    <a16:creationId xmlns:a16="http://schemas.microsoft.com/office/drawing/2014/main" id="{51B7B633-CC53-4C49-A1B5-EF6A525502D4}"/>
                  </a:ext>
                </a:extLst>
              </p:cNvPr>
              <p:cNvSpPr txBox="1"/>
              <p:nvPr/>
            </p:nvSpPr>
            <p:spPr>
              <a:xfrm>
                <a:off x="602165" y="1674674"/>
                <a:ext cx="4166479" cy="2062103"/>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000" dirty="0"/>
                  <a:t>Lebensmittel-/ Supermarkt ins Zentrum + Insgesamt Innenstadtbelebung</a:t>
                </a:r>
              </a:p>
              <a:p>
                <a:pPr marL="285750" indent="-285750">
                  <a:buClr>
                    <a:srgbClr val="007085"/>
                  </a:buClr>
                  <a:buFont typeface="Wingdings" panose="05000000000000000000" pitchFamily="2" charset="2"/>
                  <a:buChar char="§"/>
                </a:pPr>
                <a:r>
                  <a:rPr lang="de-DE" sz="1600" dirty="0"/>
                  <a:t>Bessere Versorgung in den Ortsteilen</a:t>
                </a:r>
              </a:p>
              <a:p>
                <a:pPr marL="285750" indent="-285750">
                  <a:buClr>
                    <a:srgbClr val="007085"/>
                  </a:buClr>
                  <a:buFont typeface="Wingdings" panose="05000000000000000000" pitchFamily="2" charset="2"/>
                  <a:buChar char="§"/>
                </a:pPr>
                <a:r>
                  <a:rPr lang="de-DE" sz="1600" dirty="0"/>
                  <a:t>Mehr Auswahl an Geschäften (Monopolstellung Edeka)</a:t>
                </a:r>
              </a:p>
              <a:p>
                <a:pPr marL="285750" indent="-285750">
                  <a:buClr>
                    <a:srgbClr val="007085"/>
                  </a:buClr>
                  <a:buFont typeface="Wingdings" panose="05000000000000000000" pitchFamily="2" charset="2"/>
                  <a:buChar char="§"/>
                </a:pPr>
                <a:r>
                  <a:rPr lang="de-DE" sz="1200" dirty="0"/>
                  <a:t>Bioläden, Unverpackt-Läden, regionale Produkte</a:t>
                </a:r>
              </a:p>
              <a:p>
                <a:pPr marL="285750" indent="-285750">
                  <a:buClr>
                    <a:srgbClr val="007085"/>
                  </a:buClr>
                  <a:buFont typeface="Wingdings" panose="05000000000000000000" pitchFamily="2" charset="2"/>
                  <a:buChar char="§"/>
                </a:pPr>
                <a:r>
                  <a:rPr lang="de-DE" sz="800" dirty="0"/>
                  <a:t>Besser erreichbar machen (auch ohne Auto)</a:t>
                </a:r>
              </a:p>
            </p:txBody>
          </p:sp>
        </p:grpSp>
        <p:grpSp>
          <p:nvGrpSpPr>
            <p:cNvPr id="16" name="Gruppieren 15">
              <a:extLst>
                <a:ext uri="{FF2B5EF4-FFF2-40B4-BE49-F238E27FC236}">
                  <a16:creationId xmlns:a16="http://schemas.microsoft.com/office/drawing/2014/main" id="{F91BC99B-26DF-48EF-954C-A4EF89E56EC8}"/>
                </a:ext>
              </a:extLst>
            </p:cNvPr>
            <p:cNvGrpSpPr/>
            <p:nvPr/>
          </p:nvGrpSpPr>
          <p:grpSpPr>
            <a:xfrm>
              <a:off x="5291275" y="1115364"/>
              <a:ext cx="4405271" cy="2210168"/>
              <a:chOff x="-1142473" y="-36326"/>
              <a:chExt cx="4405271" cy="2210168"/>
            </a:xfrm>
          </p:grpSpPr>
          <p:grpSp>
            <p:nvGrpSpPr>
              <p:cNvPr id="10" name="Gruppieren 9">
                <a:extLst>
                  <a:ext uri="{FF2B5EF4-FFF2-40B4-BE49-F238E27FC236}">
                    <a16:creationId xmlns:a16="http://schemas.microsoft.com/office/drawing/2014/main" id="{806CB496-0E63-4471-86A4-1711C6F07FD1}"/>
                  </a:ext>
                </a:extLst>
              </p:cNvPr>
              <p:cNvGrpSpPr/>
              <p:nvPr/>
            </p:nvGrpSpPr>
            <p:grpSpPr>
              <a:xfrm>
                <a:off x="-903681" y="32872"/>
                <a:ext cx="4166479" cy="2140970"/>
                <a:chOff x="-886533" y="-2158492"/>
                <a:chExt cx="4166479" cy="2140970"/>
              </a:xfrm>
            </p:grpSpPr>
            <p:sp>
              <p:nvSpPr>
                <p:cNvPr id="12" name="Textfeld 11">
                  <a:extLst>
                    <a:ext uri="{FF2B5EF4-FFF2-40B4-BE49-F238E27FC236}">
                      <a16:creationId xmlns:a16="http://schemas.microsoft.com/office/drawing/2014/main" id="{59D56ACA-50ED-4739-A0DF-0DBDB1C13EB4}"/>
                    </a:ext>
                  </a:extLst>
                </p:cNvPr>
                <p:cNvSpPr txBox="1"/>
                <p:nvPr/>
              </p:nvSpPr>
              <p:spPr>
                <a:xfrm>
                  <a:off x="-647739" y="-2158492"/>
                  <a:ext cx="3205317" cy="369332"/>
                </a:xfrm>
                <a:prstGeom prst="rect">
                  <a:avLst/>
                </a:prstGeom>
                <a:noFill/>
              </p:spPr>
              <p:txBody>
                <a:bodyPr wrap="square" rtlCol="0">
                  <a:spAutoFit/>
                </a:bodyPr>
                <a:lstStyle/>
                <a:p>
                  <a:r>
                    <a:rPr lang="de-DE" b="1" dirty="0"/>
                    <a:t>Dienstleistungen</a:t>
                  </a:r>
                </a:p>
              </p:txBody>
            </p:sp>
            <p:sp>
              <p:nvSpPr>
                <p:cNvPr id="13" name="Textfeld 12">
                  <a:extLst>
                    <a:ext uri="{FF2B5EF4-FFF2-40B4-BE49-F238E27FC236}">
                      <a16:creationId xmlns:a16="http://schemas.microsoft.com/office/drawing/2014/main" id="{8FCE2E68-4A72-487B-BA6E-4F3034E850C4}"/>
                    </a:ext>
                  </a:extLst>
                </p:cNvPr>
                <p:cNvSpPr txBox="1"/>
                <p:nvPr/>
              </p:nvSpPr>
              <p:spPr>
                <a:xfrm>
                  <a:off x="-886533" y="-1802626"/>
                  <a:ext cx="4166479" cy="1785104"/>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000" dirty="0"/>
                    <a:t>Post/ Paketstationen + Schreibwarenladen ausbauen</a:t>
                  </a:r>
                </a:p>
                <a:p>
                  <a:pPr marL="285750" indent="-285750">
                    <a:buClr>
                      <a:srgbClr val="007085"/>
                    </a:buClr>
                    <a:buFont typeface="Wingdings" panose="05000000000000000000" pitchFamily="2" charset="2"/>
                    <a:buChar char="§"/>
                  </a:pPr>
                  <a:r>
                    <a:rPr lang="de-DE" dirty="0"/>
                    <a:t>Banken/ Geldautomaten fehlen</a:t>
                  </a:r>
                </a:p>
                <a:p>
                  <a:pPr marL="285750" indent="-285750">
                    <a:buClr>
                      <a:srgbClr val="007085"/>
                    </a:buClr>
                    <a:buFont typeface="Wingdings" panose="05000000000000000000" pitchFamily="2" charset="2"/>
                    <a:buChar char="§"/>
                  </a:pPr>
                  <a:r>
                    <a:rPr lang="de-DE" dirty="0"/>
                    <a:t>Bessere Versorgung in den Ortsteilen</a:t>
                  </a:r>
                </a:p>
                <a:p>
                  <a:pPr marL="285750" indent="-285750">
                    <a:buClr>
                      <a:srgbClr val="007085"/>
                    </a:buClr>
                    <a:buFont typeface="Wingdings" panose="05000000000000000000" pitchFamily="2" charset="2"/>
                    <a:buChar char="§"/>
                  </a:pPr>
                  <a:r>
                    <a:rPr lang="de-DE" sz="800" dirty="0"/>
                    <a:t>Anbindung, bzw. Parkmöglichkeiten</a:t>
                  </a:r>
                </a:p>
                <a:p>
                  <a:pPr marL="285750" indent="-285750">
                    <a:buClr>
                      <a:srgbClr val="007085"/>
                    </a:buClr>
                    <a:buFont typeface="Wingdings" panose="05000000000000000000" pitchFamily="2" charset="2"/>
                    <a:buChar char="§"/>
                  </a:pPr>
                  <a:r>
                    <a:rPr lang="de-DE" sz="800" dirty="0"/>
                    <a:t>Mehr Angebot, mehr Auswahl</a:t>
                  </a:r>
                </a:p>
              </p:txBody>
            </p:sp>
          </p:grpSp>
          <p:pic>
            <p:nvPicPr>
              <p:cNvPr id="15" name="Grafik 14" descr="Umschlag mit einfarbiger Füllung">
                <a:extLst>
                  <a:ext uri="{FF2B5EF4-FFF2-40B4-BE49-F238E27FC236}">
                    <a16:creationId xmlns:a16="http://schemas.microsoft.com/office/drawing/2014/main" id="{A4DBA120-0A4B-41A2-A67E-5D15BE6F71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42473" y="-36326"/>
                <a:ext cx="477585" cy="477585"/>
              </a:xfrm>
              <a:prstGeom prst="rect">
                <a:avLst/>
              </a:prstGeom>
            </p:spPr>
          </p:pic>
        </p:grpSp>
        <p:grpSp>
          <p:nvGrpSpPr>
            <p:cNvPr id="26" name="Gruppieren 25">
              <a:extLst>
                <a:ext uri="{FF2B5EF4-FFF2-40B4-BE49-F238E27FC236}">
                  <a16:creationId xmlns:a16="http://schemas.microsoft.com/office/drawing/2014/main" id="{7F908FF4-57FB-4C10-8F47-9FA531C76182}"/>
                </a:ext>
              </a:extLst>
            </p:cNvPr>
            <p:cNvGrpSpPr/>
            <p:nvPr/>
          </p:nvGrpSpPr>
          <p:grpSpPr>
            <a:xfrm>
              <a:off x="5320300" y="3496062"/>
              <a:ext cx="4715610" cy="2569626"/>
              <a:chOff x="5330132" y="3602626"/>
              <a:chExt cx="4715610" cy="2569626"/>
            </a:xfrm>
          </p:grpSpPr>
          <p:grpSp>
            <p:nvGrpSpPr>
              <p:cNvPr id="18" name="Gruppieren 17">
                <a:extLst>
                  <a:ext uri="{FF2B5EF4-FFF2-40B4-BE49-F238E27FC236}">
                    <a16:creationId xmlns:a16="http://schemas.microsoft.com/office/drawing/2014/main" id="{E42AAE7D-7EEE-4A3D-9482-DCEF6B93EB44}"/>
                  </a:ext>
                </a:extLst>
              </p:cNvPr>
              <p:cNvGrpSpPr/>
              <p:nvPr/>
            </p:nvGrpSpPr>
            <p:grpSpPr>
              <a:xfrm>
                <a:off x="5617198" y="3648484"/>
                <a:ext cx="4428544" cy="2523768"/>
                <a:chOff x="5321833" y="433365"/>
                <a:chExt cx="4166479" cy="2523768"/>
              </a:xfrm>
            </p:grpSpPr>
            <p:sp>
              <p:nvSpPr>
                <p:cNvPr id="20" name="Textfeld 19">
                  <a:extLst>
                    <a:ext uri="{FF2B5EF4-FFF2-40B4-BE49-F238E27FC236}">
                      <a16:creationId xmlns:a16="http://schemas.microsoft.com/office/drawing/2014/main" id="{0A571F02-3889-49D4-8004-03FB649F70E1}"/>
                    </a:ext>
                  </a:extLst>
                </p:cNvPr>
                <p:cNvSpPr txBox="1"/>
                <p:nvPr/>
              </p:nvSpPr>
              <p:spPr>
                <a:xfrm>
                  <a:off x="5546496" y="433365"/>
                  <a:ext cx="3205317" cy="369332"/>
                </a:xfrm>
                <a:prstGeom prst="rect">
                  <a:avLst/>
                </a:prstGeom>
                <a:noFill/>
              </p:spPr>
              <p:txBody>
                <a:bodyPr wrap="square" rtlCol="0">
                  <a:spAutoFit/>
                </a:bodyPr>
                <a:lstStyle/>
                <a:p>
                  <a:r>
                    <a:rPr lang="de-DE" b="1"/>
                    <a:t>Kultur- und Freizeitangebot</a:t>
                  </a:r>
                </a:p>
              </p:txBody>
            </p:sp>
            <p:sp>
              <p:nvSpPr>
                <p:cNvPr id="21" name="Textfeld 20">
                  <a:extLst>
                    <a:ext uri="{FF2B5EF4-FFF2-40B4-BE49-F238E27FC236}">
                      <a16:creationId xmlns:a16="http://schemas.microsoft.com/office/drawing/2014/main" id="{D1619723-DC83-464B-AFB4-2F614E174674}"/>
                    </a:ext>
                  </a:extLst>
                </p:cNvPr>
                <p:cNvSpPr txBox="1"/>
                <p:nvPr/>
              </p:nvSpPr>
              <p:spPr>
                <a:xfrm>
                  <a:off x="5321833" y="802697"/>
                  <a:ext cx="4166479" cy="2154436"/>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dirty="0"/>
                    <a:t>Mehr Möglichkeiten für Kinder und Jugendliche/junge Erwachsene schaffen</a:t>
                  </a:r>
                </a:p>
                <a:p>
                  <a:pPr marL="285750" indent="-285750">
                    <a:buClr>
                      <a:srgbClr val="007085"/>
                    </a:buClr>
                    <a:buFont typeface="Wingdings" panose="05000000000000000000" pitchFamily="2" charset="2"/>
                    <a:buChar char="§"/>
                  </a:pPr>
                  <a:r>
                    <a:rPr lang="de-DE" sz="1600" dirty="0"/>
                    <a:t>Aktionen, Veranstaltungen erweitern</a:t>
                  </a:r>
                </a:p>
                <a:p>
                  <a:pPr marL="285750" indent="-285750">
                    <a:buClr>
                      <a:srgbClr val="007085"/>
                    </a:buClr>
                    <a:buFont typeface="Wingdings" panose="05000000000000000000" pitchFamily="2" charset="2"/>
                    <a:buChar char="§"/>
                  </a:pPr>
                  <a:r>
                    <a:rPr lang="de-DE" sz="1000" dirty="0"/>
                    <a:t>Bessere Vernetzung unter den Kulturschaffenden/ Kulturangeboten</a:t>
                  </a:r>
                </a:p>
                <a:p>
                  <a:pPr marL="285750" indent="-285750">
                    <a:buClr>
                      <a:srgbClr val="007085"/>
                    </a:buClr>
                    <a:buFont typeface="Wingdings" panose="05000000000000000000" pitchFamily="2" charset="2"/>
                    <a:buChar char="§"/>
                  </a:pPr>
                  <a:r>
                    <a:rPr lang="de-DE" sz="1000" dirty="0"/>
                    <a:t>Mehr Förderung &amp; Unterstützung</a:t>
                  </a:r>
                </a:p>
                <a:p>
                  <a:pPr marL="285750" indent="-285750">
                    <a:buClr>
                      <a:srgbClr val="007085"/>
                    </a:buClr>
                    <a:buFont typeface="Wingdings" panose="05000000000000000000" pitchFamily="2" charset="2"/>
                    <a:buChar char="§"/>
                  </a:pPr>
                  <a:r>
                    <a:rPr lang="de-DE" sz="1000" dirty="0"/>
                    <a:t>Naturerholung/ „Natur-Hotspots“ attraktiver gestalten</a:t>
                  </a:r>
                </a:p>
                <a:p>
                  <a:pPr marL="285750" indent="-285750">
                    <a:buClr>
                      <a:srgbClr val="007085"/>
                    </a:buClr>
                    <a:buFont typeface="Wingdings" panose="05000000000000000000" pitchFamily="2" charset="2"/>
                    <a:buChar char="§"/>
                  </a:pPr>
                  <a:r>
                    <a:rPr lang="de-DE" sz="800" dirty="0"/>
                    <a:t>Sportanlagen, insb. Schwimmbad ausbauen/ verbessern</a:t>
                  </a:r>
                </a:p>
                <a:p>
                  <a:pPr marL="285750" indent="-285750">
                    <a:buClr>
                      <a:srgbClr val="007085"/>
                    </a:buClr>
                    <a:buFont typeface="Wingdings" panose="05000000000000000000" pitchFamily="2" charset="2"/>
                    <a:buChar char="§"/>
                  </a:pPr>
                  <a:r>
                    <a:rPr lang="de-DE" sz="800" dirty="0"/>
                    <a:t>Treffpunkte schaffen</a:t>
                  </a:r>
                </a:p>
                <a:p>
                  <a:pPr marL="285750" indent="-285750">
                    <a:buClr>
                      <a:srgbClr val="007085"/>
                    </a:buClr>
                    <a:buFont typeface="Wingdings" panose="05000000000000000000" pitchFamily="2" charset="2"/>
                    <a:buChar char="§"/>
                  </a:pPr>
                  <a:endParaRPr lang="de-DE" sz="1600" dirty="0"/>
                </a:p>
              </p:txBody>
            </p:sp>
          </p:grpSp>
          <p:pic>
            <p:nvPicPr>
              <p:cNvPr id="25" name="Grafik 24" descr="Drama mit einfarbiger Füllung">
                <a:extLst>
                  <a:ext uri="{FF2B5EF4-FFF2-40B4-BE49-F238E27FC236}">
                    <a16:creationId xmlns:a16="http://schemas.microsoft.com/office/drawing/2014/main" id="{FCAB1AEF-58AF-4B11-928F-A2CB27D8FC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0132" y="3602626"/>
                <a:ext cx="477585" cy="477585"/>
              </a:xfrm>
              <a:prstGeom prst="rect">
                <a:avLst/>
              </a:prstGeom>
            </p:spPr>
          </p:pic>
        </p:grpSp>
        <p:grpSp>
          <p:nvGrpSpPr>
            <p:cNvPr id="39" name="Gruppieren 38">
              <a:extLst>
                <a:ext uri="{FF2B5EF4-FFF2-40B4-BE49-F238E27FC236}">
                  <a16:creationId xmlns:a16="http://schemas.microsoft.com/office/drawing/2014/main" id="{A62D9E60-ECA2-48E5-AD09-E8073F070711}"/>
                </a:ext>
              </a:extLst>
            </p:cNvPr>
            <p:cNvGrpSpPr/>
            <p:nvPr/>
          </p:nvGrpSpPr>
          <p:grpSpPr>
            <a:xfrm>
              <a:off x="309256" y="3943610"/>
              <a:ext cx="4693043" cy="1365640"/>
              <a:chOff x="416749" y="3870921"/>
              <a:chExt cx="4693043" cy="1365640"/>
            </a:xfrm>
          </p:grpSpPr>
          <p:grpSp>
            <p:nvGrpSpPr>
              <p:cNvPr id="28" name="Gruppieren 27">
                <a:extLst>
                  <a:ext uri="{FF2B5EF4-FFF2-40B4-BE49-F238E27FC236}">
                    <a16:creationId xmlns:a16="http://schemas.microsoft.com/office/drawing/2014/main" id="{6296CC4A-591F-4557-9BFB-EDF20D4789E6}"/>
                  </a:ext>
                </a:extLst>
              </p:cNvPr>
              <p:cNvGrpSpPr/>
              <p:nvPr/>
            </p:nvGrpSpPr>
            <p:grpSpPr>
              <a:xfrm>
                <a:off x="647697" y="3907398"/>
                <a:ext cx="4462095" cy="1329163"/>
                <a:chOff x="-5458549" y="4097151"/>
                <a:chExt cx="4166479" cy="1329163"/>
              </a:xfrm>
            </p:grpSpPr>
            <p:sp>
              <p:nvSpPr>
                <p:cNvPr id="30" name="Textfeld 29">
                  <a:extLst>
                    <a:ext uri="{FF2B5EF4-FFF2-40B4-BE49-F238E27FC236}">
                      <a16:creationId xmlns:a16="http://schemas.microsoft.com/office/drawing/2014/main" id="{E27275BD-7171-44B1-8982-60C8B21DEEC4}"/>
                    </a:ext>
                  </a:extLst>
                </p:cNvPr>
                <p:cNvSpPr txBox="1"/>
                <p:nvPr/>
              </p:nvSpPr>
              <p:spPr>
                <a:xfrm>
                  <a:off x="-5260723" y="4097151"/>
                  <a:ext cx="3205317" cy="369332"/>
                </a:xfrm>
                <a:prstGeom prst="rect">
                  <a:avLst/>
                </a:prstGeom>
                <a:noFill/>
              </p:spPr>
              <p:txBody>
                <a:bodyPr wrap="square" rtlCol="0">
                  <a:spAutoFit/>
                </a:bodyPr>
                <a:lstStyle/>
                <a:p>
                  <a:r>
                    <a:rPr lang="de-DE" b="1" dirty="0"/>
                    <a:t>Gastronomieangebot</a:t>
                  </a:r>
                </a:p>
              </p:txBody>
            </p:sp>
            <p:sp>
              <p:nvSpPr>
                <p:cNvPr id="31" name="Textfeld 30">
                  <a:extLst>
                    <a:ext uri="{FF2B5EF4-FFF2-40B4-BE49-F238E27FC236}">
                      <a16:creationId xmlns:a16="http://schemas.microsoft.com/office/drawing/2014/main" id="{9862C176-BE32-4C87-AB27-D8E7990F46A6}"/>
                    </a:ext>
                  </a:extLst>
                </p:cNvPr>
                <p:cNvSpPr txBox="1"/>
                <p:nvPr/>
              </p:nvSpPr>
              <p:spPr>
                <a:xfrm>
                  <a:off x="-5458549" y="4472207"/>
                  <a:ext cx="4166479" cy="954107"/>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600" dirty="0"/>
                    <a:t>Vielfältigeres Angebot</a:t>
                  </a:r>
                </a:p>
                <a:p>
                  <a:pPr marL="285750" indent="-285750">
                    <a:buClr>
                      <a:srgbClr val="007085"/>
                    </a:buClr>
                    <a:buFont typeface="Wingdings" panose="05000000000000000000" pitchFamily="2" charset="2"/>
                    <a:buChar char="§"/>
                  </a:pPr>
                  <a:r>
                    <a:rPr lang="de-DE" sz="800" dirty="0"/>
                    <a:t>Mehr Angebote in den Ortsteilen</a:t>
                  </a:r>
                </a:p>
                <a:p>
                  <a:pPr marL="285750" indent="-285750">
                    <a:buClr>
                      <a:srgbClr val="007085"/>
                    </a:buClr>
                    <a:buFont typeface="Wingdings" panose="05000000000000000000" pitchFamily="2" charset="2"/>
                    <a:buChar char="§"/>
                  </a:pPr>
                  <a:r>
                    <a:rPr lang="de-DE" sz="800" dirty="0"/>
                    <a:t>Ausflugslokale verknüpft mit Tourismus/ an Tourismus-Hotspots</a:t>
                  </a:r>
                </a:p>
                <a:p>
                  <a:pPr marL="285750" indent="-285750">
                    <a:buClr>
                      <a:srgbClr val="007085"/>
                    </a:buClr>
                    <a:buFont typeface="Wingdings" panose="05000000000000000000" pitchFamily="2" charset="2"/>
                    <a:buChar char="§"/>
                  </a:pPr>
                  <a:r>
                    <a:rPr lang="de-DE" sz="800" dirty="0"/>
                    <a:t>Generell mehr Angebote</a:t>
                  </a:r>
                </a:p>
                <a:p>
                  <a:pPr marL="285750" indent="-285750">
                    <a:buClr>
                      <a:srgbClr val="007085"/>
                    </a:buClr>
                    <a:buFont typeface="Wingdings" panose="05000000000000000000" pitchFamily="2" charset="2"/>
                    <a:buChar char="§"/>
                  </a:pPr>
                  <a:r>
                    <a:rPr lang="de-DE" sz="800" dirty="0"/>
                    <a:t>Mehr Angebote im Außenbereich</a:t>
                  </a:r>
                </a:p>
                <a:p>
                  <a:pPr marL="285750" indent="-285750">
                    <a:buClr>
                      <a:srgbClr val="007085"/>
                    </a:buClr>
                    <a:buFont typeface="Wingdings" panose="05000000000000000000" pitchFamily="2" charset="2"/>
                    <a:buChar char="§"/>
                  </a:pPr>
                  <a:r>
                    <a:rPr lang="de-DE" sz="800" dirty="0"/>
                    <a:t>Schlechte Qualität der vorhandenen Angebote</a:t>
                  </a:r>
                </a:p>
              </p:txBody>
            </p:sp>
          </p:grpSp>
          <p:pic>
            <p:nvPicPr>
              <p:cNvPr id="33" name="Grafik 32" descr="Messer und Gabel mit einfarbiger Füllung">
                <a:extLst>
                  <a:ext uri="{FF2B5EF4-FFF2-40B4-BE49-F238E27FC236}">
                    <a16:creationId xmlns:a16="http://schemas.microsoft.com/office/drawing/2014/main" id="{39F40D8A-962C-46CD-8E7A-D6DC380D21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6749" y="3870921"/>
                <a:ext cx="477585" cy="477585"/>
              </a:xfrm>
              <a:prstGeom prst="rect">
                <a:avLst/>
              </a:prstGeom>
            </p:spPr>
          </p:pic>
        </p:grpSp>
      </p:grpSp>
      <p:sp>
        <p:nvSpPr>
          <p:cNvPr id="8" name="Textfeld 7">
            <a:extLst>
              <a:ext uri="{FF2B5EF4-FFF2-40B4-BE49-F238E27FC236}">
                <a16:creationId xmlns:a16="http://schemas.microsoft.com/office/drawing/2014/main" id="{FF722AC6-2767-482D-B3F7-8C339DCE9C85}"/>
              </a:ext>
            </a:extLst>
          </p:cNvPr>
          <p:cNvSpPr txBox="1"/>
          <p:nvPr/>
        </p:nvSpPr>
        <p:spPr>
          <a:xfrm>
            <a:off x="3286125" y="978403"/>
            <a:ext cx="5191125" cy="369332"/>
          </a:xfrm>
          <a:prstGeom prst="rect">
            <a:avLst/>
          </a:prstGeom>
          <a:noFill/>
        </p:spPr>
        <p:txBody>
          <a:bodyPr wrap="square" rtlCol="0">
            <a:spAutoFit/>
          </a:bodyPr>
          <a:lstStyle/>
          <a:p>
            <a:r>
              <a:rPr lang="de-DE" b="1"/>
              <a:t>Mehrfach genannte Verbesserungsvorschläge</a:t>
            </a:r>
          </a:p>
        </p:txBody>
      </p:sp>
      <p:sp>
        <p:nvSpPr>
          <p:cNvPr id="3" name="Textfeld 2">
            <a:extLst>
              <a:ext uri="{FF2B5EF4-FFF2-40B4-BE49-F238E27FC236}">
                <a16:creationId xmlns:a16="http://schemas.microsoft.com/office/drawing/2014/main" id="{0295989E-4471-9120-1846-BDC0893C9A65}"/>
              </a:ext>
            </a:extLst>
          </p:cNvPr>
          <p:cNvSpPr txBox="1"/>
          <p:nvPr/>
        </p:nvSpPr>
        <p:spPr>
          <a:xfrm>
            <a:off x="702639" y="6211028"/>
            <a:ext cx="8355370" cy="261610"/>
          </a:xfrm>
          <a:prstGeom prst="rect">
            <a:avLst/>
          </a:prstGeom>
          <a:noFill/>
        </p:spPr>
        <p:txBody>
          <a:bodyPr wrap="square" rtlCol="0">
            <a:spAutoFit/>
          </a:bodyPr>
          <a:lstStyle/>
          <a:p>
            <a:r>
              <a:rPr lang="de-DE" sz="1100" i="1" dirty="0"/>
              <a:t>Aufgelistet sind alle Vorschläge, die mindestens dreimal genannt wurden. Die Schriftgröße ist der Häufigkeit der Nennungen angepasst:</a:t>
            </a:r>
          </a:p>
        </p:txBody>
      </p:sp>
      <p:sp>
        <p:nvSpPr>
          <p:cNvPr id="36" name="Textfeld 35">
            <a:extLst>
              <a:ext uri="{FF2B5EF4-FFF2-40B4-BE49-F238E27FC236}">
                <a16:creationId xmlns:a16="http://schemas.microsoft.com/office/drawing/2014/main" id="{FB228284-3178-48D3-6F1E-2D5CE7C40EBE}"/>
              </a:ext>
            </a:extLst>
          </p:cNvPr>
          <p:cNvSpPr txBox="1"/>
          <p:nvPr/>
        </p:nvSpPr>
        <p:spPr>
          <a:xfrm>
            <a:off x="8911848" y="4912977"/>
            <a:ext cx="2991916" cy="1600438"/>
          </a:xfrm>
          <a:prstGeom prst="rect">
            <a:avLst/>
          </a:prstGeom>
          <a:noFill/>
        </p:spPr>
        <p:txBody>
          <a:bodyPr wrap="square" rtlCol="0">
            <a:spAutoFit/>
          </a:bodyPr>
          <a:lstStyle/>
          <a:p>
            <a:pPr algn="r"/>
            <a:r>
              <a:rPr lang="de-DE" sz="800" dirty="0"/>
              <a:t>3-4 Nennungen</a:t>
            </a:r>
          </a:p>
          <a:p>
            <a:pPr algn="r"/>
            <a:r>
              <a:rPr lang="de-DE" sz="1200" dirty="0"/>
              <a:t>5-7 Nennungen</a:t>
            </a:r>
          </a:p>
          <a:p>
            <a:pPr algn="r"/>
            <a:r>
              <a:rPr lang="de-DE" sz="1600" dirty="0"/>
              <a:t>8-10 Nennungen</a:t>
            </a:r>
          </a:p>
          <a:p>
            <a:pPr algn="r"/>
            <a:r>
              <a:rPr lang="de-DE" dirty="0"/>
              <a:t>11-15 Nennungen</a:t>
            </a:r>
          </a:p>
          <a:p>
            <a:pPr algn="r"/>
            <a:r>
              <a:rPr lang="de-DE" sz="2000" dirty="0"/>
              <a:t>16-25 Nennungen</a:t>
            </a:r>
          </a:p>
          <a:p>
            <a:pPr algn="r"/>
            <a:r>
              <a:rPr lang="de-DE" sz="2400" dirty="0"/>
              <a:t>Über 25 Nennungen</a:t>
            </a:r>
          </a:p>
        </p:txBody>
      </p:sp>
    </p:spTree>
    <p:extLst>
      <p:ext uri="{BB962C8B-B14F-4D97-AF65-F5344CB8AC3E}">
        <p14:creationId xmlns:p14="http://schemas.microsoft.com/office/powerpoint/2010/main" val="2856585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 </a:t>
            </a:r>
            <a:endParaRPr lang="de-DE" sz="3200">
              <a:solidFill>
                <a:srgbClr val="FFFF00"/>
              </a:solidFill>
            </a:endParaRPr>
          </a:p>
        </p:txBody>
      </p:sp>
      <p:grpSp>
        <p:nvGrpSpPr>
          <p:cNvPr id="3" name="Gruppieren 2">
            <a:extLst>
              <a:ext uri="{FF2B5EF4-FFF2-40B4-BE49-F238E27FC236}">
                <a16:creationId xmlns:a16="http://schemas.microsoft.com/office/drawing/2014/main" id="{51706F73-7A19-4A02-B6E5-35CD1EBF033C}"/>
              </a:ext>
            </a:extLst>
          </p:cNvPr>
          <p:cNvGrpSpPr/>
          <p:nvPr/>
        </p:nvGrpSpPr>
        <p:grpSpPr>
          <a:xfrm>
            <a:off x="388257" y="1604521"/>
            <a:ext cx="10238049" cy="4109251"/>
            <a:chOff x="358761" y="1275555"/>
            <a:chExt cx="10238049" cy="4109251"/>
          </a:xfrm>
        </p:grpSpPr>
        <p:grpSp>
          <p:nvGrpSpPr>
            <p:cNvPr id="8" name="Gruppieren 7">
              <a:extLst>
                <a:ext uri="{FF2B5EF4-FFF2-40B4-BE49-F238E27FC236}">
                  <a16:creationId xmlns:a16="http://schemas.microsoft.com/office/drawing/2014/main" id="{3EE9131C-6641-4450-9BA2-EAA2A8AF2127}"/>
                </a:ext>
              </a:extLst>
            </p:cNvPr>
            <p:cNvGrpSpPr/>
            <p:nvPr/>
          </p:nvGrpSpPr>
          <p:grpSpPr>
            <a:xfrm>
              <a:off x="5482481" y="1302929"/>
              <a:ext cx="5114329" cy="4081877"/>
              <a:chOff x="-941750" y="1245090"/>
              <a:chExt cx="5114329" cy="4081877"/>
            </a:xfrm>
          </p:grpSpPr>
          <p:grpSp>
            <p:nvGrpSpPr>
              <p:cNvPr id="9" name="Gruppieren 8">
                <a:extLst>
                  <a:ext uri="{FF2B5EF4-FFF2-40B4-BE49-F238E27FC236}">
                    <a16:creationId xmlns:a16="http://schemas.microsoft.com/office/drawing/2014/main" id="{8F0CF55A-AC5A-48E4-B681-CDFE28496689}"/>
                  </a:ext>
                </a:extLst>
              </p:cNvPr>
              <p:cNvGrpSpPr/>
              <p:nvPr/>
            </p:nvGrpSpPr>
            <p:grpSpPr>
              <a:xfrm>
                <a:off x="-701582" y="1245090"/>
                <a:ext cx="4874161" cy="4081877"/>
                <a:chOff x="-690910" y="1417803"/>
                <a:chExt cx="4874161" cy="4081877"/>
              </a:xfrm>
            </p:grpSpPr>
            <p:sp>
              <p:nvSpPr>
                <p:cNvPr id="5" name="Textfeld 4">
                  <a:extLst>
                    <a:ext uri="{FF2B5EF4-FFF2-40B4-BE49-F238E27FC236}">
                      <a16:creationId xmlns:a16="http://schemas.microsoft.com/office/drawing/2014/main" id="{66FA006B-2B5E-4467-8864-1CEF028DC375}"/>
                    </a:ext>
                  </a:extLst>
                </p:cNvPr>
                <p:cNvSpPr txBox="1"/>
                <p:nvPr/>
              </p:nvSpPr>
              <p:spPr>
                <a:xfrm>
                  <a:off x="-530051" y="1417803"/>
                  <a:ext cx="4713302" cy="369332"/>
                </a:xfrm>
                <a:prstGeom prst="rect">
                  <a:avLst/>
                </a:prstGeom>
                <a:noFill/>
              </p:spPr>
              <p:txBody>
                <a:bodyPr wrap="square" rtlCol="0">
                  <a:spAutoFit/>
                </a:bodyPr>
                <a:lstStyle/>
                <a:p>
                  <a:r>
                    <a:rPr lang="de-DE" b="1"/>
                    <a:t>Öffentlicher Personennahverkehr (ÖPNV)</a:t>
                  </a:r>
                </a:p>
              </p:txBody>
            </p:sp>
            <p:sp>
              <p:nvSpPr>
                <p:cNvPr id="6" name="Textfeld 5">
                  <a:extLst>
                    <a:ext uri="{FF2B5EF4-FFF2-40B4-BE49-F238E27FC236}">
                      <a16:creationId xmlns:a16="http://schemas.microsoft.com/office/drawing/2014/main" id="{51B7B633-CC53-4C49-A1B5-EF6A525502D4}"/>
                    </a:ext>
                  </a:extLst>
                </p:cNvPr>
                <p:cNvSpPr txBox="1"/>
                <p:nvPr/>
              </p:nvSpPr>
              <p:spPr>
                <a:xfrm>
                  <a:off x="-690910" y="1806361"/>
                  <a:ext cx="4700889" cy="3693319"/>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400" dirty="0"/>
                    <a:t>Mehr Busverbindungen</a:t>
                  </a:r>
                </a:p>
                <a:p>
                  <a:pPr marL="285750" indent="-285750">
                    <a:buClr>
                      <a:srgbClr val="007085"/>
                    </a:buClr>
                    <a:buFont typeface="Wingdings" panose="05000000000000000000" pitchFamily="2" charset="2"/>
                    <a:buChar char="§"/>
                  </a:pPr>
                  <a:r>
                    <a:rPr lang="de-DE" sz="2000" dirty="0"/>
                    <a:t>Anbindung an Hannover/ S-Bahn verbessern </a:t>
                  </a:r>
                </a:p>
                <a:p>
                  <a:pPr marL="285750" indent="-285750">
                    <a:buClr>
                      <a:srgbClr val="007085"/>
                    </a:buClr>
                    <a:buFont typeface="Wingdings" panose="05000000000000000000" pitchFamily="2" charset="2"/>
                    <a:buChar char="§"/>
                  </a:pPr>
                  <a:r>
                    <a:rPr lang="de-DE" sz="2000" dirty="0"/>
                    <a:t>Anbindung an Nachbargemeinden verbessern</a:t>
                  </a:r>
                </a:p>
                <a:p>
                  <a:pPr marL="285750" indent="-285750">
                    <a:buClr>
                      <a:srgbClr val="007085"/>
                    </a:buClr>
                    <a:buFont typeface="Wingdings" panose="05000000000000000000" pitchFamily="2" charset="2"/>
                    <a:buChar char="§"/>
                  </a:pPr>
                  <a:r>
                    <a:rPr lang="de-DE" sz="2000" dirty="0"/>
                    <a:t>Mehr </a:t>
                  </a:r>
                  <a:r>
                    <a:rPr lang="de-DE" sz="2000" dirty="0" err="1"/>
                    <a:t>Sprintis</a:t>
                  </a:r>
                  <a:r>
                    <a:rPr lang="de-DE" sz="2000" dirty="0"/>
                    <a:t>, bzw. Services wie </a:t>
                  </a:r>
                  <a:r>
                    <a:rPr lang="de-DE" sz="2000" dirty="0" err="1"/>
                    <a:t>Sprinti</a:t>
                  </a:r>
                  <a:endParaRPr lang="de-DE" sz="2000" dirty="0"/>
                </a:p>
                <a:p>
                  <a:pPr marL="285750" indent="-285750">
                    <a:buClr>
                      <a:srgbClr val="007085"/>
                    </a:buClr>
                    <a:buFont typeface="Wingdings" panose="05000000000000000000" pitchFamily="2" charset="2"/>
                    <a:buChar char="§"/>
                  </a:pPr>
                  <a:r>
                    <a:rPr lang="de-DE" sz="2000" dirty="0"/>
                    <a:t>Taktungen in die Ortschaften verbessern (öfter, später) und abstimmen an S-Bahn-Abfahrtszeiten</a:t>
                  </a:r>
                </a:p>
                <a:p>
                  <a:pPr marL="285750" indent="-285750">
                    <a:buClr>
                      <a:srgbClr val="007085"/>
                    </a:buClr>
                    <a:buFont typeface="Wingdings" panose="05000000000000000000" pitchFamily="2" charset="2"/>
                    <a:buChar char="§"/>
                  </a:pPr>
                  <a:r>
                    <a:rPr lang="de-DE" dirty="0" err="1"/>
                    <a:t>Sprinti</a:t>
                  </a:r>
                  <a:r>
                    <a:rPr lang="de-DE" dirty="0"/>
                    <a:t> verbessern + dauerhaft einsetzen</a:t>
                  </a:r>
                </a:p>
                <a:p>
                  <a:pPr marL="285750" indent="-285750">
                    <a:buClr>
                      <a:srgbClr val="007085"/>
                    </a:buClr>
                    <a:buFont typeface="Wingdings" panose="05000000000000000000" pitchFamily="2" charset="2"/>
                    <a:buChar char="§"/>
                  </a:pPr>
                  <a:r>
                    <a:rPr lang="de-DE" sz="1200" dirty="0"/>
                    <a:t>Bestehende Verbindungen verbessern</a:t>
                  </a:r>
                </a:p>
              </p:txBody>
            </p:sp>
          </p:grpSp>
          <p:pic>
            <p:nvPicPr>
              <p:cNvPr id="7" name="Grafik 6" descr="Zug mit einfarbiger Füllung">
                <a:extLst>
                  <a:ext uri="{FF2B5EF4-FFF2-40B4-BE49-F238E27FC236}">
                    <a16:creationId xmlns:a16="http://schemas.microsoft.com/office/drawing/2014/main" id="{DCBD5A7F-9843-4CF8-92CD-45BB3E5D9E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750" y="1245090"/>
                <a:ext cx="477585" cy="477585"/>
              </a:xfrm>
              <a:prstGeom prst="rect">
                <a:avLst/>
              </a:prstGeom>
            </p:spPr>
          </p:pic>
        </p:grpSp>
        <p:grpSp>
          <p:nvGrpSpPr>
            <p:cNvPr id="17" name="Gruppieren 16">
              <a:extLst>
                <a:ext uri="{FF2B5EF4-FFF2-40B4-BE49-F238E27FC236}">
                  <a16:creationId xmlns:a16="http://schemas.microsoft.com/office/drawing/2014/main" id="{8D0E255C-07C6-4332-B369-663BFDC9F365}"/>
                </a:ext>
              </a:extLst>
            </p:cNvPr>
            <p:cNvGrpSpPr/>
            <p:nvPr/>
          </p:nvGrpSpPr>
          <p:grpSpPr>
            <a:xfrm>
              <a:off x="358761" y="1275555"/>
              <a:ext cx="4667337" cy="1852750"/>
              <a:chOff x="276141" y="3596840"/>
              <a:chExt cx="4667337" cy="1852750"/>
            </a:xfrm>
          </p:grpSpPr>
          <p:grpSp>
            <p:nvGrpSpPr>
              <p:cNvPr id="18" name="Gruppieren 17">
                <a:extLst>
                  <a:ext uri="{FF2B5EF4-FFF2-40B4-BE49-F238E27FC236}">
                    <a16:creationId xmlns:a16="http://schemas.microsoft.com/office/drawing/2014/main" id="{E42AAE7D-7EEE-4A3D-9482-DCEF6B93EB44}"/>
                  </a:ext>
                </a:extLst>
              </p:cNvPr>
              <p:cNvGrpSpPr/>
              <p:nvPr/>
            </p:nvGrpSpPr>
            <p:grpSpPr>
              <a:xfrm>
                <a:off x="514934" y="3624214"/>
                <a:ext cx="4428544" cy="1825376"/>
                <a:chOff x="602165" y="1420396"/>
                <a:chExt cx="4166479" cy="1825376"/>
              </a:xfrm>
            </p:grpSpPr>
            <p:sp>
              <p:nvSpPr>
                <p:cNvPr id="20" name="Textfeld 19">
                  <a:extLst>
                    <a:ext uri="{FF2B5EF4-FFF2-40B4-BE49-F238E27FC236}">
                      <a16:creationId xmlns:a16="http://schemas.microsoft.com/office/drawing/2014/main" id="{0A571F02-3889-49D4-8004-03FB649F70E1}"/>
                    </a:ext>
                  </a:extLst>
                </p:cNvPr>
                <p:cNvSpPr txBox="1"/>
                <p:nvPr/>
              </p:nvSpPr>
              <p:spPr>
                <a:xfrm>
                  <a:off x="826827" y="1420396"/>
                  <a:ext cx="3205317" cy="369332"/>
                </a:xfrm>
                <a:prstGeom prst="rect">
                  <a:avLst/>
                </a:prstGeom>
                <a:noFill/>
              </p:spPr>
              <p:txBody>
                <a:bodyPr wrap="square" rtlCol="0">
                  <a:spAutoFit/>
                </a:bodyPr>
                <a:lstStyle/>
                <a:p>
                  <a:r>
                    <a:rPr lang="de-DE" b="1"/>
                    <a:t>Natur und Landschaft</a:t>
                  </a:r>
                </a:p>
              </p:txBody>
            </p:sp>
            <p:sp>
              <p:nvSpPr>
                <p:cNvPr id="21" name="Textfeld 20">
                  <a:extLst>
                    <a:ext uri="{FF2B5EF4-FFF2-40B4-BE49-F238E27FC236}">
                      <a16:creationId xmlns:a16="http://schemas.microsoft.com/office/drawing/2014/main" id="{D1619723-DC83-464B-AFB4-2F614E174674}"/>
                    </a:ext>
                  </a:extLst>
                </p:cNvPr>
                <p:cNvSpPr txBox="1"/>
                <p:nvPr/>
              </p:nvSpPr>
              <p:spPr>
                <a:xfrm>
                  <a:off x="602165" y="1799222"/>
                  <a:ext cx="4166479" cy="1446550"/>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600" dirty="0"/>
                    <a:t>Wegweiser/ Beschilderung verbessern</a:t>
                  </a:r>
                </a:p>
                <a:p>
                  <a:pPr marL="285750" indent="-285750">
                    <a:buClr>
                      <a:srgbClr val="007085"/>
                    </a:buClr>
                    <a:buFont typeface="Wingdings" panose="05000000000000000000" pitchFamily="2" charset="2"/>
                    <a:buChar char="§"/>
                  </a:pPr>
                  <a:r>
                    <a:rPr lang="de-DE" sz="1200" dirty="0"/>
                    <a:t>Bessere Pflege der Natur</a:t>
                  </a:r>
                </a:p>
                <a:p>
                  <a:pPr marL="285750" indent="-285750">
                    <a:buClr>
                      <a:srgbClr val="007085"/>
                    </a:buClr>
                    <a:buFont typeface="Wingdings" panose="05000000000000000000" pitchFamily="2" charset="2"/>
                    <a:buChar char="§"/>
                  </a:pPr>
                  <a:r>
                    <a:rPr lang="de-DE" sz="1200" dirty="0"/>
                    <a:t>Wegenetz für Spaziergänge/ Wandern/ Radfahren verbessern</a:t>
                  </a:r>
                </a:p>
                <a:p>
                  <a:pPr marL="285750" indent="-285750">
                    <a:buClr>
                      <a:srgbClr val="007085"/>
                    </a:buClr>
                    <a:buFont typeface="Wingdings" panose="05000000000000000000" pitchFamily="2" charset="2"/>
                    <a:buChar char="§"/>
                  </a:pPr>
                  <a:r>
                    <a:rPr lang="de-DE" sz="1200" dirty="0"/>
                    <a:t>Mehr Bänke/ Raststellen + benutzbar halten</a:t>
                  </a:r>
                </a:p>
                <a:p>
                  <a:pPr marL="285750" indent="-285750">
                    <a:buClr>
                      <a:srgbClr val="007085"/>
                    </a:buClr>
                    <a:buFont typeface="Wingdings" panose="05000000000000000000" pitchFamily="2" charset="2"/>
                    <a:buChar char="§"/>
                  </a:pPr>
                  <a:r>
                    <a:rPr lang="de-DE" sz="800" dirty="0"/>
                    <a:t>Outdoor-Sport attraktiver machen, Angebote bereitstellen</a:t>
                  </a:r>
                </a:p>
                <a:p>
                  <a:pPr marL="285750" indent="-285750">
                    <a:buClr>
                      <a:srgbClr val="007085"/>
                    </a:buClr>
                    <a:buFont typeface="Wingdings" panose="05000000000000000000" pitchFamily="2" charset="2"/>
                    <a:buChar char="§"/>
                  </a:pPr>
                  <a:r>
                    <a:rPr lang="de-DE" sz="800" dirty="0"/>
                    <a:t>Mehr Biotope/ Lebensräume bereitstellen</a:t>
                  </a:r>
                </a:p>
                <a:p>
                  <a:pPr marL="285750" indent="-285750">
                    <a:buClr>
                      <a:srgbClr val="007085"/>
                    </a:buClr>
                    <a:buFont typeface="Wingdings" panose="05000000000000000000" pitchFamily="2" charset="2"/>
                    <a:buChar char="§"/>
                  </a:pPr>
                  <a:r>
                    <a:rPr lang="de-DE" sz="800" dirty="0"/>
                    <a:t>Mehr Wohnungsnahe Natur-/ Erholungsflächen bieten</a:t>
                  </a:r>
                </a:p>
              </p:txBody>
            </p:sp>
          </p:grpSp>
          <p:pic>
            <p:nvPicPr>
              <p:cNvPr id="14" name="Grafik 13" descr="Waldszenerie mit einfarbiger Füllung">
                <a:extLst>
                  <a:ext uri="{FF2B5EF4-FFF2-40B4-BE49-F238E27FC236}">
                    <a16:creationId xmlns:a16="http://schemas.microsoft.com/office/drawing/2014/main" id="{D74B5610-F8FB-41E8-9176-8A5D68F853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141" y="3596840"/>
                <a:ext cx="477586" cy="477586"/>
              </a:xfrm>
              <a:prstGeom prst="rect">
                <a:avLst/>
              </a:prstGeom>
            </p:spPr>
          </p:pic>
        </p:grpSp>
        <p:grpSp>
          <p:nvGrpSpPr>
            <p:cNvPr id="23" name="Gruppieren 22">
              <a:extLst>
                <a:ext uri="{FF2B5EF4-FFF2-40B4-BE49-F238E27FC236}">
                  <a16:creationId xmlns:a16="http://schemas.microsoft.com/office/drawing/2014/main" id="{0185DD46-8160-4D4C-AC12-57D9B8C58836}"/>
                </a:ext>
              </a:extLst>
            </p:cNvPr>
            <p:cNvGrpSpPr/>
            <p:nvPr/>
          </p:nvGrpSpPr>
          <p:grpSpPr>
            <a:xfrm>
              <a:off x="395325" y="3539889"/>
              <a:ext cx="4894022" cy="1785505"/>
              <a:chOff x="6945278" y="750512"/>
              <a:chExt cx="4894022" cy="1785505"/>
            </a:xfrm>
          </p:grpSpPr>
          <p:grpSp>
            <p:nvGrpSpPr>
              <p:cNvPr id="28" name="Gruppieren 27">
                <a:extLst>
                  <a:ext uri="{FF2B5EF4-FFF2-40B4-BE49-F238E27FC236}">
                    <a16:creationId xmlns:a16="http://schemas.microsoft.com/office/drawing/2014/main" id="{6296CC4A-591F-4557-9BFB-EDF20D4789E6}"/>
                  </a:ext>
                </a:extLst>
              </p:cNvPr>
              <p:cNvGrpSpPr/>
              <p:nvPr/>
            </p:nvGrpSpPr>
            <p:grpSpPr>
              <a:xfrm>
                <a:off x="7138412" y="796415"/>
                <a:ext cx="4700888" cy="1739602"/>
                <a:chOff x="602165" y="986168"/>
                <a:chExt cx="4389452" cy="1739602"/>
              </a:xfrm>
            </p:grpSpPr>
            <p:sp>
              <p:nvSpPr>
                <p:cNvPr id="30" name="Textfeld 29">
                  <a:extLst>
                    <a:ext uri="{FF2B5EF4-FFF2-40B4-BE49-F238E27FC236}">
                      <a16:creationId xmlns:a16="http://schemas.microsoft.com/office/drawing/2014/main" id="{E27275BD-7171-44B1-8982-60C8B21DEEC4}"/>
                    </a:ext>
                  </a:extLst>
                </p:cNvPr>
                <p:cNvSpPr txBox="1"/>
                <p:nvPr/>
              </p:nvSpPr>
              <p:spPr>
                <a:xfrm>
                  <a:off x="809529" y="986168"/>
                  <a:ext cx="3401828" cy="369332"/>
                </a:xfrm>
                <a:prstGeom prst="rect">
                  <a:avLst/>
                </a:prstGeom>
                <a:noFill/>
              </p:spPr>
              <p:txBody>
                <a:bodyPr wrap="square" rtlCol="0">
                  <a:spAutoFit/>
                </a:bodyPr>
                <a:lstStyle/>
                <a:p>
                  <a:r>
                    <a:rPr lang="de-DE" b="1" dirty="0"/>
                    <a:t>Umwelt-, Klima- &amp; Artenschutz</a:t>
                  </a:r>
                </a:p>
              </p:txBody>
            </p:sp>
            <p:sp>
              <p:nvSpPr>
                <p:cNvPr id="31" name="Textfeld 30">
                  <a:extLst>
                    <a:ext uri="{FF2B5EF4-FFF2-40B4-BE49-F238E27FC236}">
                      <a16:creationId xmlns:a16="http://schemas.microsoft.com/office/drawing/2014/main" id="{9862C176-BE32-4C87-AB27-D8E7990F46A6}"/>
                    </a:ext>
                  </a:extLst>
                </p:cNvPr>
                <p:cNvSpPr txBox="1"/>
                <p:nvPr/>
              </p:nvSpPr>
              <p:spPr>
                <a:xfrm>
                  <a:off x="602165" y="1340775"/>
                  <a:ext cx="4389452" cy="1384995"/>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600" dirty="0"/>
                    <a:t>Mehr Biodiversität schaffen + fördern</a:t>
                  </a:r>
                </a:p>
                <a:p>
                  <a:pPr marL="285750" indent="-285750">
                    <a:buClr>
                      <a:srgbClr val="007085"/>
                    </a:buClr>
                    <a:buFont typeface="Wingdings" panose="05000000000000000000" pitchFamily="2" charset="2"/>
                    <a:buChar char="§"/>
                  </a:pPr>
                  <a:r>
                    <a:rPr lang="de-DE" sz="1200" dirty="0"/>
                    <a:t>Mehr Handlungen/ Unterstützungen von Politik &amp; Verwaltung</a:t>
                  </a:r>
                </a:p>
                <a:p>
                  <a:pPr marL="285750" indent="-285750">
                    <a:buClr>
                      <a:srgbClr val="007085"/>
                    </a:buClr>
                    <a:buFont typeface="Wingdings" panose="05000000000000000000" pitchFamily="2" charset="2"/>
                    <a:buChar char="§"/>
                  </a:pPr>
                  <a:r>
                    <a:rPr lang="de-DE" sz="800" dirty="0"/>
                    <a:t>Mehr Klima-Förderungen</a:t>
                  </a:r>
                </a:p>
                <a:p>
                  <a:pPr marL="285750" indent="-285750">
                    <a:buClr>
                      <a:srgbClr val="007085"/>
                    </a:buClr>
                    <a:buFont typeface="Wingdings" panose="05000000000000000000" pitchFamily="2" charset="2"/>
                    <a:buChar char="§"/>
                  </a:pPr>
                  <a:r>
                    <a:rPr lang="de-DE" sz="800" dirty="0"/>
                    <a:t>Radwege + ÖPNV ausbauen</a:t>
                  </a:r>
                </a:p>
                <a:p>
                  <a:pPr marL="285750" indent="-285750">
                    <a:buClr>
                      <a:srgbClr val="007085"/>
                    </a:buClr>
                    <a:buFont typeface="Wingdings" panose="05000000000000000000" pitchFamily="2" charset="2"/>
                    <a:buChar char="§"/>
                  </a:pPr>
                  <a:r>
                    <a:rPr lang="de-DE" sz="800" dirty="0"/>
                    <a:t>Begrünung bei bebauten Flächen/ Gebieten (keine Schottergärten, Dachbegrünung, Entsiegelung, …) + Ausgleichsmaßnahmen bei Bauvorhaben einhalten</a:t>
                  </a:r>
                </a:p>
                <a:p>
                  <a:pPr marL="285750" indent="-285750">
                    <a:buClr>
                      <a:srgbClr val="007085"/>
                    </a:buClr>
                    <a:buFont typeface="Wingdings" panose="05000000000000000000" pitchFamily="2" charset="2"/>
                    <a:buChar char="§"/>
                  </a:pPr>
                  <a:r>
                    <a:rPr lang="de-DE" sz="800" dirty="0"/>
                    <a:t>regenerative Energien nutzen / CO² einsparen</a:t>
                  </a:r>
                </a:p>
                <a:p>
                  <a:pPr marL="285750" indent="-285750">
                    <a:buClr>
                      <a:srgbClr val="007085"/>
                    </a:buClr>
                    <a:buFont typeface="Wingdings" panose="05000000000000000000" pitchFamily="2" charset="2"/>
                    <a:buChar char="§"/>
                  </a:pPr>
                  <a:r>
                    <a:rPr lang="de-DE" sz="800" dirty="0"/>
                    <a:t>Umweltverschmutzung bekämpfen</a:t>
                  </a:r>
                </a:p>
                <a:p>
                  <a:pPr marL="285750" indent="-285750">
                    <a:buClr>
                      <a:srgbClr val="007085"/>
                    </a:buClr>
                    <a:buFont typeface="Wingdings" panose="05000000000000000000" pitchFamily="2" charset="2"/>
                    <a:buChar char="§"/>
                  </a:pPr>
                  <a:r>
                    <a:rPr lang="de-DE" sz="800" dirty="0"/>
                    <a:t>Ressourcen schonen</a:t>
                  </a:r>
                </a:p>
              </p:txBody>
            </p:sp>
          </p:grpSp>
          <p:pic>
            <p:nvPicPr>
              <p:cNvPr id="22" name="Grafik 21" descr="Offene Hand mit Pflanze mit einfarbiger Füllung">
                <a:extLst>
                  <a:ext uri="{FF2B5EF4-FFF2-40B4-BE49-F238E27FC236}">
                    <a16:creationId xmlns:a16="http://schemas.microsoft.com/office/drawing/2014/main" id="{69EA0EFC-7ABF-43D3-A243-49C7FEFD760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45278" y="750512"/>
                <a:ext cx="474119" cy="474119"/>
              </a:xfrm>
              <a:prstGeom prst="rect">
                <a:avLst/>
              </a:prstGeom>
            </p:spPr>
          </p:pic>
        </p:grpSp>
      </p:grpSp>
      <p:sp>
        <p:nvSpPr>
          <p:cNvPr id="32" name="Textfeld 31">
            <a:extLst>
              <a:ext uri="{FF2B5EF4-FFF2-40B4-BE49-F238E27FC236}">
                <a16:creationId xmlns:a16="http://schemas.microsoft.com/office/drawing/2014/main" id="{0E3B3B78-07A1-401C-AB52-CC341DEF9600}"/>
              </a:ext>
            </a:extLst>
          </p:cNvPr>
          <p:cNvSpPr txBox="1"/>
          <p:nvPr/>
        </p:nvSpPr>
        <p:spPr>
          <a:xfrm>
            <a:off x="3138487" y="1009067"/>
            <a:ext cx="5191125" cy="369332"/>
          </a:xfrm>
          <a:prstGeom prst="rect">
            <a:avLst/>
          </a:prstGeom>
          <a:noFill/>
        </p:spPr>
        <p:txBody>
          <a:bodyPr wrap="square" rtlCol="0">
            <a:spAutoFit/>
          </a:bodyPr>
          <a:lstStyle/>
          <a:p>
            <a:r>
              <a:rPr lang="de-DE" b="1"/>
              <a:t>Mehrfach genannte Verbesserungsvorschläge</a:t>
            </a:r>
          </a:p>
        </p:txBody>
      </p:sp>
      <p:sp>
        <p:nvSpPr>
          <p:cNvPr id="33" name="Textfeld 32">
            <a:extLst>
              <a:ext uri="{FF2B5EF4-FFF2-40B4-BE49-F238E27FC236}">
                <a16:creationId xmlns:a16="http://schemas.microsoft.com/office/drawing/2014/main" id="{23CB3ECC-8312-BDE2-4303-9E4EC166F55A}"/>
              </a:ext>
            </a:extLst>
          </p:cNvPr>
          <p:cNvSpPr txBox="1"/>
          <p:nvPr/>
        </p:nvSpPr>
        <p:spPr>
          <a:xfrm>
            <a:off x="4021600" y="6075280"/>
            <a:ext cx="4820575" cy="430887"/>
          </a:xfrm>
          <a:prstGeom prst="rect">
            <a:avLst/>
          </a:prstGeom>
          <a:noFill/>
        </p:spPr>
        <p:txBody>
          <a:bodyPr wrap="square" rtlCol="0">
            <a:spAutoFit/>
          </a:bodyPr>
          <a:lstStyle/>
          <a:p>
            <a:r>
              <a:rPr lang="de-DE" sz="1100" i="1" dirty="0"/>
              <a:t>Aufgelistet sind alle Vorschläge, die mindestens dreimal genannt wurden. Die Schriftgröße ist der Häufigkeit der Nennungen angepasst:</a:t>
            </a:r>
          </a:p>
        </p:txBody>
      </p:sp>
      <p:sp>
        <p:nvSpPr>
          <p:cNvPr id="34" name="Textfeld 33">
            <a:extLst>
              <a:ext uri="{FF2B5EF4-FFF2-40B4-BE49-F238E27FC236}">
                <a16:creationId xmlns:a16="http://schemas.microsoft.com/office/drawing/2014/main" id="{AC7C7111-7FAD-3892-EF2A-67268DC504E2}"/>
              </a:ext>
            </a:extLst>
          </p:cNvPr>
          <p:cNvSpPr txBox="1"/>
          <p:nvPr/>
        </p:nvSpPr>
        <p:spPr>
          <a:xfrm>
            <a:off x="8911848" y="4912977"/>
            <a:ext cx="2991916" cy="1600438"/>
          </a:xfrm>
          <a:prstGeom prst="rect">
            <a:avLst/>
          </a:prstGeom>
          <a:noFill/>
        </p:spPr>
        <p:txBody>
          <a:bodyPr wrap="square" rtlCol="0">
            <a:spAutoFit/>
          </a:bodyPr>
          <a:lstStyle/>
          <a:p>
            <a:pPr algn="r"/>
            <a:r>
              <a:rPr lang="de-DE" sz="800" dirty="0"/>
              <a:t>3-4 Nennungen</a:t>
            </a:r>
          </a:p>
          <a:p>
            <a:pPr algn="r"/>
            <a:r>
              <a:rPr lang="de-DE" sz="1200" dirty="0"/>
              <a:t>5-7 Nennungen</a:t>
            </a:r>
          </a:p>
          <a:p>
            <a:pPr algn="r"/>
            <a:r>
              <a:rPr lang="de-DE" sz="1600" dirty="0"/>
              <a:t>8-10 Nennungen</a:t>
            </a:r>
          </a:p>
          <a:p>
            <a:pPr algn="r"/>
            <a:r>
              <a:rPr lang="de-DE" dirty="0"/>
              <a:t>11-15 Nennungen</a:t>
            </a:r>
          </a:p>
          <a:p>
            <a:pPr algn="r"/>
            <a:r>
              <a:rPr lang="de-DE" sz="2000" dirty="0"/>
              <a:t>16-25 Nennungen</a:t>
            </a:r>
          </a:p>
          <a:p>
            <a:pPr algn="r"/>
            <a:r>
              <a:rPr lang="de-DE" sz="2400" dirty="0"/>
              <a:t>Über 25 Nennungen</a:t>
            </a:r>
          </a:p>
        </p:txBody>
      </p:sp>
    </p:spTree>
    <p:extLst>
      <p:ext uri="{BB962C8B-B14F-4D97-AF65-F5344CB8AC3E}">
        <p14:creationId xmlns:p14="http://schemas.microsoft.com/office/powerpoint/2010/main" val="1045574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 </a:t>
            </a:r>
            <a:endParaRPr lang="de-DE" sz="3200">
              <a:solidFill>
                <a:srgbClr val="FFFF00"/>
              </a:solidFill>
            </a:endParaRPr>
          </a:p>
        </p:txBody>
      </p:sp>
      <p:grpSp>
        <p:nvGrpSpPr>
          <p:cNvPr id="53" name="Gruppieren 52">
            <a:extLst>
              <a:ext uri="{FF2B5EF4-FFF2-40B4-BE49-F238E27FC236}">
                <a16:creationId xmlns:a16="http://schemas.microsoft.com/office/drawing/2014/main" id="{2822515D-71F0-40EE-B8BF-B60BD1F1D80E}"/>
              </a:ext>
            </a:extLst>
          </p:cNvPr>
          <p:cNvGrpSpPr/>
          <p:nvPr/>
        </p:nvGrpSpPr>
        <p:grpSpPr>
          <a:xfrm>
            <a:off x="388257" y="1531122"/>
            <a:ext cx="4777638" cy="1761132"/>
            <a:chOff x="6978547" y="2323916"/>
            <a:chExt cx="4280924" cy="1761132"/>
          </a:xfrm>
        </p:grpSpPr>
        <p:grpSp>
          <p:nvGrpSpPr>
            <p:cNvPr id="45" name="Gruppieren 44">
              <a:extLst>
                <a:ext uri="{FF2B5EF4-FFF2-40B4-BE49-F238E27FC236}">
                  <a16:creationId xmlns:a16="http://schemas.microsoft.com/office/drawing/2014/main" id="{9E6D575C-9EBC-45C2-AC54-90E8D536B0A2}"/>
                </a:ext>
              </a:extLst>
            </p:cNvPr>
            <p:cNvGrpSpPr/>
            <p:nvPr/>
          </p:nvGrpSpPr>
          <p:grpSpPr>
            <a:xfrm>
              <a:off x="7092992" y="2356410"/>
              <a:ext cx="4166479" cy="1728638"/>
              <a:chOff x="602165" y="-470550"/>
              <a:chExt cx="4166479" cy="1728638"/>
            </a:xfrm>
          </p:grpSpPr>
          <p:sp>
            <p:nvSpPr>
              <p:cNvPr id="47" name="Textfeld 46">
                <a:extLst>
                  <a:ext uri="{FF2B5EF4-FFF2-40B4-BE49-F238E27FC236}">
                    <a16:creationId xmlns:a16="http://schemas.microsoft.com/office/drawing/2014/main" id="{F0C73623-90E1-4538-93E5-E2CE9C7E284E}"/>
                  </a:ext>
                </a:extLst>
              </p:cNvPr>
              <p:cNvSpPr txBox="1"/>
              <p:nvPr/>
            </p:nvSpPr>
            <p:spPr>
              <a:xfrm>
                <a:off x="914399" y="-470550"/>
                <a:ext cx="3730860" cy="369332"/>
              </a:xfrm>
              <a:prstGeom prst="rect">
                <a:avLst/>
              </a:prstGeom>
              <a:noFill/>
            </p:spPr>
            <p:txBody>
              <a:bodyPr wrap="square" rtlCol="0">
                <a:spAutoFit/>
              </a:bodyPr>
              <a:lstStyle/>
              <a:p>
                <a:r>
                  <a:rPr lang="de-DE" b="1" dirty="0"/>
                  <a:t>Arbeitsplatzangebot</a:t>
                </a:r>
              </a:p>
            </p:txBody>
          </p:sp>
          <p:sp>
            <p:nvSpPr>
              <p:cNvPr id="48" name="Textfeld 47">
                <a:extLst>
                  <a:ext uri="{FF2B5EF4-FFF2-40B4-BE49-F238E27FC236}">
                    <a16:creationId xmlns:a16="http://schemas.microsoft.com/office/drawing/2014/main" id="{5BDFF88F-C59B-42B4-ABA0-963BC18E75CC}"/>
                  </a:ext>
                </a:extLst>
              </p:cNvPr>
              <p:cNvSpPr txBox="1"/>
              <p:nvPr/>
            </p:nvSpPr>
            <p:spPr>
              <a:xfrm>
                <a:off x="602165" y="-65351"/>
                <a:ext cx="4166479" cy="1323439"/>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000" dirty="0"/>
                  <a:t>Generell zu wenig Unternehmen</a:t>
                </a:r>
              </a:p>
              <a:p>
                <a:pPr marL="285750" indent="-285750">
                  <a:buClr>
                    <a:srgbClr val="007085"/>
                  </a:buClr>
                  <a:buFont typeface="Wingdings" panose="05000000000000000000" pitchFamily="2" charset="2"/>
                  <a:buChar char="§"/>
                </a:pPr>
                <a:r>
                  <a:rPr lang="de-DE" sz="1200" dirty="0"/>
                  <a:t>Wirtschaftsförderung</a:t>
                </a:r>
              </a:p>
              <a:p>
                <a:pPr marL="285750" indent="-285750">
                  <a:buClr>
                    <a:srgbClr val="007085"/>
                  </a:buClr>
                  <a:buFont typeface="Wingdings" panose="05000000000000000000" pitchFamily="2" charset="2"/>
                  <a:buChar char="§"/>
                </a:pPr>
                <a:r>
                  <a:rPr lang="de-DE" sz="1200" dirty="0"/>
                  <a:t>Standortfaktoren für die Arbeitnehmer*innen-Anwerbung verbessern</a:t>
                </a:r>
              </a:p>
              <a:p>
                <a:pPr marL="285750" indent="-285750">
                  <a:buClr>
                    <a:srgbClr val="007085"/>
                  </a:buClr>
                  <a:buFont typeface="Wingdings" panose="05000000000000000000" pitchFamily="2" charset="2"/>
                  <a:buChar char="§"/>
                </a:pPr>
                <a:r>
                  <a:rPr lang="de-DE" sz="800" dirty="0"/>
                  <a:t>Mehr branchenspezifische Arbeitgebende (Gesundheit, Landwirtschaft, Tourismus/ Gastronomie)</a:t>
                </a:r>
              </a:p>
              <a:p>
                <a:pPr marL="285750" indent="-285750">
                  <a:buClr>
                    <a:srgbClr val="007085"/>
                  </a:buClr>
                  <a:buFont typeface="Wingdings" panose="05000000000000000000" pitchFamily="2" charset="2"/>
                  <a:buChar char="§"/>
                </a:pPr>
                <a:r>
                  <a:rPr lang="de-DE" sz="800" dirty="0"/>
                  <a:t>Zu wenig innovative/ attraktive Arbeitgebende</a:t>
                </a:r>
              </a:p>
            </p:txBody>
          </p:sp>
        </p:grpSp>
        <p:pic>
          <p:nvPicPr>
            <p:cNvPr id="44" name="Grafik 43" descr="Schraubenschlüssel mit einfarbiger Füllung">
              <a:extLst>
                <a:ext uri="{FF2B5EF4-FFF2-40B4-BE49-F238E27FC236}">
                  <a16:creationId xmlns:a16="http://schemas.microsoft.com/office/drawing/2014/main" id="{05C87719-2D48-4A79-B9EB-FC5C073953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78547" y="2323916"/>
              <a:ext cx="477587" cy="477587"/>
            </a:xfrm>
            <a:prstGeom prst="rect">
              <a:avLst/>
            </a:prstGeom>
          </p:spPr>
        </p:pic>
      </p:grpSp>
      <p:sp>
        <p:nvSpPr>
          <p:cNvPr id="32" name="Textfeld 31">
            <a:extLst>
              <a:ext uri="{FF2B5EF4-FFF2-40B4-BE49-F238E27FC236}">
                <a16:creationId xmlns:a16="http://schemas.microsoft.com/office/drawing/2014/main" id="{0E3B3B78-07A1-401C-AB52-CC341DEF9600}"/>
              </a:ext>
            </a:extLst>
          </p:cNvPr>
          <p:cNvSpPr txBox="1"/>
          <p:nvPr/>
        </p:nvSpPr>
        <p:spPr>
          <a:xfrm>
            <a:off x="3138487" y="1009067"/>
            <a:ext cx="5191125" cy="369332"/>
          </a:xfrm>
          <a:prstGeom prst="rect">
            <a:avLst/>
          </a:prstGeom>
          <a:noFill/>
        </p:spPr>
        <p:txBody>
          <a:bodyPr wrap="square" rtlCol="0">
            <a:spAutoFit/>
          </a:bodyPr>
          <a:lstStyle/>
          <a:p>
            <a:r>
              <a:rPr lang="de-DE" b="1"/>
              <a:t>Mehrfach genannte Verbesserungsvorschläge</a:t>
            </a:r>
          </a:p>
        </p:txBody>
      </p:sp>
      <p:sp>
        <p:nvSpPr>
          <p:cNvPr id="33" name="Textfeld 32">
            <a:extLst>
              <a:ext uri="{FF2B5EF4-FFF2-40B4-BE49-F238E27FC236}">
                <a16:creationId xmlns:a16="http://schemas.microsoft.com/office/drawing/2014/main" id="{A2C0A12E-A599-FAE4-B4BD-367B508EAB12}"/>
              </a:ext>
            </a:extLst>
          </p:cNvPr>
          <p:cNvSpPr txBox="1"/>
          <p:nvPr/>
        </p:nvSpPr>
        <p:spPr>
          <a:xfrm>
            <a:off x="865235" y="3541838"/>
            <a:ext cx="3679952" cy="369332"/>
          </a:xfrm>
          <a:prstGeom prst="rect">
            <a:avLst/>
          </a:prstGeom>
          <a:noFill/>
        </p:spPr>
        <p:txBody>
          <a:bodyPr wrap="square" rtlCol="0">
            <a:spAutoFit/>
          </a:bodyPr>
          <a:lstStyle/>
          <a:p>
            <a:r>
              <a:rPr lang="de-DE" b="1"/>
              <a:t>Schulwesen / Bildungsangebote</a:t>
            </a:r>
          </a:p>
        </p:txBody>
      </p:sp>
      <p:sp>
        <p:nvSpPr>
          <p:cNvPr id="34" name="Textfeld 33">
            <a:extLst>
              <a:ext uri="{FF2B5EF4-FFF2-40B4-BE49-F238E27FC236}">
                <a16:creationId xmlns:a16="http://schemas.microsoft.com/office/drawing/2014/main" id="{C119F603-582B-FF1B-4452-B0421263A1A3}"/>
              </a:ext>
            </a:extLst>
          </p:cNvPr>
          <p:cNvSpPr txBox="1"/>
          <p:nvPr/>
        </p:nvSpPr>
        <p:spPr>
          <a:xfrm>
            <a:off x="621972" y="3947037"/>
            <a:ext cx="4166479" cy="1046440"/>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dirty="0"/>
              <a:t>Gebäude sanieren, Infrastruktur &amp; Ressourcen verstärken/ ausbauen</a:t>
            </a:r>
          </a:p>
          <a:p>
            <a:pPr marL="285750" indent="-285750">
              <a:buClr>
                <a:srgbClr val="007085"/>
              </a:buClr>
              <a:buFont typeface="Wingdings" panose="05000000000000000000" pitchFamily="2" charset="2"/>
              <a:buChar char="§"/>
            </a:pPr>
            <a:r>
              <a:rPr lang="de-DE" dirty="0"/>
              <a:t>Mehr Angebote schaffen</a:t>
            </a:r>
          </a:p>
          <a:p>
            <a:pPr marL="285750" indent="-285750">
              <a:buClr>
                <a:srgbClr val="007085"/>
              </a:buClr>
              <a:buFont typeface="Wingdings" panose="05000000000000000000" pitchFamily="2" charset="2"/>
              <a:buChar char="§"/>
            </a:pPr>
            <a:r>
              <a:rPr lang="de-DE" sz="800" dirty="0"/>
              <a:t>Schulbusse: Bessere Verbindungen, Taktungen</a:t>
            </a:r>
          </a:p>
        </p:txBody>
      </p:sp>
      <p:pic>
        <p:nvPicPr>
          <p:cNvPr id="36" name="Grafik 35" descr="Abschlusshut mit einfarbiger Füllung">
            <a:extLst>
              <a:ext uri="{FF2B5EF4-FFF2-40B4-BE49-F238E27FC236}">
                <a16:creationId xmlns:a16="http://schemas.microsoft.com/office/drawing/2014/main" id="{56003A9B-79F0-43D6-281B-95C90088B37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153" y="3487711"/>
            <a:ext cx="477586" cy="477586"/>
          </a:xfrm>
          <a:prstGeom prst="rect">
            <a:avLst/>
          </a:prstGeom>
        </p:spPr>
      </p:pic>
      <p:sp>
        <p:nvSpPr>
          <p:cNvPr id="39" name="Textfeld 38">
            <a:extLst>
              <a:ext uri="{FF2B5EF4-FFF2-40B4-BE49-F238E27FC236}">
                <a16:creationId xmlns:a16="http://schemas.microsoft.com/office/drawing/2014/main" id="{77978E37-0BAF-79C5-0314-0476ACACAF09}"/>
              </a:ext>
            </a:extLst>
          </p:cNvPr>
          <p:cNvSpPr txBox="1"/>
          <p:nvPr/>
        </p:nvSpPr>
        <p:spPr>
          <a:xfrm>
            <a:off x="6618258" y="1585249"/>
            <a:ext cx="3730860" cy="369332"/>
          </a:xfrm>
          <a:prstGeom prst="rect">
            <a:avLst/>
          </a:prstGeom>
          <a:noFill/>
        </p:spPr>
        <p:txBody>
          <a:bodyPr wrap="square" rtlCol="0">
            <a:spAutoFit/>
          </a:bodyPr>
          <a:lstStyle/>
          <a:p>
            <a:r>
              <a:rPr lang="de-DE" b="1" dirty="0"/>
              <a:t>Internetanbindung / Mobilfunk</a:t>
            </a:r>
          </a:p>
        </p:txBody>
      </p:sp>
      <p:sp>
        <p:nvSpPr>
          <p:cNvPr id="40" name="Textfeld 39">
            <a:extLst>
              <a:ext uri="{FF2B5EF4-FFF2-40B4-BE49-F238E27FC236}">
                <a16:creationId xmlns:a16="http://schemas.microsoft.com/office/drawing/2014/main" id="{E89D8659-EABC-A2BB-B774-58C0851E5B75}"/>
              </a:ext>
            </a:extLst>
          </p:cNvPr>
          <p:cNvSpPr txBox="1"/>
          <p:nvPr/>
        </p:nvSpPr>
        <p:spPr>
          <a:xfrm>
            <a:off x="6246372" y="2107304"/>
            <a:ext cx="4166479" cy="1046440"/>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000" dirty="0"/>
              <a:t>Glasfaserausbau</a:t>
            </a:r>
          </a:p>
          <a:p>
            <a:pPr marL="285750" indent="-285750">
              <a:buClr>
                <a:srgbClr val="007085"/>
              </a:buClr>
              <a:buFont typeface="Wingdings" panose="05000000000000000000" pitchFamily="2" charset="2"/>
              <a:buChar char="§"/>
            </a:pPr>
            <a:r>
              <a:rPr lang="de-DE" dirty="0"/>
              <a:t>Verbesserung in den Ortsteilen</a:t>
            </a:r>
          </a:p>
          <a:p>
            <a:pPr marL="285750" indent="-285750">
              <a:buClr>
                <a:srgbClr val="007085"/>
              </a:buClr>
              <a:buFont typeface="Wingdings" panose="05000000000000000000" pitchFamily="2" charset="2"/>
              <a:buChar char="§"/>
            </a:pPr>
            <a:r>
              <a:rPr lang="de-DE" sz="1200" dirty="0"/>
              <a:t>Mobilfunk verbessern</a:t>
            </a:r>
          </a:p>
          <a:p>
            <a:pPr marL="285750" indent="-285750">
              <a:buClr>
                <a:srgbClr val="007085"/>
              </a:buClr>
              <a:buFont typeface="Wingdings" panose="05000000000000000000" pitchFamily="2" charset="2"/>
              <a:buChar char="§"/>
            </a:pPr>
            <a:endParaRPr lang="de-DE" sz="1200" dirty="0"/>
          </a:p>
        </p:txBody>
      </p:sp>
      <p:pic>
        <p:nvPicPr>
          <p:cNvPr id="42" name="Grafik 41" descr="Drahtlos mit einfarbiger Füllung">
            <a:extLst>
              <a:ext uri="{FF2B5EF4-FFF2-40B4-BE49-F238E27FC236}">
                <a16:creationId xmlns:a16="http://schemas.microsoft.com/office/drawing/2014/main" id="{4BF545A8-AA4F-EC68-33DB-716B85DE80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6365" y="1509489"/>
            <a:ext cx="477585" cy="477585"/>
          </a:xfrm>
          <a:prstGeom prst="rect">
            <a:avLst/>
          </a:prstGeom>
        </p:spPr>
      </p:pic>
      <p:sp>
        <p:nvSpPr>
          <p:cNvPr id="43" name="Textfeld 42">
            <a:extLst>
              <a:ext uri="{FF2B5EF4-FFF2-40B4-BE49-F238E27FC236}">
                <a16:creationId xmlns:a16="http://schemas.microsoft.com/office/drawing/2014/main" id="{D5C5AC95-1F81-54CD-1042-7FDD5B57FDD6}"/>
              </a:ext>
            </a:extLst>
          </p:cNvPr>
          <p:cNvSpPr txBox="1"/>
          <p:nvPr/>
        </p:nvSpPr>
        <p:spPr>
          <a:xfrm>
            <a:off x="6435860" y="3490284"/>
            <a:ext cx="3205317" cy="369332"/>
          </a:xfrm>
          <a:prstGeom prst="rect">
            <a:avLst/>
          </a:prstGeom>
          <a:noFill/>
        </p:spPr>
        <p:txBody>
          <a:bodyPr wrap="square" rtlCol="0">
            <a:spAutoFit/>
          </a:bodyPr>
          <a:lstStyle/>
          <a:p>
            <a:r>
              <a:rPr lang="de-DE" b="1"/>
              <a:t>Sportangebot</a:t>
            </a:r>
          </a:p>
        </p:txBody>
      </p:sp>
      <p:sp>
        <p:nvSpPr>
          <p:cNvPr id="46" name="Textfeld 45">
            <a:extLst>
              <a:ext uri="{FF2B5EF4-FFF2-40B4-BE49-F238E27FC236}">
                <a16:creationId xmlns:a16="http://schemas.microsoft.com/office/drawing/2014/main" id="{E32C9026-2BA6-DAAF-9227-EC2C862202B2}"/>
              </a:ext>
            </a:extLst>
          </p:cNvPr>
          <p:cNvSpPr txBox="1"/>
          <p:nvPr/>
        </p:nvSpPr>
        <p:spPr>
          <a:xfrm>
            <a:off x="6202557" y="3860666"/>
            <a:ext cx="4166479" cy="1077218"/>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200" dirty="0"/>
              <a:t>Mehr Sportarten, Sportkursangebote</a:t>
            </a:r>
          </a:p>
          <a:p>
            <a:pPr marL="285750" indent="-285750">
              <a:buClr>
                <a:srgbClr val="007085"/>
              </a:buClr>
              <a:buFont typeface="Wingdings" panose="05000000000000000000" pitchFamily="2" charset="2"/>
              <a:buChar char="§"/>
            </a:pPr>
            <a:r>
              <a:rPr lang="de-DE" sz="1200" dirty="0"/>
              <a:t>Mehr Angebote in der Natur-Umgebung schaffen (Mountainbike, Klettern, Wandern)</a:t>
            </a:r>
          </a:p>
          <a:p>
            <a:pPr marL="285750" indent="-285750">
              <a:buClr>
                <a:srgbClr val="007085"/>
              </a:buClr>
              <a:buFont typeface="Wingdings" panose="05000000000000000000" pitchFamily="2" charset="2"/>
              <a:buChar char="§"/>
            </a:pPr>
            <a:r>
              <a:rPr lang="de-DE" sz="1200" dirty="0"/>
              <a:t>Vereine mehr unterstützen</a:t>
            </a:r>
          </a:p>
          <a:p>
            <a:pPr marL="285750" indent="-285750">
              <a:buClr>
                <a:srgbClr val="007085"/>
              </a:buClr>
              <a:buFont typeface="Wingdings" panose="05000000000000000000" pitchFamily="2" charset="2"/>
              <a:buChar char="§"/>
            </a:pPr>
            <a:r>
              <a:rPr lang="de-DE" sz="800" dirty="0"/>
              <a:t>Sportinfrastruktur am falschen Ort bzw. sanierungsbedürftig</a:t>
            </a:r>
          </a:p>
          <a:p>
            <a:pPr marL="285750" indent="-285750">
              <a:buClr>
                <a:srgbClr val="007085"/>
              </a:buClr>
              <a:buFont typeface="Wingdings" panose="05000000000000000000" pitchFamily="2" charset="2"/>
              <a:buChar char="§"/>
            </a:pPr>
            <a:r>
              <a:rPr lang="de-DE" sz="800" dirty="0"/>
              <a:t>Schwimmbad/ Hallenbad ausbauen</a:t>
            </a:r>
          </a:p>
        </p:txBody>
      </p:sp>
      <p:pic>
        <p:nvPicPr>
          <p:cNvPr id="49" name="Grafik 48" descr="Badminton mit einfarbiger Füllung">
            <a:extLst>
              <a:ext uri="{FF2B5EF4-FFF2-40B4-BE49-F238E27FC236}">
                <a16:creationId xmlns:a16="http://schemas.microsoft.com/office/drawing/2014/main" id="{0640CA1C-6A06-454D-3CFA-999D48ADD3E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58275" y="3432437"/>
            <a:ext cx="477585" cy="477585"/>
          </a:xfrm>
          <a:prstGeom prst="rect">
            <a:avLst/>
          </a:prstGeom>
        </p:spPr>
      </p:pic>
      <p:sp>
        <p:nvSpPr>
          <p:cNvPr id="50" name="Textfeld 49">
            <a:extLst>
              <a:ext uri="{FF2B5EF4-FFF2-40B4-BE49-F238E27FC236}">
                <a16:creationId xmlns:a16="http://schemas.microsoft.com/office/drawing/2014/main" id="{E1434A37-FA9D-CAC6-4557-E9FB9AEEE616}"/>
              </a:ext>
            </a:extLst>
          </p:cNvPr>
          <p:cNvSpPr txBox="1"/>
          <p:nvPr/>
        </p:nvSpPr>
        <p:spPr>
          <a:xfrm>
            <a:off x="4021600" y="6075280"/>
            <a:ext cx="4820575" cy="430887"/>
          </a:xfrm>
          <a:prstGeom prst="rect">
            <a:avLst/>
          </a:prstGeom>
          <a:noFill/>
        </p:spPr>
        <p:txBody>
          <a:bodyPr wrap="square" rtlCol="0">
            <a:spAutoFit/>
          </a:bodyPr>
          <a:lstStyle/>
          <a:p>
            <a:r>
              <a:rPr lang="de-DE" sz="1100" i="1" dirty="0"/>
              <a:t>Aufgelistet sind alle Vorschläge, die mindestens dreimal genannt wurden. Die Schriftgröße ist der Häufigkeit der Nennungen angepasst:</a:t>
            </a:r>
          </a:p>
        </p:txBody>
      </p:sp>
      <p:sp>
        <p:nvSpPr>
          <p:cNvPr id="51" name="Textfeld 50">
            <a:extLst>
              <a:ext uri="{FF2B5EF4-FFF2-40B4-BE49-F238E27FC236}">
                <a16:creationId xmlns:a16="http://schemas.microsoft.com/office/drawing/2014/main" id="{829B4D94-B49C-0ED8-5ADA-9CA395C3FE85}"/>
              </a:ext>
            </a:extLst>
          </p:cNvPr>
          <p:cNvSpPr txBox="1"/>
          <p:nvPr/>
        </p:nvSpPr>
        <p:spPr>
          <a:xfrm>
            <a:off x="8911848" y="4912977"/>
            <a:ext cx="2991916" cy="1600438"/>
          </a:xfrm>
          <a:prstGeom prst="rect">
            <a:avLst/>
          </a:prstGeom>
          <a:noFill/>
        </p:spPr>
        <p:txBody>
          <a:bodyPr wrap="square" rtlCol="0">
            <a:spAutoFit/>
          </a:bodyPr>
          <a:lstStyle/>
          <a:p>
            <a:pPr algn="r"/>
            <a:r>
              <a:rPr lang="de-DE" sz="800" dirty="0"/>
              <a:t>3-4 Nennungen</a:t>
            </a:r>
          </a:p>
          <a:p>
            <a:pPr algn="r"/>
            <a:r>
              <a:rPr lang="de-DE" sz="1200" dirty="0"/>
              <a:t>5-7 Nennungen</a:t>
            </a:r>
          </a:p>
          <a:p>
            <a:pPr algn="r"/>
            <a:r>
              <a:rPr lang="de-DE" sz="1600" dirty="0"/>
              <a:t>8-10 Nennungen</a:t>
            </a:r>
          </a:p>
          <a:p>
            <a:pPr algn="r"/>
            <a:r>
              <a:rPr lang="de-DE" dirty="0"/>
              <a:t>11-15 Nennungen</a:t>
            </a:r>
          </a:p>
          <a:p>
            <a:pPr algn="r"/>
            <a:r>
              <a:rPr lang="de-DE" sz="2000" dirty="0"/>
              <a:t>16-25 Nennungen</a:t>
            </a:r>
          </a:p>
          <a:p>
            <a:pPr algn="r"/>
            <a:r>
              <a:rPr lang="de-DE" sz="2400" dirty="0"/>
              <a:t>Über 25 Nennungen</a:t>
            </a:r>
          </a:p>
        </p:txBody>
      </p:sp>
      <p:sp>
        <p:nvSpPr>
          <p:cNvPr id="20" name="Textfeld 19">
            <a:extLst>
              <a:ext uri="{FF2B5EF4-FFF2-40B4-BE49-F238E27FC236}">
                <a16:creationId xmlns:a16="http://schemas.microsoft.com/office/drawing/2014/main" id="{498BD26A-323D-F8ED-27FC-A3293E43D436}"/>
              </a:ext>
            </a:extLst>
          </p:cNvPr>
          <p:cNvSpPr txBox="1"/>
          <p:nvPr/>
        </p:nvSpPr>
        <p:spPr>
          <a:xfrm>
            <a:off x="816283" y="5175188"/>
            <a:ext cx="3205317" cy="369332"/>
          </a:xfrm>
          <a:prstGeom prst="rect">
            <a:avLst/>
          </a:prstGeom>
          <a:noFill/>
        </p:spPr>
        <p:txBody>
          <a:bodyPr wrap="square" rtlCol="0">
            <a:spAutoFit/>
          </a:bodyPr>
          <a:lstStyle/>
          <a:p>
            <a:r>
              <a:rPr lang="de-DE" b="1" dirty="0"/>
              <a:t>Ausbildungsplatzangebot</a:t>
            </a:r>
          </a:p>
        </p:txBody>
      </p:sp>
      <p:sp>
        <p:nvSpPr>
          <p:cNvPr id="21" name="Textfeld 20">
            <a:extLst>
              <a:ext uri="{FF2B5EF4-FFF2-40B4-BE49-F238E27FC236}">
                <a16:creationId xmlns:a16="http://schemas.microsoft.com/office/drawing/2014/main" id="{7F365170-07C3-33AB-00D9-CABA47749C6E}"/>
              </a:ext>
            </a:extLst>
          </p:cNvPr>
          <p:cNvSpPr txBox="1"/>
          <p:nvPr/>
        </p:nvSpPr>
        <p:spPr>
          <a:xfrm>
            <a:off x="509856" y="5544520"/>
            <a:ext cx="4166479" cy="400110"/>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200" dirty="0"/>
              <a:t>Zu wenig Ausschreibungen/ Möglichkeiten</a:t>
            </a:r>
          </a:p>
          <a:p>
            <a:pPr marL="285750" indent="-285750">
              <a:buClr>
                <a:srgbClr val="007085"/>
              </a:buClr>
              <a:buFont typeface="Wingdings" panose="05000000000000000000" pitchFamily="2" charset="2"/>
              <a:buChar char="§"/>
            </a:pPr>
            <a:r>
              <a:rPr lang="de-DE" sz="800" dirty="0"/>
              <a:t>Mehr Vernetzung, besser verbreiten</a:t>
            </a:r>
          </a:p>
        </p:txBody>
      </p:sp>
      <p:pic>
        <p:nvPicPr>
          <p:cNvPr id="22" name="Grafik 21" descr="Farbroller Werkzeug mit einfarbiger Füllung">
            <a:extLst>
              <a:ext uri="{FF2B5EF4-FFF2-40B4-BE49-F238E27FC236}">
                <a16:creationId xmlns:a16="http://schemas.microsoft.com/office/drawing/2014/main" id="{CC9626DC-99F5-4A2F-8D09-94D335CDAD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55361" y="5228881"/>
            <a:ext cx="477587" cy="477587"/>
          </a:xfrm>
          <a:prstGeom prst="rect">
            <a:avLst/>
          </a:prstGeom>
        </p:spPr>
      </p:pic>
    </p:spTree>
    <p:extLst>
      <p:ext uri="{BB962C8B-B14F-4D97-AF65-F5344CB8AC3E}">
        <p14:creationId xmlns:p14="http://schemas.microsoft.com/office/powerpoint/2010/main" val="2412074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 </a:t>
            </a:r>
            <a:endParaRPr lang="de-DE" sz="3200">
              <a:solidFill>
                <a:srgbClr val="FFFF00"/>
              </a:solidFill>
            </a:endParaRPr>
          </a:p>
        </p:txBody>
      </p:sp>
      <p:grpSp>
        <p:nvGrpSpPr>
          <p:cNvPr id="4" name="Gruppieren 3">
            <a:extLst>
              <a:ext uri="{FF2B5EF4-FFF2-40B4-BE49-F238E27FC236}">
                <a16:creationId xmlns:a16="http://schemas.microsoft.com/office/drawing/2014/main" id="{A5A94669-FB2E-4722-8C73-6441990831C9}"/>
              </a:ext>
            </a:extLst>
          </p:cNvPr>
          <p:cNvGrpSpPr/>
          <p:nvPr/>
        </p:nvGrpSpPr>
        <p:grpSpPr>
          <a:xfrm>
            <a:off x="388257" y="1447773"/>
            <a:ext cx="10026229" cy="4464203"/>
            <a:chOff x="368593" y="1057248"/>
            <a:chExt cx="10026229" cy="4464203"/>
          </a:xfrm>
        </p:grpSpPr>
        <p:grpSp>
          <p:nvGrpSpPr>
            <p:cNvPr id="3" name="Gruppieren 2">
              <a:extLst>
                <a:ext uri="{FF2B5EF4-FFF2-40B4-BE49-F238E27FC236}">
                  <a16:creationId xmlns:a16="http://schemas.microsoft.com/office/drawing/2014/main" id="{3B313E0F-122B-465B-9376-152CAF2C7655}"/>
                </a:ext>
              </a:extLst>
            </p:cNvPr>
            <p:cNvGrpSpPr/>
            <p:nvPr/>
          </p:nvGrpSpPr>
          <p:grpSpPr>
            <a:xfrm>
              <a:off x="368593" y="1110609"/>
              <a:ext cx="5114331" cy="1898388"/>
              <a:chOff x="352698" y="1050123"/>
              <a:chExt cx="5114331" cy="1898388"/>
            </a:xfrm>
          </p:grpSpPr>
          <p:grpSp>
            <p:nvGrpSpPr>
              <p:cNvPr id="9" name="Gruppieren 8">
                <a:extLst>
                  <a:ext uri="{FF2B5EF4-FFF2-40B4-BE49-F238E27FC236}">
                    <a16:creationId xmlns:a16="http://schemas.microsoft.com/office/drawing/2014/main" id="{8F0CF55A-AC5A-48E4-B681-CDFE28496689}"/>
                  </a:ext>
                </a:extLst>
              </p:cNvPr>
              <p:cNvGrpSpPr/>
              <p:nvPr/>
            </p:nvGrpSpPr>
            <p:grpSpPr>
              <a:xfrm>
                <a:off x="591492" y="1096762"/>
                <a:ext cx="4875537" cy="1851749"/>
                <a:chOff x="602164" y="1269475"/>
                <a:chExt cx="4875537" cy="1851749"/>
              </a:xfrm>
            </p:grpSpPr>
            <p:sp>
              <p:nvSpPr>
                <p:cNvPr id="5" name="Textfeld 4">
                  <a:extLst>
                    <a:ext uri="{FF2B5EF4-FFF2-40B4-BE49-F238E27FC236}">
                      <a16:creationId xmlns:a16="http://schemas.microsoft.com/office/drawing/2014/main" id="{66FA006B-2B5E-4467-8864-1CEF028DC375}"/>
                    </a:ext>
                  </a:extLst>
                </p:cNvPr>
                <p:cNvSpPr txBox="1"/>
                <p:nvPr/>
              </p:nvSpPr>
              <p:spPr>
                <a:xfrm>
                  <a:off x="764399" y="1269475"/>
                  <a:ext cx="4713302" cy="369332"/>
                </a:xfrm>
                <a:prstGeom prst="rect">
                  <a:avLst/>
                </a:prstGeom>
                <a:noFill/>
              </p:spPr>
              <p:txBody>
                <a:bodyPr wrap="square" rtlCol="0">
                  <a:spAutoFit/>
                </a:bodyPr>
                <a:lstStyle/>
                <a:p>
                  <a:r>
                    <a:rPr lang="de-DE" b="1"/>
                    <a:t>Kinderbetreuung</a:t>
                  </a:r>
                </a:p>
              </p:txBody>
            </p:sp>
            <p:sp>
              <p:nvSpPr>
                <p:cNvPr id="6" name="Textfeld 5">
                  <a:extLst>
                    <a:ext uri="{FF2B5EF4-FFF2-40B4-BE49-F238E27FC236}">
                      <a16:creationId xmlns:a16="http://schemas.microsoft.com/office/drawing/2014/main" id="{51B7B633-CC53-4C49-A1B5-EF6A525502D4}"/>
                    </a:ext>
                  </a:extLst>
                </p:cNvPr>
                <p:cNvSpPr txBox="1"/>
                <p:nvPr/>
              </p:nvSpPr>
              <p:spPr>
                <a:xfrm>
                  <a:off x="602164" y="1674674"/>
                  <a:ext cx="4700889" cy="1446550"/>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400" dirty="0"/>
                    <a:t>Zu wenig Plätze</a:t>
                  </a:r>
                </a:p>
                <a:p>
                  <a:pPr marL="285750" indent="-285750">
                    <a:buClr>
                      <a:srgbClr val="007085"/>
                    </a:buClr>
                    <a:buFont typeface="Wingdings" panose="05000000000000000000" pitchFamily="2" charset="2"/>
                    <a:buChar char="§"/>
                  </a:pPr>
                  <a:r>
                    <a:rPr lang="de-DE" sz="1600" dirty="0"/>
                    <a:t>Mehr Plätze in den Ortsteilen</a:t>
                  </a:r>
                </a:p>
                <a:p>
                  <a:pPr marL="285750" indent="-285750">
                    <a:buClr>
                      <a:srgbClr val="007085"/>
                    </a:buClr>
                    <a:buFont typeface="Wingdings" panose="05000000000000000000" pitchFamily="2" charset="2"/>
                    <a:buChar char="§"/>
                  </a:pPr>
                  <a:r>
                    <a:rPr lang="de-DE" sz="1200" dirty="0"/>
                    <a:t>Mehr Ausrichtungen/ Angebote (Inklusion, Waldkindergarten, …)</a:t>
                  </a:r>
                </a:p>
                <a:p>
                  <a:pPr marL="285750" indent="-285750">
                    <a:buClr>
                      <a:srgbClr val="007085"/>
                    </a:buClr>
                    <a:buFont typeface="Wingdings" panose="05000000000000000000" pitchFamily="2" charset="2"/>
                    <a:buChar char="§"/>
                  </a:pPr>
                  <a:r>
                    <a:rPr lang="de-DE" sz="800" dirty="0"/>
                    <a:t>Bessere Organisation</a:t>
                  </a:r>
                </a:p>
                <a:p>
                  <a:pPr marL="285750" indent="-285750">
                    <a:buClr>
                      <a:srgbClr val="007085"/>
                    </a:buClr>
                    <a:buFont typeface="Wingdings" panose="05000000000000000000" pitchFamily="2" charset="2"/>
                    <a:buChar char="§"/>
                  </a:pPr>
                  <a:r>
                    <a:rPr lang="de-DE" sz="800" dirty="0"/>
                    <a:t>Mehr Personal</a:t>
                  </a:r>
                </a:p>
                <a:p>
                  <a:pPr marL="285750" indent="-285750">
                    <a:buClr>
                      <a:srgbClr val="007085"/>
                    </a:buClr>
                    <a:buFont typeface="Wingdings" panose="05000000000000000000" pitchFamily="2" charset="2"/>
                    <a:buChar char="§"/>
                  </a:pPr>
                  <a:r>
                    <a:rPr lang="de-DE" sz="800" dirty="0"/>
                    <a:t>Vergaberegelung fairer gestalten</a:t>
                  </a:r>
                </a:p>
              </p:txBody>
            </p:sp>
          </p:grpSp>
          <p:pic>
            <p:nvPicPr>
              <p:cNvPr id="33" name="Grafik 32" descr="Plüschtier mit einfarbiger Füllung">
                <a:extLst>
                  <a:ext uri="{FF2B5EF4-FFF2-40B4-BE49-F238E27FC236}">
                    <a16:creationId xmlns:a16="http://schemas.microsoft.com/office/drawing/2014/main" id="{968E98D8-A384-4B2C-96A5-4B3EE2C810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698" y="1050123"/>
                <a:ext cx="477588" cy="477588"/>
              </a:xfrm>
              <a:prstGeom prst="rect">
                <a:avLst/>
              </a:prstGeom>
            </p:spPr>
          </p:pic>
        </p:grpSp>
        <p:grpSp>
          <p:nvGrpSpPr>
            <p:cNvPr id="11" name="Gruppieren 10">
              <a:extLst>
                <a:ext uri="{FF2B5EF4-FFF2-40B4-BE49-F238E27FC236}">
                  <a16:creationId xmlns:a16="http://schemas.microsoft.com/office/drawing/2014/main" id="{4FCD1744-7BCC-475F-A1C0-7AA87413CDE4}"/>
                </a:ext>
              </a:extLst>
            </p:cNvPr>
            <p:cNvGrpSpPr/>
            <p:nvPr/>
          </p:nvGrpSpPr>
          <p:grpSpPr>
            <a:xfrm>
              <a:off x="417601" y="3455248"/>
              <a:ext cx="4618247" cy="2066203"/>
              <a:chOff x="437347" y="2359748"/>
              <a:chExt cx="4618247" cy="2066203"/>
            </a:xfrm>
          </p:grpSpPr>
          <p:grpSp>
            <p:nvGrpSpPr>
              <p:cNvPr id="18" name="Gruppieren 17">
                <a:extLst>
                  <a:ext uri="{FF2B5EF4-FFF2-40B4-BE49-F238E27FC236}">
                    <a16:creationId xmlns:a16="http://schemas.microsoft.com/office/drawing/2014/main" id="{E42AAE7D-7EEE-4A3D-9482-DCEF6B93EB44}"/>
                  </a:ext>
                </a:extLst>
              </p:cNvPr>
              <p:cNvGrpSpPr/>
              <p:nvPr/>
            </p:nvGrpSpPr>
            <p:grpSpPr>
              <a:xfrm>
                <a:off x="627050" y="2420855"/>
                <a:ext cx="4428544" cy="2005096"/>
                <a:chOff x="602165" y="581701"/>
                <a:chExt cx="4166479" cy="2005096"/>
              </a:xfrm>
            </p:grpSpPr>
            <p:sp>
              <p:nvSpPr>
                <p:cNvPr id="20" name="Textfeld 19">
                  <a:extLst>
                    <a:ext uri="{FF2B5EF4-FFF2-40B4-BE49-F238E27FC236}">
                      <a16:creationId xmlns:a16="http://schemas.microsoft.com/office/drawing/2014/main" id="{0A571F02-3889-49D4-8004-03FB649F70E1}"/>
                    </a:ext>
                  </a:extLst>
                </p:cNvPr>
                <p:cNvSpPr txBox="1"/>
                <p:nvPr/>
              </p:nvSpPr>
              <p:spPr>
                <a:xfrm>
                  <a:off x="845405" y="581701"/>
                  <a:ext cx="3205317" cy="369332"/>
                </a:xfrm>
                <a:prstGeom prst="rect">
                  <a:avLst/>
                </a:prstGeom>
                <a:noFill/>
              </p:spPr>
              <p:txBody>
                <a:bodyPr wrap="square" rtlCol="0">
                  <a:spAutoFit/>
                </a:bodyPr>
                <a:lstStyle/>
                <a:p>
                  <a:r>
                    <a:rPr lang="de-DE" b="1" dirty="0"/>
                    <a:t>Medizinische Versorgung</a:t>
                  </a:r>
                </a:p>
              </p:txBody>
            </p:sp>
            <p:sp>
              <p:nvSpPr>
                <p:cNvPr id="21" name="Textfeld 20">
                  <a:extLst>
                    <a:ext uri="{FF2B5EF4-FFF2-40B4-BE49-F238E27FC236}">
                      <a16:creationId xmlns:a16="http://schemas.microsoft.com/office/drawing/2014/main" id="{D1619723-DC83-464B-AFB4-2F614E174674}"/>
                    </a:ext>
                  </a:extLst>
                </p:cNvPr>
                <p:cNvSpPr txBox="1"/>
                <p:nvPr/>
              </p:nvSpPr>
              <p:spPr>
                <a:xfrm>
                  <a:off x="602165" y="955581"/>
                  <a:ext cx="4166479" cy="1631216"/>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000" dirty="0" err="1"/>
                    <a:t>Fachärzt</a:t>
                  </a:r>
                  <a:r>
                    <a:rPr lang="de-DE" sz="2000" dirty="0"/>
                    <a:t>*innen ansiedeln</a:t>
                  </a:r>
                </a:p>
                <a:p>
                  <a:pPr marL="285750" indent="-285750">
                    <a:buClr>
                      <a:srgbClr val="007085"/>
                    </a:buClr>
                    <a:buFont typeface="Wingdings" panose="05000000000000000000" pitchFamily="2" charset="2"/>
                    <a:buChar char="§"/>
                  </a:pPr>
                  <a:r>
                    <a:rPr lang="de-DE" dirty="0" err="1"/>
                    <a:t>Ärzt</a:t>
                  </a:r>
                  <a:r>
                    <a:rPr lang="de-DE" dirty="0"/>
                    <a:t>*innen-Mangel: Mehr Ärzte &amp; Ärztinnen</a:t>
                  </a:r>
                </a:p>
                <a:p>
                  <a:pPr marL="285750" indent="-285750">
                    <a:buClr>
                      <a:srgbClr val="007085"/>
                    </a:buClr>
                    <a:buFont typeface="Wingdings" panose="05000000000000000000" pitchFamily="2" charset="2"/>
                    <a:buChar char="§"/>
                  </a:pPr>
                  <a:r>
                    <a:rPr lang="de-DE" dirty="0"/>
                    <a:t>Umnutzung/ Wiederbelebung des Krankenhauses</a:t>
                  </a:r>
                </a:p>
                <a:p>
                  <a:pPr marL="285750" indent="-285750">
                    <a:buClr>
                      <a:srgbClr val="007085"/>
                    </a:buClr>
                    <a:buFont typeface="Wingdings" panose="05000000000000000000" pitchFamily="2" charset="2"/>
                    <a:buChar char="§"/>
                  </a:pPr>
                  <a:r>
                    <a:rPr lang="de-DE" sz="800" dirty="0"/>
                    <a:t>Versorgung zu weit entfernt/ nicht gut zu erreichen</a:t>
                  </a:r>
                </a:p>
              </p:txBody>
            </p:sp>
          </p:grpSp>
          <p:pic>
            <p:nvPicPr>
              <p:cNvPr id="10" name="Grafik 9" descr="Medizin mit einfarbiger Füllung">
                <a:extLst>
                  <a:ext uri="{FF2B5EF4-FFF2-40B4-BE49-F238E27FC236}">
                    <a16:creationId xmlns:a16="http://schemas.microsoft.com/office/drawing/2014/main" id="{EBBA10F2-7849-4E93-B6FB-9E9BDFDE591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7347" y="2359748"/>
                <a:ext cx="491547" cy="491547"/>
              </a:xfrm>
              <a:prstGeom prst="rect">
                <a:avLst/>
              </a:prstGeom>
            </p:spPr>
          </p:pic>
        </p:grpSp>
        <p:grpSp>
          <p:nvGrpSpPr>
            <p:cNvPr id="42" name="Gruppieren 41">
              <a:extLst>
                <a:ext uri="{FF2B5EF4-FFF2-40B4-BE49-F238E27FC236}">
                  <a16:creationId xmlns:a16="http://schemas.microsoft.com/office/drawing/2014/main" id="{06D9504A-D480-41D1-A271-C0DA1930E96B}"/>
                </a:ext>
              </a:extLst>
            </p:cNvPr>
            <p:cNvGrpSpPr/>
            <p:nvPr/>
          </p:nvGrpSpPr>
          <p:grpSpPr>
            <a:xfrm>
              <a:off x="5688930" y="4216008"/>
              <a:ext cx="4439636" cy="1101857"/>
              <a:chOff x="5823178" y="4490300"/>
              <a:chExt cx="4439636" cy="1101857"/>
            </a:xfrm>
          </p:grpSpPr>
          <p:grpSp>
            <p:nvGrpSpPr>
              <p:cNvPr id="43" name="Gruppieren 42">
                <a:extLst>
                  <a:ext uri="{FF2B5EF4-FFF2-40B4-BE49-F238E27FC236}">
                    <a16:creationId xmlns:a16="http://schemas.microsoft.com/office/drawing/2014/main" id="{380940BB-7FD8-4989-B15D-8D972B444E5C}"/>
                  </a:ext>
                </a:extLst>
              </p:cNvPr>
              <p:cNvGrpSpPr/>
              <p:nvPr/>
            </p:nvGrpSpPr>
            <p:grpSpPr>
              <a:xfrm>
                <a:off x="6096335" y="4540627"/>
                <a:ext cx="4166479" cy="1051530"/>
                <a:chOff x="-445400" y="861100"/>
                <a:chExt cx="4166479" cy="1051530"/>
              </a:xfrm>
            </p:grpSpPr>
            <p:sp>
              <p:nvSpPr>
                <p:cNvPr id="50" name="Textfeld 49">
                  <a:extLst>
                    <a:ext uri="{FF2B5EF4-FFF2-40B4-BE49-F238E27FC236}">
                      <a16:creationId xmlns:a16="http://schemas.microsoft.com/office/drawing/2014/main" id="{02FD7837-C17A-4778-972C-27710432A3C0}"/>
                    </a:ext>
                  </a:extLst>
                </p:cNvPr>
                <p:cNvSpPr txBox="1"/>
                <p:nvPr/>
              </p:nvSpPr>
              <p:spPr>
                <a:xfrm>
                  <a:off x="-202137" y="861100"/>
                  <a:ext cx="3679952" cy="369332"/>
                </a:xfrm>
                <a:prstGeom prst="rect">
                  <a:avLst/>
                </a:prstGeom>
                <a:noFill/>
              </p:spPr>
              <p:txBody>
                <a:bodyPr wrap="square" rtlCol="0">
                  <a:spAutoFit/>
                </a:bodyPr>
                <a:lstStyle/>
                <a:p>
                  <a:r>
                    <a:rPr lang="de-DE" b="1" dirty="0"/>
                    <a:t>Bürgerschaftliches Engagement</a:t>
                  </a:r>
                </a:p>
              </p:txBody>
            </p:sp>
            <p:sp>
              <p:nvSpPr>
                <p:cNvPr id="51" name="Textfeld 50">
                  <a:extLst>
                    <a:ext uri="{FF2B5EF4-FFF2-40B4-BE49-F238E27FC236}">
                      <a16:creationId xmlns:a16="http://schemas.microsoft.com/office/drawing/2014/main" id="{9CDF55F0-1666-4097-A6DC-30D74DE23FC5}"/>
                    </a:ext>
                  </a:extLst>
                </p:cNvPr>
                <p:cNvSpPr txBox="1"/>
                <p:nvPr/>
              </p:nvSpPr>
              <p:spPr>
                <a:xfrm>
                  <a:off x="-445400" y="1266299"/>
                  <a:ext cx="4166479" cy="646331"/>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1200" dirty="0"/>
                    <a:t>Mehr Anerkennung, Förderung, Unterstützung</a:t>
                  </a:r>
                </a:p>
                <a:p>
                  <a:pPr marL="285750" indent="-285750">
                    <a:buClr>
                      <a:srgbClr val="007085"/>
                    </a:buClr>
                    <a:buFont typeface="Wingdings" panose="05000000000000000000" pitchFamily="2" charset="2"/>
                    <a:buChar char="§"/>
                  </a:pPr>
                  <a:r>
                    <a:rPr lang="de-DE" sz="1200" dirty="0"/>
                    <a:t>Anlaufstelle, Vermittlung, Ansprechpartner*innen schaffen</a:t>
                  </a:r>
                </a:p>
              </p:txBody>
            </p:sp>
          </p:grpSp>
          <p:pic>
            <p:nvPicPr>
              <p:cNvPr id="46" name="Grafik 45" descr="Gruppe von Frauen mit einfarbiger Füllung">
                <a:extLst>
                  <a:ext uri="{FF2B5EF4-FFF2-40B4-BE49-F238E27FC236}">
                    <a16:creationId xmlns:a16="http://schemas.microsoft.com/office/drawing/2014/main" id="{CAA504C7-B411-43CB-880F-370823AE71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23178" y="4490300"/>
                <a:ext cx="419659" cy="419659"/>
              </a:xfrm>
              <a:prstGeom prst="rect">
                <a:avLst/>
              </a:prstGeom>
            </p:spPr>
          </p:pic>
        </p:grpSp>
        <p:grpSp>
          <p:nvGrpSpPr>
            <p:cNvPr id="16" name="Gruppieren 15">
              <a:extLst>
                <a:ext uri="{FF2B5EF4-FFF2-40B4-BE49-F238E27FC236}">
                  <a16:creationId xmlns:a16="http://schemas.microsoft.com/office/drawing/2014/main" id="{557CB771-027B-473E-AC7E-17B567632AAF}"/>
                </a:ext>
              </a:extLst>
            </p:cNvPr>
            <p:cNvGrpSpPr/>
            <p:nvPr/>
          </p:nvGrpSpPr>
          <p:grpSpPr>
            <a:xfrm>
              <a:off x="5684621" y="1057248"/>
              <a:ext cx="4710201" cy="2738316"/>
              <a:chOff x="5644947" y="1597165"/>
              <a:chExt cx="4710201" cy="2738316"/>
            </a:xfrm>
          </p:grpSpPr>
          <p:grpSp>
            <p:nvGrpSpPr>
              <p:cNvPr id="56" name="Gruppieren 55">
                <a:extLst>
                  <a:ext uri="{FF2B5EF4-FFF2-40B4-BE49-F238E27FC236}">
                    <a16:creationId xmlns:a16="http://schemas.microsoft.com/office/drawing/2014/main" id="{DC3AFEFD-19C1-4E72-89D1-2468B39928EC}"/>
                  </a:ext>
                </a:extLst>
              </p:cNvPr>
              <p:cNvGrpSpPr/>
              <p:nvPr/>
            </p:nvGrpSpPr>
            <p:grpSpPr>
              <a:xfrm>
                <a:off x="5926604" y="1676283"/>
                <a:ext cx="4428544" cy="2659198"/>
                <a:chOff x="-383411" y="1262245"/>
                <a:chExt cx="4166479" cy="2659198"/>
              </a:xfrm>
            </p:grpSpPr>
            <p:sp>
              <p:nvSpPr>
                <p:cNvPr id="58" name="Textfeld 57">
                  <a:extLst>
                    <a:ext uri="{FF2B5EF4-FFF2-40B4-BE49-F238E27FC236}">
                      <a16:creationId xmlns:a16="http://schemas.microsoft.com/office/drawing/2014/main" id="{50C9FB3C-D2CF-411D-9048-14E9C2966729}"/>
                    </a:ext>
                  </a:extLst>
                </p:cNvPr>
                <p:cNvSpPr txBox="1"/>
                <p:nvPr/>
              </p:nvSpPr>
              <p:spPr>
                <a:xfrm>
                  <a:off x="-185947" y="1262245"/>
                  <a:ext cx="3205317" cy="369332"/>
                </a:xfrm>
                <a:prstGeom prst="rect">
                  <a:avLst/>
                </a:prstGeom>
                <a:noFill/>
              </p:spPr>
              <p:txBody>
                <a:bodyPr wrap="square" rtlCol="0">
                  <a:spAutoFit/>
                </a:bodyPr>
                <a:lstStyle/>
                <a:p>
                  <a:r>
                    <a:rPr lang="de-DE" b="1"/>
                    <a:t>Wohnraumangebot</a:t>
                  </a:r>
                </a:p>
              </p:txBody>
            </p:sp>
            <p:sp>
              <p:nvSpPr>
                <p:cNvPr id="59" name="Textfeld 58">
                  <a:extLst>
                    <a:ext uri="{FF2B5EF4-FFF2-40B4-BE49-F238E27FC236}">
                      <a16:creationId xmlns:a16="http://schemas.microsoft.com/office/drawing/2014/main" id="{631F151B-4FDE-4FDC-8100-07F97412A607}"/>
                    </a:ext>
                  </a:extLst>
                </p:cNvPr>
                <p:cNvSpPr txBox="1"/>
                <p:nvPr/>
              </p:nvSpPr>
              <p:spPr>
                <a:xfrm>
                  <a:off x="-383411" y="1674674"/>
                  <a:ext cx="4166479" cy="2246769"/>
                </a:xfrm>
                <a:prstGeom prst="rect">
                  <a:avLst/>
                </a:prstGeom>
                <a:noFill/>
              </p:spPr>
              <p:txBody>
                <a:bodyPr wrap="square" rtlCol="0">
                  <a:spAutoFit/>
                </a:bodyPr>
                <a:lstStyle/>
                <a:p>
                  <a:pPr marL="285750" indent="-285750">
                    <a:buClr>
                      <a:srgbClr val="007085"/>
                    </a:buClr>
                    <a:buFont typeface="Wingdings" panose="05000000000000000000" pitchFamily="2" charset="2"/>
                    <a:buChar char="§"/>
                  </a:pPr>
                  <a:r>
                    <a:rPr lang="de-DE" sz="2400" dirty="0"/>
                    <a:t>Mehr Bauplätze/ Neubaugebiete schaffen</a:t>
                  </a:r>
                </a:p>
                <a:p>
                  <a:pPr marL="285750" indent="-285750">
                    <a:buClr>
                      <a:srgbClr val="007085"/>
                    </a:buClr>
                    <a:buFont typeface="Wingdings" panose="05000000000000000000" pitchFamily="2" charset="2"/>
                    <a:buChar char="§"/>
                  </a:pPr>
                  <a:r>
                    <a:rPr lang="de-DE" sz="2000" dirty="0"/>
                    <a:t>Mehr bezahlbare Wohnungen</a:t>
                  </a:r>
                </a:p>
                <a:p>
                  <a:pPr marL="285750" indent="-285750">
                    <a:buClr>
                      <a:srgbClr val="007085"/>
                    </a:buClr>
                    <a:buFont typeface="Wingdings" panose="05000000000000000000" pitchFamily="2" charset="2"/>
                    <a:buChar char="§"/>
                  </a:pPr>
                  <a:r>
                    <a:rPr lang="de-DE" sz="1200" dirty="0"/>
                    <a:t>Leerstandnutzungen</a:t>
                  </a:r>
                </a:p>
                <a:p>
                  <a:pPr marL="285750" indent="-285750">
                    <a:buClr>
                      <a:srgbClr val="007085"/>
                    </a:buClr>
                    <a:buFont typeface="Wingdings" panose="05000000000000000000" pitchFamily="2" charset="2"/>
                    <a:buChar char="§"/>
                  </a:pPr>
                  <a:r>
                    <a:rPr lang="de-DE" sz="1200" dirty="0"/>
                    <a:t>Mehr moderne Wohnformen (betreutes Wohnen, generationsübergreifendes Wohnen, …)</a:t>
                  </a:r>
                </a:p>
                <a:p>
                  <a:pPr marL="285750" indent="-285750">
                    <a:buClr>
                      <a:srgbClr val="007085"/>
                    </a:buClr>
                    <a:buFont typeface="Wingdings" panose="05000000000000000000" pitchFamily="2" charset="2"/>
                    <a:buChar char="§"/>
                  </a:pPr>
                  <a:r>
                    <a:rPr lang="de-DE" sz="1200" dirty="0"/>
                    <a:t>Umnutzungen, Sanierungen, Umgestaltungen</a:t>
                  </a:r>
                </a:p>
                <a:p>
                  <a:pPr marL="285750" indent="-285750">
                    <a:buClr>
                      <a:srgbClr val="007085"/>
                    </a:buClr>
                    <a:buFont typeface="Wingdings" panose="05000000000000000000" pitchFamily="2" charset="2"/>
                    <a:buChar char="§"/>
                  </a:pPr>
                  <a:r>
                    <a:rPr lang="de-DE" sz="1200" dirty="0"/>
                    <a:t>Bedarfsgerechte Wohnmöglichkeiten (Barrierefreiheit, viel Platz für Familien)</a:t>
                  </a:r>
                </a:p>
              </p:txBody>
            </p:sp>
          </p:grpSp>
          <p:pic>
            <p:nvPicPr>
              <p:cNvPr id="13" name="Grafik 12" descr="Vorstadtszenerie mit einfarbiger Füllung">
                <a:extLst>
                  <a:ext uri="{FF2B5EF4-FFF2-40B4-BE49-F238E27FC236}">
                    <a16:creationId xmlns:a16="http://schemas.microsoft.com/office/drawing/2014/main" id="{EF7C39D6-D67B-4D6A-A348-D6E30B19E5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44947" y="1597165"/>
                <a:ext cx="491547" cy="491547"/>
              </a:xfrm>
              <a:prstGeom prst="rect">
                <a:avLst/>
              </a:prstGeom>
            </p:spPr>
          </p:pic>
        </p:grpSp>
      </p:grpSp>
      <p:sp>
        <p:nvSpPr>
          <p:cNvPr id="35" name="Textfeld 34">
            <a:extLst>
              <a:ext uri="{FF2B5EF4-FFF2-40B4-BE49-F238E27FC236}">
                <a16:creationId xmlns:a16="http://schemas.microsoft.com/office/drawing/2014/main" id="{B6D2F64B-692E-42FE-B05F-6A5DC5A947D5}"/>
              </a:ext>
            </a:extLst>
          </p:cNvPr>
          <p:cNvSpPr txBox="1"/>
          <p:nvPr/>
        </p:nvSpPr>
        <p:spPr>
          <a:xfrm>
            <a:off x="3138487" y="1009067"/>
            <a:ext cx="5191125" cy="369332"/>
          </a:xfrm>
          <a:prstGeom prst="rect">
            <a:avLst/>
          </a:prstGeom>
          <a:noFill/>
        </p:spPr>
        <p:txBody>
          <a:bodyPr wrap="square" rtlCol="0">
            <a:spAutoFit/>
          </a:bodyPr>
          <a:lstStyle/>
          <a:p>
            <a:r>
              <a:rPr lang="de-DE" b="1"/>
              <a:t>Mehrfach genannte Verbesserungsvorschläge</a:t>
            </a:r>
          </a:p>
        </p:txBody>
      </p:sp>
      <p:sp>
        <p:nvSpPr>
          <p:cNvPr id="30" name="Textfeld 29">
            <a:extLst>
              <a:ext uri="{FF2B5EF4-FFF2-40B4-BE49-F238E27FC236}">
                <a16:creationId xmlns:a16="http://schemas.microsoft.com/office/drawing/2014/main" id="{CCAF85A9-80AB-78A8-17E0-05BE2F515888}"/>
              </a:ext>
            </a:extLst>
          </p:cNvPr>
          <p:cNvSpPr txBox="1"/>
          <p:nvPr/>
        </p:nvSpPr>
        <p:spPr>
          <a:xfrm>
            <a:off x="4021600" y="6075280"/>
            <a:ext cx="4820575" cy="430887"/>
          </a:xfrm>
          <a:prstGeom prst="rect">
            <a:avLst/>
          </a:prstGeom>
          <a:noFill/>
        </p:spPr>
        <p:txBody>
          <a:bodyPr wrap="square" rtlCol="0">
            <a:spAutoFit/>
          </a:bodyPr>
          <a:lstStyle/>
          <a:p>
            <a:r>
              <a:rPr lang="de-DE" sz="1100" i="1" dirty="0"/>
              <a:t>Aufgelistet sind alle Vorschläge, die mindestens dreimal genannt wurden. Die Schriftgröße ist der Häufigkeit der Nennungen angepasst:</a:t>
            </a:r>
          </a:p>
        </p:txBody>
      </p:sp>
      <p:sp>
        <p:nvSpPr>
          <p:cNvPr id="31" name="Textfeld 30">
            <a:extLst>
              <a:ext uri="{FF2B5EF4-FFF2-40B4-BE49-F238E27FC236}">
                <a16:creationId xmlns:a16="http://schemas.microsoft.com/office/drawing/2014/main" id="{E7932D09-9B6E-A5DB-DE5A-56B829984BEE}"/>
              </a:ext>
            </a:extLst>
          </p:cNvPr>
          <p:cNvSpPr txBox="1"/>
          <p:nvPr/>
        </p:nvSpPr>
        <p:spPr>
          <a:xfrm>
            <a:off x="8911848" y="4912977"/>
            <a:ext cx="2991916" cy="1600438"/>
          </a:xfrm>
          <a:prstGeom prst="rect">
            <a:avLst/>
          </a:prstGeom>
          <a:noFill/>
        </p:spPr>
        <p:txBody>
          <a:bodyPr wrap="square" rtlCol="0">
            <a:spAutoFit/>
          </a:bodyPr>
          <a:lstStyle/>
          <a:p>
            <a:pPr algn="r"/>
            <a:r>
              <a:rPr lang="de-DE" sz="800" dirty="0"/>
              <a:t>3-4 Nennungen</a:t>
            </a:r>
          </a:p>
          <a:p>
            <a:pPr algn="r"/>
            <a:r>
              <a:rPr lang="de-DE" sz="1200" dirty="0"/>
              <a:t>5-7 Nennungen</a:t>
            </a:r>
          </a:p>
          <a:p>
            <a:pPr algn="r"/>
            <a:r>
              <a:rPr lang="de-DE" sz="1600" dirty="0"/>
              <a:t>8-10 Nennungen</a:t>
            </a:r>
          </a:p>
          <a:p>
            <a:pPr algn="r"/>
            <a:r>
              <a:rPr lang="de-DE" dirty="0"/>
              <a:t>11-15 Nennungen</a:t>
            </a:r>
          </a:p>
          <a:p>
            <a:pPr algn="r"/>
            <a:r>
              <a:rPr lang="de-DE" sz="2000" dirty="0"/>
              <a:t>16-25 Nennungen</a:t>
            </a:r>
          </a:p>
          <a:p>
            <a:pPr algn="r"/>
            <a:r>
              <a:rPr lang="de-DE" sz="2400" dirty="0"/>
              <a:t>Über 25 Nennungen</a:t>
            </a:r>
          </a:p>
        </p:txBody>
      </p:sp>
    </p:spTree>
    <p:extLst>
      <p:ext uri="{BB962C8B-B14F-4D97-AF65-F5344CB8AC3E}">
        <p14:creationId xmlns:p14="http://schemas.microsoft.com/office/powerpoint/2010/main" val="3191860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87B2AA88-1B8B-23B0-C5C7-60917F1A4CEA}"/>
              </a:ext>
            </a:extLst>
          </p:cNvPr>
          <p:cNvGraphicFramePr>
            <a:graphicFrameLocks/>
          </p:cNvGraphicFramePr>
          <p:nvPr>
            <p:extLst>
              <p:ext uri="{D42A27DB-BD31-4B8C-83A1-F6EECF244321}">
                <p14:modId xmlns:p14="http://schemas.microsoft.com/office/powerpoint/2010/main" val="2904072953"/>
              </p:ext>
            </p:extLst>
          </p:nvPr>
        </p:nvGraphicFramePr>
        <p:xfrm>
          <a:off x="388255" y="1246401"/>
          <a:ext cx="11339145" cy="48969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a:t>
            </a:r>
            <a:endParaRPr lang="de-DE" sz="2700">
              <a:solidFill>
                <a:srgbClr val="FFFF00"/>
              </a:solidFill>
            </a:endParaRPr>
          </a:p>
        </p:txBody>
      </p:sp>
      <p:sp>
        <p:nvSpPr>
          <p:cNvPr id="3" name="Textfeld 2">
            <a:extLst>
              <a:ext uri="{FF2B5EF4-FFF2-40B4-BE49-F238E27FC236}">
                <a16:creationId xmlns:a16="http://schemas.microsoft.com/office/drawing/2014/main" id="{2F4764A9-B7AF-B432-8033-EC0EBFFB2FC3}"/>
              </a:ext>
            </a:extLst>
          </p:cNvPr>
          <p:cNvSpPr txBox="1"/>
          <p:nvPr/>
        </p:nvSpPr>
        <p:spPr>
          <a:xfrm>
            <a:off x="11097087" y="1393795"/>
            <a:ext cx="426128" cy="261610"/>
          </a:xfrm>
          <a:prstGeom prst="rect">
            <a:avLst/>
          </a:prstGeom>
          <a:noFill/>
        </p:spPr>
        <p:txBody>
          <a:bodyPr wrap="square" rtlCol="0">
            <a:spAutoFit/>
          </a:bodyPr>
          <a:lstStyle/>
          <a:p>
            <a:pPr algn="ctr"/>
            <a:r>
              <a:rPr lang="de-DE" sz="1100" dirty="0"/>
              <a:t>n=</a:t>
            </a:r>
          </a:p>
        </p:txBody>
      </p:sp>
      <p:sp>
        <p:nvSpPr>
          <p:cNvPr id="6" name="Textfeld 5">
            <a:extLst>
              <a:ext uri="{FF2B5EF4-FFF2-40B4-BE49-F238E27FC236}">
                <a16:creationId xmlns:a16="http://schemas.microsoft.com/office/drawing/2014/main" id="{8A79DEEB-AAD9-2962-45A7-48021B17C747}"/>
              </a:ext>
            </a:extLst>
          </p:cNvPr>
          <p:cNvSpPr txBox="1"/>
          <p:nvPr/>
        </p:nvSpPr>
        <p:spPr>
          <a:xfrm>
            <a:off x="11097087" y="2348569"/>
            <a:ext cx="426128" cy="261610"/>
          </a:xfrm>
          <a:prstGeom prst="rect">
            <a:avLst/>
          </a:prstGeom>
          <a:noFill/>
        </p:spPr>
        <p:txBody>
          <a:bodyPr wrap="square" rtlCol="0">
            <a:spAutoFit/>
          </a:bodyPr>
          <a:lstStyle/>
          <a:p>
            <a:pPr algn="ctr"/>
            <a:r>
              <a:rPr lang="de-DE" sz="1100" dirty="0"/>
              <a:t>236</a:t>
            </a:r>
          </a:p>
        </p:txBody>
      </p:sp>
      <p:sp>
        <p:nvSpPr>
          <p:cNvPr id="7" name="Textfeld 6">
            <a:extLst>
              <a:ext uri="{FF2B5EF4-FFF2-40B4-BE49-F238E27FC236}">
                <a16:creationId xmlns:a16="http://schemas.microsoft.com/office/drawing/2014/main" id="{9300370F-A1CF-6F33-5642-7574A5956381}"/>
              </a:ext>
            </a:extLst>
          </p:cNvPr>
          <p:cNvSpPr txBox="1"/>
          <p:nvPr/>
        </p:nvSpPr>
        <p:spPr>
          <a:xfrm>
            <a:off x="11097087" y="1887260"/>
            <a:ext cx="426128" cy="261610"/>
          </a:xfrm>
          <a:prstGeom prst="rect">
            <a:avLst/>
          </a:prstGeom>
          <a:noFill/>
        </p:spPr>
        <p:txBody>
          <a:bodyPr wrap="square" rtlCol="0">
            <a:spAutoFit/>
          </a:bodyPr>
          <a:lstStyle/>
          <a:p>
            <a:pPr algn="ctr"/>
            <a:r>
              <a:rPr lang="de-DE" sz="1100" dirty="0"/>
              <a:t>232</a:t>
            </a:r>
          </a:p>
        </p:txBody>
      </p:sp>
      <p:sp>
        <p:nvSpPr>
          <p:cNvPr id="8" name="Textfeld 7">
            <a:extLst>
              <a:ext uri="{FF2B5EF4-FFF2-40B4-BE49-F238E27FC236}">
                <a16:creationId xmlns:a16="http://schemas.microsoft.com/office/drawing/2014/main" id="{871A1ABD-DA5E-7A3A-DF68-C1EF8EECA5FA}"/>
              </a:ext>
            </a:extLst>
          </p:cNvPr>
          <p:cNvSpPr txBox="1"/>
          <p:nvPr/>
        </p:nvSpPr>
        <p:spPr>
          <a:xfrm>
            <a:off x="11097087" y="2786005"/>
            <a:ext cx="426128" cy="261610"/>
          </a:xfrm>
          <a:prstGeom prst="rect">
            <a:avLst/>
          </a:prstGeom>
          <a:noFill/>
        </p:spPr>
        <p:txBody>
          <a:bodyPr wrap="square" rtlCol="0">
            <a:spAutoFit/>
          </a:bodyPr>
          <a:lstStyle/>
          <a:p>
            <a:pPr algn="ctr"/>
            <a:r>
              <a:rPr lang="de-DE" sz="1100" dirty="0"/>
              <a:t>238</a:t>
            </a:r>
          </a:p>
        </p:txBody>
      </p:sp>
      <p:sp>
        <p:nvSpPr>
          <p:cNvPr id="9" name="Textfeld 8">
            <a:extLst>
              <a:ext uri="{FF2B5EF4-FFF2-40B4-BE49-F238E27FC236}">
                <a16:creationId xmlns:a16="http://schemas.microsoft.com/office/drawing/2014/main" id="{9A1EF9F0-1762-031E-CD63-95AC7BC309E8}"/>
              </a:ext>
            </a:extLst>
          </p:cNvPr>
          <p:cNvSpPr txBox="1"/>
          <p:nvPr/>
        </p:nvSpPr>
        <p:spPr>
          <a:xfrm>
            <a:off x="11097087" y="3223441"/>
            <a:ext cx="426128" cy="261610"/>
          </a:xfrm>
          <a:prstGeom prst="rect">
            <a:avLst/>
          </a:prstGeom>
          <a:noFill/>
        </p:spPr>
        <p:txBody>
          <a:bodyPr wrap="square" rtlCol="0">
            <a:spAutoFit/>
          </a:bodyPr>
          <a:lstStyle/>
          <a:p>
            <a:pPr algn="ctr"/>
            <a:r>
              <a:rPr lang="de-DE" sz="1100" dirty="0"/>
              <a:t>233</a:t>
            </a:r>
          </a:p>
        </p:txBody>
      </p:sp>
      <p:sp>
        <p:nvSpPr>
          <p:cNvPr id="10" name="Textfeld 9">
            <a:extLst>
              <a:ext uri="{FF2B5EF4-FFF2-40B4-BE49-F238E27FC236}">
                <a16:creationId xmlns:a16="http://schemas.microsoft.com/office/drawing/2014/main" id="{36D89300-844D-0F24-5405-640495657DC9}"/>
              </a:ext>
            </a:extLst>
          </p:cNvPr>
          <p:cNvSpPr txBox="1"/>
          <p:nvPr/>
        </p:nvSpPr>
        <p:spPr>
          <a:xfrm>
            <a:off x="11097087" y="3668837"/>
            <a:ext cx="426128" cy="261610"/>
          </a:xfrm>
          <a:prstGeom prst="rect">
            <a:avLst/>
          </a:prstGeom>
          <a:noFill/>
        </p:spPr>
        <p:txBody>
          <a:bodyPr wrap="square" rtlCol="0">
            <a:spAutoFit/>
          </a:bodyPr>
          <a:lstStyle/>
          <a:p>
            <a:pPr algn="ctr"/>
            <a:r>
              <a:rPr lang="de-DE" sz="1100" dirty="0"/>
              <a:t>238</a:t>
            </a:r>
          </a:p>
        </p:txBody>
      </p:sp>
      <p:sp>
        <p:nvSpPr>
          <p:cNvPr id="11" name="Textfeld 10">
            <a:extLst>
              <a:ext uri="{FF2B5EF4-FFF2-40B4-BE49-F238E27FC236}">
                <a16:creationId xmlns:a16="http://schemas.microsoft.com/office/drawing/2014/main" id="{38379E7F-1908-27AF-B257-D973BD8356EE}"/>
              </a:ext>
            </a:extLst>
          </p:cNvPr>
          <p:cNvSpPr txBox="1"/>
          <p:nvPr/>
        </p:nvSpPr>
        <p:spPr>
          <a:xfrm>
            <a:off x="11097087" y="4088730"/>
            <a:ext cx="426128" cy="261610"/>
          </a:xfrm>
          <a:prstGeom prst="rect">
            <a:avLst/>
          </a:prstGeom>
          <a:noFill/>
        </p:spPr>
        <p:txBody>
          <a:bodyPr wrap="square" rtlCol="0">
            <a:spAutoFit/>
          </a:bodyPr>
          <a:lstStyle/>
          <a:p>
            <a:pPr algn="ctr"/>
            <a:r>
              <a:rPr lang="de-DE" sz="1100" dirty="0"/>
              <a:t>227</a:t>
            </a:r>
          </a:p>
        </p:txBody>
      </p:sp>
      <p:sp>
        <p:nvSpPr>
          <p:cNvPr id="12" name="Textfeld 11">
            <a:extLst>
              <a:ext uri="{FF2B5EF4-FFF2-40B4-BE49-F238E27FC236}">
                <a16:creationId xmlns:a16="http://schemas.microsoft.com/office/drawing/2014/main" id="{B039AB7B-038E-BD98-D900-50EA8BB31654}"/>
              </a:ext>
            </a:extLst>
          </p:cNvPr>
          <p:cNvSpPr txBox="1"/>
          <p:nvPr/>
        </p:nvSpPr>
        <p:spPr>
          <a:xfrm>
            <a:off x="11097087" y="4525388"/>
            <a:ext cx="426128" cy="261610"/>
          </a:xfrm>
          <a:prstGeom prst="rect">
            <a:avLst/>
          </a:prstGeom>
          <a:noFill/>
        </p:spPr>
        <p:txBody>
          <a:bodyPr wrap="square" rtlCol="0">
            <a:spAutoFit/>
          </a:bodyPr>
          <a:lstStyle/>
          <a:p>
            <a:pPr algn="ctr"/>
            <a:r>
              <a:rPr lang="de-DE" sz="1100" dirty="0"/>
              <a:t>228</a:t>
            </a:r>
          </a:p>
        </p:txBody>
      </p:sp>
      <p:sp>
        <p:nvSpPr>
          <p:cNvPr id="13" name="Textfeld 12">
            <a:extLst>
              <a:ext uri="{FF2B5EF4-FFF2-40B4-BE49-F238E27FC236}">
                <a16:creationId xmlns:a16="http://schemas.microsoft.com/office/drawing/2014/main" id="{6179A3F3-1AD0-C558-D227-FB502CD571B4}"/>
              </a:ext>
            </a:extLst>
          </p:cNvPr>
          <p:cNvSpPr txBox="1"/>
          <p:nvPr/>
        </p:nvSpPr>
        <p:spPr>
          <a:xfrm>
            <a:off x="11097087" y="4971703"/>
            <a:ext cx="426128" cy="261610"/>
          </a:xfrm>
          <a:prstGeom prst="rect">
            <a:avLst/>
          </a:prstGeom>
          <a:noFill/>
        </p:spPr>
        <p:txBody>
          <a:bodyPr wrap="square" rtlCol="0">
            <a:spAutoFit/>
          </a:bodyPr>
          <a:lstStyle/>
          <a:p>
            <a:pPr algn="ctr"/>
            <a:r>
              <a:rPr lang="de-DE" sz="1100" dirty="0"/>
              <a:t>229</a:t>
            </a:r>
          </a:p>
        </p:txBody>
      </p:sp>
    </p:spTree>
    <p:extLst>
      <p:ext uri="{BB962C8B-B14F-4D97-AF65-F5344CB8AC3E}">
        <p14:creationId xmlns:p14="http://schemas.microsoft.com/office/powerpoint/2010/main" val="1430250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m 13">
            <a:extLst>
              <a:ext uri="{FF2B5EF4-FFF2-40B4-BE49-F238E27FC236}">
                <a16:creationId xmlns:a16="http://schemas.microsoft.com/office/drawing/2014/main" id="{2708302F-49BD-E30F-E55A-8C0492D31E2D}"/>
              </a:ext>
            </a:extLst>
          </p:cNvPr>
          <p:cNvGraphicFramePr>
            <a:graphicFrameLocks/>
          </p:cNvGraphicFramePr>
          <p:nvPr>
            <p:extLst>
              <p:ext uri="{D42A27DB-BD31-4B8C-83A1-F6EECF244321}">
                <p14:modId xmlns:p14="http://schemas.microsoft.com/office/powerpoint/2010/main" val="2533191624"/>
              </p:ext>
            </p:extLst>
          </p:nvPr>
        </p:nvGraphicFramePr>
        <p:xfrm>
          <a:off x="874218" y="1236954"/>
          <a:ext cx="10443563" cy="483537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a:t>
            </a:r>
            <a:endParaRPr lang="de-DE" sz="2700">
              <a:solidFill>
                <a:srgbClr val="FFFF00"/>
              </a:solidFill>
            </a:endParaRPr>
          </a:p>
        </p:txBody>
      </p:sp>
      <p:sp>
        <p:nvSpPr>
          <p:cNvPr id="5" name="Textfeld 4">
            <a:extLst>
              <a:ext uri="{FF2B5EF4-FFF2-40B4-BE49-F238E27FC236}">
                <a16:creationId xmlns:a16="http://schemas.microsoft.com/office/drawing/2014/main" id="{7D0005C5-D9D5-28B6-B937-F37E31E4BAE9}"/>
              </a:ext>
            </a:extLst>
          </p:cNvPr>
          <p:cNvSpPr txBox="1"/>
          <p:nvPr/>
        </p:nvSpPr>
        <p:spPr>
          <a:xfrm>
            <a:off x="10768620" y="1713390"/>
            <a:ext cx="426128" cy="261610"/>
          </a:xfrm>
          <a:prstGeom prst="rect">
            <a:avLst/>
          </a:prstGeom>
          <a:noFill/>
        </p:spPr>
        <p:txBody>
          <a:bodyPr wrap="square" rtlCol="0">
            <a:spAutoFit/>
          </a:bodyPr>
          <a:lstStyle/>
          <a:p>
            <a:pPr algn="ctr"/>
            <a:r>
              <a:rPr lang="de-DE" sz="1100" dirty="0"/>
              <a:t>n=</a:t>
            </a:r>
          </a:p>
        </p:txBody>
      </p:sp>
      <p:sp>
        <p:nvSpPr>
          <p:cNvPr id="7" name="Textfeld 6">
            <a:extLst>
              <a:ext uri="{FF2B5EF4-FFF2-40B4-BE49-F238E27FC236}">
                <a16:creationId xmlns:a16="http://schemas.microsoft.com/office/drawing/2014/main" id="{C4AB88B0-E84B-DF97-84BF-4882E745B237}"/>
              </a:ext>
            </a:extLst>
          </p:cNvPr>
          <p:cNvSpPr txBox="1"/>
          <p:nvPr/>
        </p:nvSpPr>
        <p:spPr>
          <a:xfrm>
            <a:off x="10689860" y="4166959"/>
            <a:ext cx="426128" cy="261610"/>
          </a:xfrm>
          <a:prstGeom prst="rect">
            <a:avLst/>
          </a:prstGeom>
          <a:noFill/>
        </p:spPr>
        <p:txBody>
          <a:bodyPr wrap="square" rtlCol="0">
            <a:spAutoFit/>
          </a:bodyPr>
          <a:lstStyle/>
          <a:p>
            <a:pPr algn="ctr"/>
            <a:r>
              <a:rPr lang="de-DE" sz="1100" dirty="0"/>
              <a:t>243</a:t>
            </a:r>
          </a:p>
        </p:txBody>
      </p:sp>
      <p:sp>
        <p:nvSpPr>
          <p:cNvPr id="8" name="Textfeld 7">
            <a:extLst>
              <a:ext uri="{FF2B5EF4-FFF2-40B4-BE49-F238E27FC236}">
                <a16:creationId xmlns:a16="http://schemas.microsoft.com/office/drawing/2014/main" id="{5314B28E-DF43-0A72-07E2-26EDFCE1A8B6}"/>
              </a:ext>
            </a:extLst>
          </p:cNvPr>
          <p:cNvSpPr txBox="1"/>
          <p:nvPr/>
        </p:nvSpPr>
        <p:spPr>
          <a:xfrm>
            <a:off x="10689860" y="4858032"/>
            <a:ext cx="426128" cy="261610"/>
          </a:xfrm>
          <a:prstGeom prst="rect">
            <a:avLst/>
          </a:prstGeom>
          <a:noFill/>
        </p:spPr>
        <p:txBody>
          <a:bodyPr wrap="square" rtlCol="0">
            <a:spAutoFit/>
          </a:bodyPr>
          <a:lstStyle/>
          <a:p>
            <a:pPr algn="ctr"/>
            <a:r>
              <a:rPr lang="de-DE" sz="1100" dirty="0"/>
              <a:t>215</a:t>
            </a:r>
          </a:p>
        </p:txBody>
      </p:sp>
      <p:sp>
        <p:nvSpPr>
          <p:cNvPr id="10" name="Textfeld 9">
            <a:extLst>
              <a:ext uri="{FF2B5EF4-FFF2-40B4-BE49-F238E27FC236}">
                <a16:creationId xmlns:a16="http://schemas.microsoft.com/office/drawing/2014/main" id="{2720F275-D913-60B5-4217-F50CB6E4AC01}"/>
              </a:ext>
            </a:extLst>
          </p:cNvPr>
          <p:cNvSpPr txBox="1"/>
          <p:nvPr/>
        </p:nvSpPr>
        <p:spPr>
          <a:xfrm>
            <a:off x="10689860" y="3502645"/>
            <a:ext cx="426128" cy="261610"/>
          </a:xfrm>
          <a:prstGeom prst="rect">
            <a:avLst/>
          </a:prstGeom>
          <a:noFill/>
        </p:spPr>
        <p:txBody>
          <a:bodyPr wrap="square" rtlCol="0">
            <a:spAutoFit/>
          </a:bodyPr>
          <a:lstStyle/>
          <a:p>
            <a:pPr algn="ctr"/>
            <a:r>
              <a:rPr lang="de-DE" sz="1100" dirty="0"/>
              <a:t>216</a:t>
            </a:r>
          </a:p>
        </p:txBody>
      </p:sp>
      <p:sp>
        <p:nvSpPr>
          <p:cNvPr id="11" name="Textfeld 10">
            <a:extLst>
              <a:ext uri="{FF2B5EF4-FFF2-40B4-BE49-F238E27FC236}">
                <a16:creationId xmlns:a16="http://schemas.microsoft.com/office/drawing/2014/main" id="{45D78A3D-EC9B-9AC3-3FBC-AFAEA87B3FCE}"/>
              </a:ext>
            </a:extLst>
          </p:cNvPr>
          <p:cNvSpPr txBox="1"/>
          <p:nvPr/>
        </p:nvSpPr>
        <p:spPr>
          <a:xfrm>
            <a:off x="10690793" y="2879653"/>
            <a:ext cx="426128" cy="261610"/>
          </a:xfrm>
          <a:prstGeom prst="rect">
            <a:avLst/>
          </a:prstGeom>
          <a:noFill/>
        </p:spPr>
        <p:txBody>
          <a:bodyPr wrap="square" rtlCol="0">
            <a:spAutoFit/>
          </a:bodyPr>
          <a:lstStyle/>
          <a:p>
            <a:pPr algn="ctr"/>
            <a:r>
              <a:rPr lang="de-DE" sz="1100" dirty="0"/>
              <a:t>227</a:t>
            </a:r>
          </a:p>
        </p:txBody>
      </p:sp>
      <p:sp>
        <p:nvSpPr>
          <p:cNvPr id="12" name="Textfeld 11">
            <a:extLst>
              <a:ext uri="{FF2B5EF4-FFF2-40B4-BE49-F238E27FC236}">
                <a16:creationId xmlns:a16="http://schemas.microsoft.com/office/drawing/2014/main" id="{BED99100-8D41-805F-BBA3-171E5069348A}"/>
              </a:ext>
            </a:extLst>
          </p:cNvPr>
          <p:cNvSpPr txBox="1"/>
          <p:nvPr/>
        </p:nvSpPr>
        <p:spPr>
          <a:xfrm>
            <a:off x="10690793" y="2189826"/>
            <a:ext cx="426128" cy="261610"/>
          </a:xfrm>
          <a:prstGeom prst="rect">
            <a:avLst/>
          </a:prstGeom>
          <a:noFill/>
        </p:spPr>
        <p:txBody>
          <a:bodyPr wrap="square" rtlCol="0">
            <a:spAutoFit/>
          </a:bodyPr>
          <a:lstStyle/>
          <a:p>
            <a:pPr algn="ctr"/>
            <a:r>
              <a:rPr lang="de-DE" sz="1100" dirty="0"/>
              <a:t>235</a:t>
            </a:r>
          </a:p>
        </p:txBody>
      </p:sp>
    </p:spTree>
    <p:extLst>
      <p:ext uri="{BB962C8B-B14F-4D97-AF65-F5344CB8AC3E}">
        <p14:creationId xmlns:p14="http://schemas.microsoft.com/office/powerpoint/2010/main" val="21339724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 10">
            <a:extLst>
              <a:ext uri="{FF2B5EF4-FFF2-40B4-BE49-F238E27FC236}">
                <a16:creationId xmlns:a16="http://schemas.microsoft.com/office/drawing/2014/main" id="{B7DCD667-6733-DF9D-F276-6F3194A56C22}"/>
              </a:ext>
            </a:extLst>
          </p:cNvPr>
          <p:cNvGraphicFramePr>
            <a:graphicFrameLocks/>
          </p:cNvGraphicFramePr>
          <p:nvPr>
            <p:extLst>
              <p:ext uri="{D42A27DB-BD31-4B8C-83A1-F6EECF244321}">
                <p14:modId xmlns:p14="http://schemas.microsoft.com/office/powerpoint/2010/main" val="522167904"/>
              </p:ext>
            </p:extLst>
          </p:nvPr>
        </p:nvGraphicFramePr>
        <p:xfrm>
          <a:off x="4856085" y="1026457"/>
          <a:ext cx="7143379" cy="54098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A4273EE3-5030-DDE7-F3DC-57E49B9BDDFF}"/>
              </a:ext>
            </a:extLst>
          </p:cNvPr>
          <p:cNvGraphicFramePr>
            <a:graphicFrameLocks/>
          </p:cNvGraphicFramePr>
          <p:nvPr>
            <p:extLst>
              <p:ext uri="{D42A27DB-BD31-4B8C-83A1-F6EECF244321}">
                <p14:modId xmlns:p14="http://schemas.microsoft.com/office/powerpoint/2010/main" val="2147419128"/>
              </p:ext>
            </p:extLst>
          </p:nvPr>
        </p:nvGraphicFramePr>
        <p:xfrm>
          <a:off x="-203401" y="1013442"/>
          <a:ext cx="6228656" cy="5422869"/>
        </p:xfrm>
        <a:graphic>
          <a:graphicData uri="http://schemas.openxmlformats.org/drawingml/2006/chart">
            <c:chart xmlns:c="http://schemas.openxmlformats.org/drawingml/2006/chart" xmlns:r="http://schemas.openxmlformats.org/officeDocument/2006/relationships" r:id="rId4"/>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Allgemeine Bewertung der Gesamtstadt</a:t>
            </a:r>
            <a:endParaRPr lang="de-DE" sz="2700">
              <a:solidFill>
                <a:srgbClr val="FFFF00"/>
              </a:solidFill>
            </a:endParaRPr>
          </a:p>
        </p:txBody>
      </p:sp>
      <p:sp>
        <p:nvSpPr>
          <p:cNvPr id="5" name="Textfeld 4">
            <a:extLst>
              <a:ext uri="{FF2B5EF4-FFF2-40B4-BE49-F238E27FC236}">
                <a16:creationId xmlns:a16="http://schemas.microsoft.com/office/drawing/2014/main" id="{7D0005C5-D9D5-28B6-B937-F37E31E4BAE9}"/>
              </a:ext>
            </a:extLst>
          </p:cNvPr>
          <p:cNvSpPr txBox="1"/>
          <p:nvPr/>
        </p:nvSpPr>
        <p:spPr>
          <a:xfrm>
            <a:off x="326113" y="6020453"/>
            <a:ext cx="719091" cy="261610"/>
          </a:xfrm>
          <a:prstGeom prst="rect">
            <a:avLst/>
          </a:prstGeom>
          <a:noFill/>
        </p:spPr>
        <p:txBody>
          <a:bodyPr wrap="square" rtlCol="0">
            <a:spAutoFit/>
          </a:bodyPr>
          <a:lstStyle/>
          <a:p>
            <a:pPr algn="ctr"/>
            <a:r>
              <a:rPr lang="de-DE" sz="1100" dirty="0"/>
              <a:t>n= 240</a:t>
            </a:r>
          </a:p>
        </p:txBody>
      </p:sp>
      <p:sp>
        <p:nvSpPr>
          <p:cNvPr id="7" name="Textfeld 6">
            <a:extLst>
              <a:ext uri="{FF2B5EF4-FFF2-40B4-BE49-F238E27FC236}">
                <a16:creationId xmlns:a16="http://schemas.microsoft.com/office/drawing/2014/main" id="{F286A2F0-F7F0-6D6F-88CB-27E710C3FE07}"/>
              </a:ext>
            </a:extLst>
          </p:cNvPr>
          <p:cNvSpPr txBox="1"/>
          <p:nvPr/>
        </p:nvSpPr>
        <p:spPr>
          <a:xfrm>
            <a:off x="11146796" y="6020453"/>
            <a:ext cx="719091" cy="261610"/>
          </a:xfrm>
          <a:prstGeom prst="rect">
            <a:avLst/>
          </a:prstGeom>
          <a:noFill/>
        </p:spPr>
        <p:txBody>
          <a:bodyPr wrap="square" rtlCol="0">
            <a:spAutoFit/>
          </a:bodyPr>
          <a:lstStyle/>
          <a:p>
            <a:pPr algn="ctr"/>
            <a:r>
              <a:rPr lang="de-DE" sz="1100" dirty="0"/>
              <a:t>n= 44</a:t>
            </a:r>
          </a:p>
        </p:txBody>
      </p:sp>
    </p:spTree>
    <p:extLst>
      <p:ext uri="{BB962C8B-B14F-4D97-AF65-F5344CB8AC3E}">
        <p14:creationId xmlns:p14="http://schemas.microsoft.com/office/powerpoint/2010/main" val="1151534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9F73C413-FCAC-5E89-FF38-C5A86C84B209}"/>
              </a:ext>
            </a:extLst>
          </p:cNvPr>
          <p:cNvGraphicFramePr>
            <a:graphicFrameLocks/>
          </p:cNvGraphicFramePr>
          <p:nvPr>
            <p:extLst>
              <p:ext uri="{D42A27DB-BD31-4B8C-83A1-F6EECF244321}">
                <p14:modId xmlns:p14="http://schemas.microsoft.com/office/powerpoint/2010/main" val="3044019311"/>
              </p:ext>
            </p:extLst>
          </p:nvPr>
        </p:nvGraphicFramePr>
        <p:xfrm>
          <a:off x="491231" y="1285875"/>
          <a:ext cx="11312512" cy="474206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Verkehrsmittelwahl</a:t>
            </a:r>
            <a:endParaRPr lang="de-DE" sz="2700">
              <a:solidFill>
                <a:srgbClr val="FFFF00"/>
              </a:solidFill>
            </a:endParaRPr>
          </a:p>
        </p:txBody>
      </p:sp>
      <p:sp>
        <p:nvSpPr>
          <p:cNvPr id="3" name="Textfeld 2">
            <a:extLst>
              <a:ext uri="{FF2B5EF4-FFF2-40B4-BE49-F238E27FC236}">
                <a16:creationId xmlns:a16="http://schemas.microsoft.com/office/drawing/2014/main" id="{61F4889E-D9A1-39E5-8A32-6E08CB44C0B3}"/>
              </a:ext>
            </a:extLst>
          </p:cNvPr>
          <p:cNvSpPr txBox="1"/>
          <p:nvPr/>
        </p:nvSpPr>
        <p:spPr>
          <a:xfrm>
            <a:off x="11109523" y="2006353"/>
            <a:ext cx="591246" cy="261610"/>
          </a:xfrm>
          <a:prstGeom prst="rect">
            <a:avLst/>
          </a:prstGeom>
          <a:noFill/>
        </p:spPr>
        <p:txBody>
          <a:bodyPr wrap="square" rtlCol="0">
            <a:spAutoFit/>
          </a:bodyPr>
          <a:lstStyle/>
          <a:p>
            <a:r>
              <a:rPr lang="de-DE" sz="1100" dirty="0"/>
              <a:t>n=237</a:t>
            </a:r>
          </a:p>
        </p:txBody>
      </p:sp>
      <p:sp>
        <p:nvSpPr>
          <p:cNvPr id="5" name="Textfeld 4">
            <a:extLst>
              <a:ext uri="{FF2B5EF4-FFF2-40B4-BE49-F238E27FC236}">
                <a16:creationId xmlns:a16="http://schemas.microsoft.com/office/drawing/2014/main" id="{A6D9CE58-608C-E9D9-C3B8-696AC0D84DD0}"/>
              </a:ext>
            </a:extLst>
          </p:cNvPr>
          <p:cNvSpPr txBox="1"/>
          <p:nvPr/>
        </p:nvSpPr>
        <p:spPr>
          <a:xfrm>
            <a:off x="11109523" y="2706371"/>
            <a:ext cx="591246" cy="261610"/>
          </a:xfrm>
          <a:prstGeom prst="rect">
            <a:avLst/>
          </a:prstGeom>
          <a:noFill/>
        </p:spPr>
        <p:txBody>
          <a:bodyPr wrap="square" rtlCol="0">
            <a:spAutoFit/>
          </a:bodyPr>
          <a:lstStyle/>
          <a:p>
            <a:r>
              <a:rPr lang="de-DE" sz="1100" dirty="0"/>
              <a:t>n=235</a:t>
            </a:r>
          </a:p>
        </p:txBody>
      </p:sp>
      <p:sp>
        <p:nvSpPr>
          <p:cNvPr id="6" name="Textfeld 5">
            <a:extLst>
              <a:ext uri="{FF2B5EF4-FFF2-40B4-BE49-F238E27FC236}">
                <a16:creationId xmlns:a16="http://schemas.microsoft.com/office/drawing/2014/main" id="{19440DA3-AA57-4DD2-0BA4-EDC30FB96926}"/>
              </a:ext>
            </a:extLst>
          </p:cNvPr>
          <p:cNvSpPr txBox="1"/>
          <p:nvPr/>
        </p:nvSpPr>
        <p:spPr>
          <a:xfrm>
            <a:off x="11109523" y="3405526"/>
            <a:ext cx="591246" cy="261610"/>
          </a:xfrm>
          <a:prstGeom prst="rect">
            <a:avLst/>
          </a:prstGeom>
          <a:noFill/>
        </p:spPr>
        <p:txBody>
          <a:bodyPr wrap="square" rtlCol="0">
            <a:spAutoFit/>
          </a:bodyPr>
          <a:lstStyle/>
          <a:p>
            <a:r>
              <a:rPr lang="de-DE" sz="1100" dirty="0"/>
              <a:t>n=237</a:t>
            </a:r>
          </a:p>
        </p:txBody>
      </p:sp>
      <p:sp>
        <p:nvSpPr>
          <p:cNvPr id="7" name="Textfeld 6">
            <a:extLst>
              <a:ext uri="{FF2B5EF4-FFF2-40B4-BE49-F238E27FC236}">
                <a16:creationId xmlns:a16="http://schemas.microsoft.com/office/drawing/2014/main" id="{A41D3CAE-FD4E-A45B-AEAB-FF6A12F45D29}"/>
              </a:ext>
            </a:extLst>
          </p:cNvPr>
          <p:cNvSpPr txBox="1"/>
          <p:nvPr/>
        </p:nvSpPr>
        <p:spPr>
          <a:xfrm>
            <a:off x="11109523" y="4096666"/>
            <a:ext cx="591246" cy="261610"/>
          </a:xfrm>
          <a:prstGeom prst="rect">
            <a:avLst/>
          </a:prstGeom>
          <a:noFill/>
        </p:spPr>
        <p:txBody>
          <a:bodyPr wrap="square" rtlCol="0">
            <a:spAutoFit/>
          </a:bodyPr>
          <a:lstStyle/>
          <a:p>
            <a:r>
              <a:rPr lang="de-DE" sz="1100" dirty="0"/>
              <a:t>n=238</a:t>
            </a:r>
          </a:p>
        </p:txBody>
      </p:sp>
      <p:sp>
        <p:nvSpPr>
          <p:cNvPr id="8" name="Textfeld 7">
            <a:extLst>
              <a:ext uri="{FF2B5EF4-FFF2-40B4-BE49-F238E27FC236}">
                <a16:creationId xmlns:a16="http://schemas.microsoft.com/office/drawing/2014/main" id="{D8836C7E-9DB0-5798-A2EA-B65A071B13A8}"/>
              </a:ext>
            </a:extLst>
          </p:cNvPr>
          <p:cNvSpPr txBox="1"/>
          <p:nvPr/>
        </p:nvSpPr>
        <p:spPr>
          <a:xfrm>
            <a:off x="11109523" y="4777458"/>
            <a:ext cx="591246" cy="261610"/>
          </a:xfrm>
          <a:prstGeom prst="rect">
            <a:avLst/>
          </a:prstGeom>
          <a:noFill/>
        </p:spPr>
        <p:txBody>
          <a:bodyPr wrap="square" rtlCol="0">
            <a:spAutoFit/>
          </a:bodyPr>
          <a:lstStyle/>
          <a:p>
            <a:r>
              <a:rPr lang="de-DE" sz="1100" dirty="0"/>
              <a:t>n=220</a:t>
            </a:r>
          </a:p>
        </p:txBody>
      </p:sp>
    </p:spTree>
    <p:extLst>
      <p:ext uri="{BB962C8B-B14F-4D97-AF65-F5344CB8AC3E}">
        <p14:creationId xmlns:p14="http://schemas.microsoft.com/office/powerpoint/2010/main" val="471466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7B26D1-5E51-4BA4-8229-0DE27799BF43}"/>
              </a:ext>
            </a:extLst>
          </p:cNvPr>
          <p:cNvSpPr>
            <a:spLocks noGrp="1"/>
          </p:cNvSpPr>
          <p:nvPr>
            <p:ph type="title"/>
          </p:nvPr>
        </p:nvSpPr>
        <p:spPr/>
        <p:txBody>
          <a:bodyPr/>
          <a:lstStyle/>
          <a:p>
            <a:r>
              <a:rPr lang="de-DE">
                <a:solidFill>
                  <a:srgbClr val="007085"/>
                </a:solidFill>
              </a:rPr>
              <a:t>Allgemeines</a:t>
            </a:r>
          </a:p>
        </p:txBody>
      </p:sp>
      <p:sp>
        <p:nvSpPr>
          <p:cNvPr id="3" name="Textfeld 2">
            <a:extLst>
              <a:ext uri="{FF2B5EF4-FFF2-40B4-BE49-F238E27FC236}">
                <a16:creationId xmlns:a16="http://schemas.microsoft.com/office/drawing/2014/main" id="{B09A2DC5-FD4D-4E5F-A951-32CE079620C5}"/>
              </a:ext>
            </a:extLst>
          </p:cNvPr>
          <p:cNvSpPr txBox="1"/>
          <p:nvPr/>
        </p:nvSpPr>
        <p:spPr>
          <a:xfrm>
            <a:off x="711627" y="1659285"/>
            <a:ext cx="10949240" cy="3539430"/>
          </a:xfrm>
          <a:prstGeom prst="rect">
            <a:avLst/>
          </a:prstGeom>
          <a:noFill/>
        </p:spPr>
        <p:txBody>
          <a:bodyPr wrap="square" lIns="91440" tIns="45720" rIns="91440" bIns="45720" anchor="t">
            <a:spAutoFit/>
          </a:bodyPr>
          <a:lstStyle/>
          <a:p>
            <a:r>
              <a:rPr lang="de-DE" sz="1400" b="1" i="0" u="none" strike="noStrike" baseline="0" dirty="0">
                <a:solidFill>
                  <a:srgbClr val="000000"/>
                </a:solidFill>
                <a:latin typeface="+mj-lt"/>
              </a:rPr>
              <a:t>Auftrag</a:t>
            </a:r>
            <a:endParaRPr lang="de-DE" sz="1400" b="0" i="0" u="none" strike="noStrike" baseline="0" dirty="0">
              <a:solidFill>
                <a:srgbClr val="000000"/>
              </a:solidFill>
              <a:latin typeface="+mj-lt"/>
            </a:endParaRPr>
          </a:p>
          <a:p>
            <a:r>
              <a:rPr lang="de-DE" sz="1400" dirty="0">
                <a:solidFill>
                  <a:srgbClr val="000000"/>
                </a:solidFill>
                <a:latin typeface="+mj-lt"/>
                <a:cs typeface="Segoe UI"/>
              </a:rPr>
              <a:t>Durchführung einer Bevölkerungsbefragung im Rahmen der Erstellung</a:t>
            </a:r>
            <a:r>
              <a:rPr lang="de-DE" sz="1400" b="0" i="0" u="none" strike="noStrike" baseline="0" dirty="0">
                <a:solidFill>
                  <a:srgbClr val="000000"/>
                </a:solidFill>
                <a:latin typeface="+mj-lt"/>
                <a:cs typeface="Segoe UI"/>
              </a:rPr>
              <a:t> eines Stadtentwicklungskonzeptes für die Stadt Springe</a:t>
            </a:r>
            <a:endParaRPr lang="de-DE" sz="1400" b="1" i="0" u="none" strike="noStrike" baseline="0" dirty="0">
              <a:latin typeface="+mj-lt"/>
            </a:endParaRPr>
          </a:p>
          <a:p>
            <a:r>
              <a:rPr lang="de-DE" sz="1400" b="1" i="0" u="none" strike="noStrike" baseline="0" dirty="0">
                <a:latin typeface="+mj-lt"/>
              </a:rPr>
              <a:t>Auftragnehmer</a:t>
            </a:r>
            <a:endParaRPr lang="de-DE" sz="1400" b="0" i="0" u="none" strike="noStrike" baseline="0" dirty="0">
              <a:latin typeface="+mj-lt"/>
            </a:endParaRPr>
          </a:p>
          <a:p>
            <a:r>
              <a:rPr lang="de-DE" sz="1400" b="0" i="0" u="none" strike="noStrike" baseline="0" dirty="0">
                <a:latin typeface="+mj-lt"/>
              </a:rPr>
              <a:t>CIMA Beratung + Management GmbH</a:t>
            </a:r>
          </a:p>
          <a:p>
            <a:r>
              <a:rPr lang="de-DE" sz="1400" b="0" i="0" u="none" strike="noStrike" baseline="0" dirty="0">
                <a:latin typeface="+mj-lt"/>
              </a:rPr>
              <a:t>Berliner Allee 12</a:t>
            </a:r>
          </a:p>
          <a:p>
            <a:r>
              <a:rPr lang="de-DE" sz="1400" b="0" i="0" u="none" strike="noStrike" baseline="0" dirty="0">
                <a:latin typeface="+mj-lt"/>
              </a:rPr>
              <a:t>30175 Hannover</a:t>
            </a:r>
          </a:p>
          <a:p>
            <a:endParaRPr lang="de-DE" sz="1400" b="1" i="0" u="none" strike="noStrike" baseline="0" dirty="0">
              <a:latin typeface="+mj-lt"/>
            </a:endParaRPr>
          </a:p>
          <a:p>
            <a:r>
              <a:rPr lang="de-DE" sz="1400" b="1" i="0" u="none" strike="noStrike" baseline="0" dirty="0">
                <a:latin typeface="+mj-lt"/>
              </a:rPr>
              <a:t>Auftraggeber</a:t>
            </a:r>
            <a:endParaRPr lang="de-DE" sz="1400" b="0" i="0" u="none" strike="noStrike" baseline="0" dirty="0">
              <a:latin typeface="+mj-lt"/>
            </a:endParaRPr>
          </a:p>
          <a:p>
            <a:r>
              <a:rPr lang="de-DE" sz="1400" b="0" i="0" u="none" strike="noStrike" baseline="0" dirty="0">
                <a:latin typeface="+mj-lt"/>
              </a:rPr>
              <a:t>Stadt Springe</a:t>
            </a:r>
          </a:p>
          <a:p>
            <a:r>
              <a:rPr lang="de-DE" sz="1400" dirty="0">
                <a:latin typeface="+mj-lt"/>
              </a:rPr>
              <a:t>FD 61 Stadtplanung</a:t>
            </a:r>
          </a:p>
          <a:p>
            <a:r>
              <a:rPr lang="de-DE" sz="1400" dirty="0">
                <a:latin typeface="+mj-lt"/>
              </a:rPr>
              <a:t>Auf dem Burghof 1</a:t>
            </a:r>
          </a:p>
          <a:p>
            <a:r>
              <a:rPr lang="de-DE" sz="1400" dirty="0">
                <a:latin typeface="+mj-lt"/>
              </a:rPr>
              <a:t>31832 Springe</a:t>
            </a:r>
          </a:p>
          <a:p>
            <a:endParaRPr lang="de-DE" sz="1400" b="1" i="0" u="none" strike="noStrike" baseline="0" dirty="0">
              <a:latin typeface="+mj-lt"/>
            </a:endParaRPr>
          </a:p>
          <a:p>
            <a:endParaRPr lang="de-DE" sz="1400" b="1" i="0" u="none" strike="noStrike" baseline="0" dirty="0">
              <a:latin typeface="+mj-lt"/>
            </a:endParaRPr>
          </a:p>
          <a:p>
            <a:r>
              <a:rPr lang="de-DE" sz="1400" b="1" i="0" u="none" strike="noStrike" baseline="0" dirty="0">
                <a:latin typeface="+mj-lt"/>
              </a:rPr>
              <a:t>Bearbeitungszeitraum </a:t>
            </a:r>
            <a:endParaRPr lang="de-DE" sz="1400" b="0" i="0" u="none" strike="noStrike" baseline="0" dirty="0">
              <a:latin typeface="+mj-lt"/>
            </a:endParaRPr>
          </a:p>
          <a:p>
            <a:r>
              <a:rPr lang="de-DE" sz="1400" dirty="0">
                <a:latin typeface="+mj-lt"/>
                <a:cs typeface="Segoe UI"/>
              </a:rPr>
              <a:t>Mai 2022</a:t>
            </a:r>
            <a:r>
              <a:rPr lang="de-DE" sz="1400" dirty="0">
                <a:latin typeface="+mj-lt"/>
              </a:rPr>
              <a:t> </a:t>
            </a:r>
          </a:p>
        </p:txBody>
      </p:sp>
    </p:spTree>
    <p:extLst>
      <p:ext uri="{BB962C8B-B14F-4D97-AF65-F5344CB8AC3E}">
        <p14:creationId xmlns:p14="http://schemas.microsoft.com/office/powerpoint/2010/main" val="175261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Verkehrsmittelwahl</a:t>
            </a:r>
            <a:endParaRPr lang="de-DE" sz="2700">
              <a:solidFill>
                <a:srgbClr val="FFFF00"/>
              </a:solidFill>
            </a:endParaRPr>
          </a:p>
        </p:txBody>
      </p:sp>
      <p:graphicFrame>
        <p:nvGraphicFramePr>
          <p:cNvPr id="4" name="Diagramm 3">
            <a:extLst>
              <a:ext uri="{FF2B5EF4-FFF2-40B4-BE49-F238E27FC236}">
                <a16:creationId xmlns:a16="http://schemas.microsoft.com/office/drawing/2014/main" id="{F95C2C58-FC41-15E2-84E9-A1E1A62A2CFA}"/>
              </a:ext>
            </a:extLst>
          </p:cNvPr>
          <p:cNvGraphicFramePr>
            <a:graphicFrameLocks/>
          </p:cNvGraphicFramePr>
          <p:nvPr>
            <p:extLst>
              <p:ext uri="{D42A27DB-BD31-4B8C-83A1-F6EECF244321}">
                <p14:modId xmlns:p14="http://schemas.microsoft.com/office/powerpoint/2010/main" val="3708828675"/>
              </p:ext>
            </p:extLst>
          </p:nvPr>
        </p:nvGraphicFramePr>
        <p:xfrm>
          <a:off x="1167399" y="1311583"/>
          <a:ext cx="9857201" cy="48559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7980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Maßnahmenvorschläge</a:t>
            </a:r>
            <a:endParaRPr lang="de-DE" sz="2700">
              <a:solidFill>
                <a:srgbClr val="FFFF00"/>
              </a:solidFill>
            </a:endParaRPr>
          </a:p>
        </p:txBody>
      </p:sp>
      <p:sp>
        <p:nvSpPr>
          <p:cNvPr id="3" name="Textfeld 2">
            <a:extLst>
              <a:ext uri="{FF2B5EF4-FFF2-40B4-BE49-F238E27FC236}">
                <a16:creationId xmlns:a16="http://schemas.microsoft.com/office/drawing/2014/main" id="{5ED0A529-4EED-48CB-B231-BFA1D6DF3E0F}"/>
              </a:ext>
            </a:extLst>
          </p:cNvPr>
          <p:cNvSpPr txBox="1"/>
          <p:nvPr/>
        </p:nvSpPr>
        <p:spPr>
          <a:xfrm>
            <a:off x="581165" y="1135236"/>
            <a:ext cx="5064892" cy="4985980"/>
          </a:xfrm>
          <a:prstGeom prst="rect">
            <a:avLst/>
          </a:prstGeom>
          <a:noFill/>
        </p:spPr>
        <p:txBody>
          <a:bodyPr wrap="square" numCol="1" rtlCol="0">
            <a:spAutoFit/>
          </a:bodyPr>
          <a:lstStyle/>
          <a:p>
            <a:pPr marL="285750" indent="-285750">
              <a:buClr>
                <a:srgbClr val="007085"/>
              </a:buClr>
              <a:buFont typeface="Wingdings" panose="05000000000000000000" pitchFamily="2" charset="2"/>
              <a:buChar char="§"/>
            </a:pPr>
            <a:r>
              <a:rPr lang="de-DE" b="1" dirty="0"/>
              <a:t>Kinderbetreuung verbessern </a:t>
            </a:r>
            <a:r>
              <a:rPr lang="de-DE" b="1" dirty="0">
                <a:solidFill>
                  <a:srgbClr val="0BD0D9"/>
                </a:solidFill>
              </a:rPr>
              <a:t>40%*</a:t>
            </a:r>
            <a:br>
              <a:rPr lang="de-DE" dirty="0"/>
            </a:br>
            <a:r>
              <a:rPr lang="de-DE" sz="1600" dirty="0">
                <a:sym typeface="Wingdings" panose="05000000000000000000" pitchFamily="2" charset="2"/>
              </a:rPr>
              <a:t> Mehr Plätze in Kitas</a:t>
            </a:r>
            <a:br>
              <a:rPr lang="de-DE" sz="1600" dirty="0">
                <a:sym typeface="Wingdings" panose="05000000000000000000" pitchFamily="2" charset="2"/>
              </a:rPr>
            </a:br>
            <a:r>
              <a:rPr lang="de-DE" sz="1600" dirty="0">
                <a:sym typeface="Wingdings" panose="05000000000000000000" pitchFamily="2" charset="2"/>
              </a:rPr>
              <a:t> gerechteres Vergabesystem</a:t>
            </a:r>
            <a:br>
              <a:rPr lang="de-DE" dirty="0"/>
            </a:br>
            <a:endParaRPr lang="de-DE" dirty="0"/>
          </a:p>
          <a:p>
            <a:pPr marL="285750" indent="-285750">
              <a:buClr>
                <a:srgbClr val="007085"/>
              </a:buClr>
              <a:buFont typeface="Wingdings" panose="05000000000000000000" pitchFamily="2" charset="2"/>
              <a:buChar char="§"/>
            </a:pPr>
            <a:r>
              <a:rPr lang="de-DE" b="1" dirty="0"/>
              <a:t>ÖPNV ausbauen </a:t>
            </a:r>
            <a:r>
              <a:rPr lang="de-DE" b="1" dirty="0">
                <a:solidFill>
                  <a:srgbClr val="0BD0D9"/>
                </a:solidFill>
              </a:rPr>
              <a:t>34%</a:t>
            </a:r>
            <a:br>
              <a:rPr lang="de-DE" dirty="0"/>
            </a:br>
            <a:r>
              <a:rPr lang="de-DE" sz="1600" dirty="0">
                <a:sym typeface="Wingdings" panose="05000000000000000000" pitchFamily="2" charset="2"/>
              </a:rPr>
              <a:t> bessere Verbindung in die Ortsteile</a:t>
            </a:r>
            <a:br>
              <a:rPr lang="de-DE" sz="1600" dirty="0">
                <a:sym typeface="Wingdings" panose="05000000000000000000" pitchFamily="2" charset="2"/>
              </a:rPr>
            </a:br>
            <a:r>
              <a:rPr lang="de-DE" sz="1600" dirty="0">
                <a:sym typeface="Wingdings" panose="05000000000000000000" pitchFamily="2" charset="2"/>
              </a:rPr>
              <a:t> höhere Taktung</a:t>
            </a:r>
          </a:p>
          <a:p>
            <a:pPr>
              <a:buClr>
                <a:srgbClr val="007085"/>
              </a:buCl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Bildungseinrichtungen </a:t>
            </a:r>
            <a:r>
              <a:rPr lang="de-DE" b="1" dirty="0">
                <a:solidFill>
                  <a:srgbClr val="0BD0D9"/>
                </a:solidFill>
                <a:sym typeface="Wingdings" panose="05000000000000000000" pitchFamily="2" charset="2"/>
              </a:rPr>
              <a:t>26%</a:t>
            </a:r>
            <a:br>
              <a:rPr lang="de-DE" dirty="0">
                <a:sym typeface="Wingdings" panose="05000000000000000000" pitchFamily="2" charset="2"/>
              </a:rPr>
            </a:br>
            <a:r>
              <a:rPr lang="de-DE" sz="1600" dirty="0">
                <a:sym typeface="Wingdings" panose="05000000000000000000" pitchFamily="2" charset="2"/>
              </a:rPr>
              <a:t> Sanieren</a:t>
            </a:r>
            <a:br>
              <a:rPr lang="de-DE" sz="1600" dirty="0">
                <a:sym typeface="Wingdings" panose="05000000000000000000" pitchFamily="2" charset="2"/>
              </a:rPr>
            </a:br>
            <a:r>
              <a:rPr lang="de-DE" sz="1600" dirty="0">
                <a:sym typeface="Wingdings" panose="05000000000000000000" pitchFamily="2" charset="2"/>
              </a:rPr>
              <a:t> Besseres Angebot schaffen</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Radverkehr fördern </a:t>
            </a:r>
            <a:r>
              <a:rPr lang="de-DE" b="1" dirty="0">
                <a:solidFill>
                  <a:srgbClr val="0BD0D9"/>
                </a:solidFill>
                <a:sym typeface="Wingdings" panose="05000000000000000000" pitchFamily="2" charset="2"/>
              </a:rPr>
              <a:t>21%</a:t>
            </a:r>
            <a:br>
              <a:rPr lang="de-DE" dirty="0">
                <a:sym typeface="Wingdings" panose="05000000000000000000" pitchFamily="2" charset="2"/>
              </a:rPr>
            </a:br>
            <a:r>
              <a:rPr lang="de-DE" sz="1600" dirty="0">
                <a:sym typeface="Wingdings" panose="05000000000000000000" pitchFamily="2" charset="2"/>
              </a:rPr>
              <a:t> Radwege bauen und verbessern </a:t>
            </a:r>
            <a:br>
              <a:rPr lang="de-DE" sz="1600" dirty="0">
                <a:sym typeface="Wingdings" panose="05000000000000000000" pitchFamily="2" charset="2"/>
              </a:rPr>
            </a:br>
            <a:r>
              <a:rPr lang="de-DE" sz="1600" dirty="0">
                <a:sym typeface="Wingdings" panose="05000000000000000000" pitchFamily="2" charset="2"/>
              </a:rPr>
              <a:t> Fahrradboxen, Service bereitstellen</a:t>
            </a:r>
          </a:p>
          <a:p>
            <a:pPr marL="285750" indent="-285750">
              <a:buClr>
                <a:srgbClr val="007085"/>
              </a:buClr>
              <a:buFont typeface="Wingdings" panose="05000000000000000000" pitchFamily="2" charset="2"/>
              <a:buChar char="§"/>
            </a:pPr>
            <a:endParaRPr lang="de-DE" sz="1600" b="1" dirty="0">
              <a:sym typeface="Wingdings" panose="05000000000000000000" pitchFamily="2" charset="2"/>
            </a:endParaRPr>
          </a:p>
          <a:p>
            <a:pPr marL="285750" indent="-285750">
              <a:buClr>
                <a:srgbClr val="007085"/>
              </a:buClr>
              <a:buFont typeface="Wingdings" panose="05000000000000000000" pitchFamily="2" charset="2"/>
              <a:buChar char="§"/>
            </a:pPr>
            <a:r>
              <a:rPr lang="de-DE" sz="1600" b="1" dirty="0">
                <a:sym typeface="Wingdings" panose="05000000000000000000" pitchFamily="2" charset="2"/>
              </a:rPr>
              <a:t>Dienstleistungen &amp; Einzelhandel </a:t>
            </a:r>
            <a:r>
              <a:rPr lang="de-DE" sz="1600" b="1" dirty="0">
                <a:solidFill>
                  <a:srgbClr val="0BD0D9"/>
                </a:solidFill>
                <a:sym typeface="Wingdings" panose="05000000000000000000" pitchFamily="2" charset="2"/>
              </a:rPr>
              <a:t>16%</a:t>
            </a:r>
            <a:br>
              <a:rPr lang="de-DE" sz="1600" dirty="0">
                <a:sym typeface="Wingdings" panose="05000000000000000000" pitchFamily="2" charset="2"/>
              </a:rPr>
            </a:br>
            <a:r>
              <a:rPr lang="de-DE" sz="1600" dirty="0">
                <a:sym typeface="Wingdings" panose="05000000000000000000" pitchFamily="2" charset="2"/>
              </a:rPr>
              <a:t> Freiwillige Feuerwehr erhalten</a:t>
            </a:r>
            <a:br>
              <a:rPr lang="de-DE" sz="1600" dirty="0">
                <a:sym typeface="Wingdings" panose="05000000000000000000" pitchFamily="2" charset="2"/>
              </a:rPr>
            </a:br>
            <a:r>
              <a:rPr lang="de-DE" sz="1600" dirty="0">
                <a:sym typeface="Wingdings" panose="05000000000000000000" pitchFamily="2" charset="2"/>
              </a:rPr>
              <a:t> mehr Nahversorgung, mehr Auswahl</a:t>
            </a:r>
            <a:endParaRPr lang="de-DE" sz="1600" b="1" dirty="0"/>
          </a:p>
        </p:txBody>
      </p:sp>
      <p:sp>
        <p:nvSpPr>
          <p:cNvPr id="6" name="Textfeld 5">
            <a:extLst>
              <a:ext uri="{FF2B5EF4-FFF2-40B4-BE49-F238E27FC236}">
                <a16:creationId xmlns:a16="http://schemas.microsoft.com/office/drawing/2014/main" id="{2533E0C6-8657-42FA-A9C6-C272AD872166}"/>
              </a:ext>
            </a:extLst>
          </p:cNvPr>
          <p:cNvSpPr txBox="1"/>
          <p:nvPr/>
        </p:nvSpPr>
        <p:spPr>
          <a:xfrm>
            <a:off x="6096000" y="1151886"/>
            <a:ext cx="5830707" cy="5047536"/>
          </a:xfrm>
          <a:prstGeom prst="rect">
            <a:avLst/>
          </a:prstGeom>
          <a:noFill/>
        </p:spPr>
        <p:txBody>
          <a:bodyPr wrap="square" numCol="1" rtlCol="0">
            <a:spAutoFit/>
          </a:bodyPr>
          <a:lstStyle/>
          <a:p>
            <a:pPr marL="285750" indent="-285750">
              <a:buClr>
                <a:srgbClr val="007085"/>
              </a:buClr>
              <a:buFont typeface="Wingdings" panose="05000000000000000000" pitchFamily="2" charset="2"/>
              <a:buChar char="§"/>
            </a:pPr>
            <a:r>
              <a:rPr lang="de-DE" b="1" dirty="0"/>
              <a:t>Belebung der Innenstadt </a:t>
            </a:r>
            <a:r>
              <a:rPr lang="de-DE" b="1" dirty="0">
                <a:solidFill>
                  <a:srgbClr val="0BD0D9"/>
                </a:solidFill>
              </a:rPr>
              <a:t>16%</a:t>
            </a:r>
            <a:br>
              <a:rPr lang="de-DE" b="1" dirty="0"/>
            </a:br>
            <a:r>
              <a:rPr lang="de-DE" sz="1600" dirty="0">
                <a:sym typeface="Wingdings" panose="05000000000000000000" pitchFamily="2" charset="2"/>
              </a:rPr>
              <a:t> „Stadtkernkonzept“</a:t>
            </a:r>
            <a:br>
              <a:rPr lang="de-DE" sz="1600" dirty="0">
                <a:sym typeface="Wingdings" panose="05000000000000000000" pitchFamily="2" charset="2"/>
              </a:rPr>
            </a:br>
            <a:r>
              <a:rPr lang="de-DE" sz="1600" dirty="0">
                <a:sym typeface="Wingdings" panose="05000000000000000000" pitchFamily="2" charset="2"/>
              </a:rPr>
              <a:t> Lebensmittel/ Einzelhandel in der Innenstadt</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Mehr Angebote für Kinder/ junge Leute </a:t>
            </a:r>
            <a:r>
              <a:rPr lang="de-DE" b="1" dirty="0">
                <a:solidFill>
                  <a:srgbClr val="0BD0D9"/>
                </a:solidFill>
                <a:sym typeface="Wingdings" panose="05000000000000000000" pitchFamily="2" charset="2"/>
              </a:rPr>
              <a:t>14%</a:t>
            </a:r>
            <a:br>
              <a:rPr lang="de-DE" b="1" dirty="0">
                <a:sym typeface="Wingdings" panose="05000000000000000000" pitchFamily="2" charset="2"/>
              </a:rPr>
            </a:br>
            <a:r>
              <a:rPr lang="de-DE" sz="1600" dirty="0">
                <a:sym typeface="Wingdings" panose="05000000000000000000" pitchFamily="2" charset="2"/>
              </a:rPr>
              <a:t> Treffpunkte schaffen</a:t>
            </a:r>
            <a:br>
              <a:rPr lang="de-DE" sz="1600" dirty="0">
                <a:sym typeface="Wingdings" panose="05000000000000000000" pitchFamily="2" charset="2"/>
              </a:rPr>
            </a:br>
            <a:r>
              <a:rPr lang="de-DE" sz="1600" dirty="0">
                <a:sym typeface="Wingdings" panose="05000000000000000000" pitchFamily="2" charset="2"/>
              </a:rPr>
              <a:t> Freizeitmöglichkeiten</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Verwaltung verbessern </a:t>
            </a:r>
            <a:r>
              <a:rPr lang="de-DE" b="1" dirty="0">
                <a:solidFill>
                  <a:srgbClr val="0BD0D9"/>
                </a:solidFill>
                <a:sym typeface="Wingdings" panose="05000000000000000000" pitchFamily="2" charset="2"/>
              </a:rPr>
              <a:t>13%</a:t>
            </a:r>
            <a:br>
              <a:rPr lang="de-DE" b="1" dirty="0">
                <a:sym typeface="Wingdings" panose="05000000000000000000" pitchFamily="2" charset="2"/>
              </a:rPr>
            </a:br>
            <a:r>
              <a:rPr lang="de-DE" sz="1600" dirty="0">
                <a:sym typeface="Wingdings" panose="05000000000000000000" pitchFamily="2" charset="2"/>
              </a:rPr>
              <a:t> Transparenz</a:t>
            </a:r>
            <a:br>
              <a:rPr lang="de-DE" sz="1600" dirty="0">
                <a:sym typeface="Wingdings" panose="05000000000000000000" pitchFamily="2" charset="2"/>
              </a:rPr>
            </a:br>
            <a:r>
              <a:rPr lang="de-DE" sz="1600" dirty="0">
                <a:sym typeface="Wingdings" panose="05000000000000000000" pitchFamily="2" charset="2"/>
              </a:rPr>
              <a:t> Entbürokratisieren</a:t>
            </a:r>
          </a:p>
          <a:p>
            <a:pPr marL="285750" indent="-285750">
              <a:buClr>
                <a:srgbClr val="007085"/>
              </a:buClr>
              <a:buFont typeface="Wingdings" panose="05000000000000000000" pitchFamily="2" charset="2"/>
              <a:buChar char="§"/>
            </a:pPr>
            <a:endParaRPr lang="de-DE" sz="1600" dirty="0">
              <a:sym typeface="Wingdings" panose="05000000000000000000" pitchFamily="2" charset="2"/>
            </a:endParaRPr>
          </a:p>
          <a:p>
            <a:pPr marL="285750" indent="-285750">
              <a:buClr>
                <a:srgbClr val="007085"/>
              </a:buClr>
              <a:buFont typeface="Wingdings" panose="05000000000000000000" pitchFamily="2" charset="2"/>
              <a:buChar char="§"/>
            </a:pPr>
            <a:r>
              <a:rPr lang="de-DE" sz="1600" b="1" dirty="0">
                <a:sym typeface="Wingdings" panose="05000000000000000000" pitchFamily="2" charset="2"/>
              </a:rPr>
              <a:t>Mehr Umweltschutz </a:t>
            </a:r>
            <a:r>
              <a:rPr lang="de-DE" sz="1600" b="1" dirty="0">
                <a:solidFill>
                  <a:srgbClr val="0BD0D9"/>
                </a:solidFill>
                <a:sym typeface="Wingdings" panose="05000000000000000000" pitchFamily="2" charset="2"/>
              </a:rPr>
              <a:t>12%</a:t>
            </a:r>
            <a:br>
              <a:rPr lang="de-DE" sz="1600" b="1" dirty="0">
                <a:sym typeface="Wingdings" panose="05000000000000000000" pitchFamily="2" charset="2"/>
              </a:rPr>
            </a:br>
            <a:r>
              <a:rPr lang="de-DE" sz="1600" dirty="0">
                <a:sym typeface="Wingdings" panose="05000000000000000000" pitchFamily="2" charset="2"/>
              </a:rPr>
              <a:t> Maßnahmen gegen die Klimakrise</a:t>
            </a:r>
            <a:br>
              <a:rPr lang="de-DE" sz="1600" dirty="0">
                <a:sym typeface="Wingdings" panose="05000000000000000000" pitchFamily="2" charset="2"/>
              </a:rPr>
            </a:br>
            <a:r>
              <a:rPr lang="de-DE" sz="1600" dirty="0">
                <a:sym typeface="Wingdings" panose="05000000000000000000" pitchFamily="2" charset="2"/>
              </a:rPr>
              <a:t> Erhalt der Biodiversität</a:t>
            </a:r>
          </a:p>
          <a:p>
            <a:pPr marL="285750" indent="-285750">
              <a:buClr>
                <a:srgbClr val="007085"/>
              </a:buClr>
              <a:buFont typeface="Wingdings" panose="05000000000000000000" pitchFamily="2" charset="2"/>
              <a:buChar char="§"/>
            </a:pPr>
            <a:endParaRPr lang="de-DE" sz="1600" dirty="0">
              <a:sym typeface="Wingdings" panose="05000000000000000000" pitchFamily="2" charset="2"/>
            </a:endParaRPr>
          </a:p>
          <a:p>
            <a:pPr marL="285750" indent="-285750">
              <a:buClr>
                <a:srgbClr val="007085"/>
              </a:buClr>
              <a:buFont typeface="Wingdings" panose="05000000000000000000" pitchFamily="2" charset="2"/>
              <a:buChar char="§"/>
            </a:pPr>
            <a:r>
              <a:rPr lang="de-DE" sz="1600" b="1" dirty="0">
                <a:sym typeface="Wingdings" panose="05000000000000000000" pitchFamily="2" charset="2"/>
              </a:rPr>
              <a:t>Baugrundstücke </a:t>
            </a:r>
            <a:r>
              <a:rPr lang="de-DE" sz="1600" b="1" dirty="0">
                <a:solidFill>
                  <a:srgbClr val="0BD0D9"/>
                </a:solidFill>
                <a:sym typeface="Wingdings" panose="05000000000000000000" pitchFamily="2" charset="2"/>
              </a:rPr>
              <a:t>11%</a:t>
            </a:r>
            <a:br>
              <a:rPr lang="de-DE" sz="1600" b="1" dirty="0">
                <a:sym typeface="Wingdings" panose="05000000000000000000" pitchFamily="2" charset="2"/>
              </a:rPr>
            </a:br>
            <a:r>
              <a:rPr lang="de-DE" sz="1600" dirty="0">
                <a:sym typeface="Wingdings" panose="05000000000000000000" pitchFamily="2" charset="2"/>
              </a:rPr>
              <a:t> Mehr Möglichkeiten schaffen</a:t>
            </a:r>
            <a:br>
              <a:rPr lang="de-DE" sz="1600" dirty="0">
                <a:sym typeface="Wingdings" panose="05000000000000000000" pitchFamily="2" charset="2"/>
              </a:rPr>
            </a:br>
            <a:r>
              <a:rPr lang="de-DE" sz="1600" dirty="0">
                <a:sym typeface="Wingdings" panose="05000000000000000000" pitchFamily="2" charset="2"/>
              </a:rPr>
              <a:t> Baulücken schließen</a:t>
            </a:r>
            <a:endParaRPr lang="de-DE" sz="1600" dirty="0"/>
          </a:p>
        </p:txBody>
      </p:sp>
      <p:sp>
        <p:nvSpPr>
          <p:cNvPr id="4" name="Textfeld 3">
            <a:extLst>
              <a:ext uri="{FF2B5EF4-FFF2-40B4-BE49-F238E27FC236}">
                <a16:creationId xmlns:a16="http://schemas.microsoft.com/office/drawing/2014/main" id="{E0FE671E-ED07-420F-BD0B-B7B3B3F86635}"/>
              </a:ext>
            </a:extLst>
          </p:cNvPr>
          <p:cNvSpPr txBox="1"/>
          <p:nvPr/>
        </p:nvSpPr>
        <p:spPr>
          <a:xfrm>
            <a:off x="6450140" y="6273236"/>
            <a:ext cx="5476567" cy="307777"/>
          </a:xfrm>
          <a:prstGeom prst="rect">
            <a:avLst/>
          </a:prstGeom>
          <a:noFill/>
        </p:spPr>
        <p:txBody>
          <a:bodyPr wrap="square" rtlCol="0">
            <a:spAutoFit/>
          </a:bodyPr>
          <a:lstStyle/>
          <a:p>
            <a:r>
              <a:rPr lang="de-DE" sz="1400" dirty="0"/>
              <a:t>*(genannt von % der beantwortenden Teilnehmenden), n =192)</a:t>
            </a:r>
          </a:p>
        </p:txBody>
      </p:sp>
    </p:spTree>
    <p:extLst>
      <p:ext uri="{BB962C8B-B14F-4D97-AF65-F5344CB8AC3E}">
        <p14:creationId xmlns:p14="http://schemas.microsoft.com/office/powerpoint/2010/main" val="1273785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a:t>Maßnahmenvorschläge</a:t>
            </a:r>
            <a:endParaRPr lang="de-DE" sz="2700">
              <a:solidFill>
                <a:srgbClr val="FFFF00"/>
              </a:solidFill>
            </a:endParaRPr>
          </a:p>
        </p:txBody>
      </p:sp>
      <p:sp>
        <p:nvSpPr>
          <p:cNvPr id="3" name="Textfeld 2">
            <a:extLst>
              <a:ext uri="{FF2B5EF4-FFF2-40B4-BE49-F238E27FC236}">
                <a16:creationId xmlns:a16="http://schemas.microsoft.com/office/drawing/2014/main" id="{5ED0A529-4EED-48CB-B231-BFA1D6DF3E0F}"/>
              </a:ext>
            </a:extLst>
          </p:cNvPr>
          <p:cNvSpPr txBox="1"/>
          <p:nvPr/>
        </p:nvSpPr>
        <p:spPr>
          <a:xfrm>
            <a:off x="388256" y="1097280"/>
            <a:ext cx="5707744" cy="5170646"/>
          </a:xfrm>
          <a:prstGeom prst="rect">
            <a:avLst/>
          </a:prstGeom>
          <a:noFill/>
        </p:spPr>
        <p:txBody>
          <a:bodyPr wrap="square" numCol="1" rtlCol="0">
            <a:spAutoFit/>
          </a:bodyPr>
          <a:lstStyle/>
          <a:p>
            <a:pPr marL="285750" indent="-285750">
              <a:buClr>
                <a:srgbClr val="007085"/>
              </a:buClr>
              <a:buFont typeface="Wingdings" panose="05000000000000000000" pitchFamily="2" charset="2"/>
              <a:buChar char="§"/>
            </a:pPr>
            <a:r>
              <a:rPr lang="de-DE" b="1" dirty="0"/>
              <a:t>Versorgung in den Ortsteilen </a:t>
            </a:r>
            <a:r>
              <a:rPr lang="de-DE" b="1" dirty="0">
                <a:solidFill>
                  <a:srgbClr val="0BD0D9"/>
                </a:solidFill>
              </a:rPr>
              <a:t>10%</a:t>
            </a:r>
            <a:br>
              <a:rPr lang="de-DE" dirty="0"/>
            </a:br>
            <a:r>
              <a:rPr lang="de-DE" sz="1600" dirty="0">
                <a:sym typeface="Wingdings" panose="05000000000000000000" pitchFamily="2" charset="2"/>
              </a:rPr>
              <a:t> mehr Angebote vor Ort</a:t>
            </a:r>
            <a:br>
              <a:rPr lang="de-DE" sz="1600" dirty="0">
                <a:sym typeface="Wingdings" panose="05000000000000000000" pitchFamily="2" charset="2"/>
              </a:rPr>
            </a:br>
            <a:r>
              <a:rPr lang="de-DE" sz="1600" dirty="0">
                <a:sym typeface="Wingdings" panose="05000000000000000000" pitchFamily="2" charset="2"/>
              </a:rPr>
              <a:t> Nahversorgung, Dienstleistungen nicht ausdünnen </a:t>
            </a:r>
          </a:p>
          <a:p>
            <a:pPr marL="285750" indent="-285750">
              <a:buClr>
                <a:srgbClr val="007085"/>
              </a:buClr>
              <a:buFont typeface="Wingdings" panose="05000000000000000000" pitchFamily="2" charset="2"/>
              <a:buChar char="§"/>
            </a:pPr>
            <a:endParaRPr lang="de-DE" dirty="0"/>
          </a:p>
          <a:p>
            <a:pPr marL="285750" indent="-285750">
              <a:buClr>
                <a:srgbClr val="007085"/>
              </a:buClr>
              <a:buFont typeface="Wingdings" panose="05000000000000000000" pitchFamily="2" charset="2"/>
              <a:buChar char="§"/>
            </a:pPr>
            <a:r>
              <a:rPr lang="de-DE" b="1" dirty="0"/>
              <a:t>Digitale Infrastruktur </a:t>
            </a:r>
            <a:r>
              <a:rPr lang="de-DE" b="1" dirty="0">
                <a:solidFill>
                  <a:srgbClr val="0BD0D9"/>
                </a:solidFill>
              </a:rPr>
              <a:t>10%</a:t>
            </a:r>
            <a:br>
              <a:rPr lang="de-DE" dirty="0"/>
            </a:br>
            <a:r>
              <a:rPr lang="de-DE" sz="1600" dirty="0">
                <a:sym typeface="Wingdings" panose="05000000000000000000" pitchFamily="2" charset="2"/>
              </a:rPr>
              <a:t> flächendeckend ausbauen</a:t>
            </a:r>
            <a:br>
              <a:rPr lang="de-DE" sz="1600" dirty="0">
                <a:sym typeface="Wingdings" panose="05000000000000000000" pitchFamily="2" charset="2"/>
              </a:rPr>
            </a:br>
            <a:r>
              <a:rPr lang="de-DE" sz="1600" dirty="0">
                <a:sym typeface="Wingdings" panose="05000000000000000000" pitchFamily="2" charset="2"/>
              </a:rPr>
              <a:t> Glasfaser-Ausbau, Mobilfunk-Netz Verbesserung</a:t>
            </a:r>
          </a:p>
          <a:p>
            <a:pPr>
              <a:buClr>
                <a:srgbClr val="007085"/>
              </a:buCl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Wirtschaft stärken </a:t>
            </a:r>
            <a:r>
              <a:rPr lang="de-DE" b="1" dirty="0">
                <a:solidFill>
                  <a:srgbClr val="0BD0D9"/>
                </a:solidFill>
                <a:sym typeface="Wingdings" panose="05000000000000000000" pitchFamily="2" charset="2"/>
              </a:rPr>
              <a:t>9%</a:t>
            </a:r>
            <a:br>
              <a:rPr lang="de-DE" dirty="0">
                <a:sym typeface="Wingdings" panose="05000000000000000000" pitchFamily="2" charset="2"/>
              </a:rPr>
            </a:br>
            <a:r>
              <a:rPr lang="de-DE" sz="1600" dirty="0">
                <a:sym typeface="Wingdings" panose="05000000000000000000" pitchFamily="2" charset="2"/>
              </a:rPr>
              <a:t> mehr Unternehmen ansiedeln</a:t>
            </a:r>
            <a:br>
              <a:rPr lang="de-DE" sz="1600" dirty="0">
                <a:sym typeface="Wingdings" panose="05000000000000000000" pitchFamily="2" charset="2"/>
              </a:rPr>
            </a:br>
            <a:r>
              <a:rPr lang="de-DE" sz="1600" dirty="0">
                <a:sym typeface="Wingdings" panose="05000000000000000000" pitchFamily="2" charset="2"/>
              </a:rPr>
              <a:t> Arbeitsplätze schaffen</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Digitalisierung </a:t>
            </a:r>
            <a:r>
              <a:rPr lang="de-DE" b="1" dirty="0">
                <a:solidFill>
                  <a:srgbClr val="0BD0D9"/>
                </a:solidFill>
                <a:sym typeface="Wingdings" panose="05000000000000000000" pitchFamily="2" charset="2"/>
              </a:rPr>
              <a:t>8%</a:t>
            </a:r>
            <a:br>
              <a:rPr lang="de-DE" dirty="0">
                <a:sym typeface="Wingdings" panose="05000000000000000000" pitchFamily="2" charset="2"/>
              </a:rPr>
            </a:br>
            <a:r>
              <a:rPr lang="de-DE" sz="1800" dirty="0">
                <a:sym typeface="Wingdings" panose="05000000000000000000" pitchFamily="2" charset="2"/>
              </a:rPr>
              <a:t> insb. In der Verwaltung</a:t>
            </a:r>
            <a:br>
              <a:rPr lang="de-DE" sz="1800" dirty="0">
                <a:sym typeface="Wingdings" panose="05000000000000000000" pitchFamily="2" charset="2"/>
              </a:rPr>
            </a:br>
            <a:r>
              <a:rPr lang="de-DE" sz="1800" dirty="0">
                <a:sym typeface="Wingdings" panose="05000000000000000000" pitchFamily="2" charset="2"/>
              </a:rPr>
              <a:t> allgemein viel Bedarf</a:t>
            </a:r>
            <a:endParaRPr lang="de-DE" b="1" dirty="0">
              <a:sym typeface="Wingdings" panose="05000000000000000000" pitchFamily="2" charset="2"/>
            </a:endParaRPr>
          </a:p>
          <a:p>
            <a:pPr marL="285750" indent="-285750">
              <a:buClr>
                <a:srgbClr val="007085"/>
              </a:buClr>
              <a:buFont typeface="Wingdings" panose="05000000000000000000" pitchFamily="2" charset="2"/>
              <a:buChar char="§"/>
            </a:pPr>
            <a:endParaRPr lang="de-DE" b="1"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Politik </a:t>
            </a:r>
            <a:r>
              <a:rPr lang="de-DE" b="1" dirty="0">
                <a:solidFill>
                  <a:srgbClr val="0BD0D9"/>
                </a:solidFill>
                <a:sym typeface="Wingdings" panose="05000000000000000000" pitchFamily="2" charset="2"/>
              </a:rPr>
              <a:t>7%</a:t>
            </a:r>
            <a:br>
              <a:rPr lang="de-DE" dirty="0">
                <a:sym typeface="Wingdings" panose="05000000000000000000" pitchFamily="2" charset="2"/>
              </a:rPr>
            </a:br>
            <a:r>
              <a:rPr lang="de-DE" sz="1800" dirty="0">
                <a:sym typeface="Wingdings" panose="05000000000000000000" pitchFamily="2" charset="2"/>
              </a:rPr>
              <a:t> mehr Unterstützung</a:t>
            </a:r>
            <a:br>
              <a:rPr lang="de-DE" sz="1800" dirty="0">
                <a:sym typeface="Wingdings" panose="05000000000000000000" pitchFamily="2" charset="2"/>
              </a:rPr>
            </a:br>
            <a:r>
              <a:rPr lang="de-DE" sz="1800" dirty="0">
                <a:sym typeface="Wingdings" panose="05000000000000000000" pitchFamily="2" charset="2"/>
              </a:rPr>
              <a:t> mehr Zusammenarbeit</a:t>
            </a:r>
            <a:endParaRPr lang="de-DE" sz="1800" dirty="0"/>
          </a:p>
        </p:txBody>
      </p:sp>
      <p:sp>
        <p:nvSpPr>
          <p:cNvPr id="6" name="Textfeld 5">
            <a:extLst>
              <a:ext uri="{FF2B5EF4-FFF2-40B4-BE49-F238E27FC236}">
                <a16:creationId xmlns:a16="http://schemas.microsoft.com/office/drawing/2014/main" id="{2533E0C6-8657-42FA-A9C6-C272AD872166}"/>
              </a:ext>
            </a:extLst>
          </p:cNvPr>
          <p:cNvSpPr txBox="1"/>
          <p:nvPr/>
        </p:nvSpPr>
        <p:spPr>
          <a:xfrm>
            <a:off x="6263148" y="1358890"/>
            <a:ext cx="5398088" cy="4647426"/>
          </a:xfrm>
          <a:prstGeom prst="rect">
            <a:avLst/>
          </a:prstGeom>
          <a:noFill/>
        </p:spPr>
        <p:txBody>
          <a:bodyPr wrap="square" numCol="1" rtlCol="0">
            <a:spAutoFit/>
          </a:bodyPr>
          <a:lstStyle/>
          <a:p>
            <a:pPr>
              <a:buClr>
                <a:srgbClr val="007085"/>
              </a:buClr>
            </a:pPr>
            <a:endParaRPr lang="de-DE" b="1" dirty="0"/>
          </a:p>
          <a:p>
            <a:pPr marL="285750" indent="-285750">
              <a:buClr>
                <a:srgbClr val="007085"/>
              </a:buClr>
              <a:buFont typeface="Wingdings" panose="05000000000000000000" pitchFamily="2" charset="2"/>
              <a:buChar char="§"/>
            </a:pPr>
            <a:r>
              <a:rPr lang="de-DE" b="1" dirty="0"/>
              <a:t>Verkehrsplanung </a:t>
            </a:r>
            <a:r>
              <a:rPr lang="de-DE" b="1" dirty="0">
                <a:solidFill>
                  <a:srgbClr val="0BD0D9"/>
                </a:solidFill>
              </a:rPr>
              <a:t>7%</a:t>
            </a:r>
            <a:br>
              <a:rPr lang="de-DE" b="1" dirty="0"/>
            </a:br>
            <a:r>
              <a:rPr lang="de-DE" sz="1600" dirty="0">
                <a:sym typeface="Wingdings" panose="05000000000000000000" pitchFamily="2" charset="2"/>
              </a:rPr>
              <a:t> Umgehungsstraßen, Straßensanierungen</a:t>
            </a:r>
            <a:br>
              <a:rPr lang="de-DE" sz="1600" dirty="0">
                <a:sym typeface="Wingdings" panose="05000000000000000000" pitchFamily="2" charset="2"/>
              </a:rPr>
            </a:br>
            <a:r>
              <a:rPr lang="de-DE" sz="1600" dirty="0">
                <a:sym typeface="Wingdings" panose="05000000000000000000" pitchFamily="2" charset="2"/>
              </a:rPr>
              <a:t> innerörtliche Geschwindigkeitsreduzierungen</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Gesundheitsversorgung </a:t>
            </a:r>
            <a:r>
              <a:rPr lang="de-DE" b="1" dirty="0">
                <a:solidFill>
                  <a:srgbClr val="0BD0D9"/>
                </a:solidFill>
                <a:sym typeface="Wingdings" panose="05000000000000000000" pitchFamily="2" charset="2"/>
              </a:rPr>
              <a:t>6%</a:t>
            </a:r>
            <a:br>
              <a:rPr lang="de-DE" b="1" dirty="0">
                <a:sym typeface="Wingdings" panose="05000000000000000000" pitchFamily="2" charset="2"/>
              </a:rPr>
            </a:br>
            <a:r>
              <a:rPr lang="de-DE" sz="1600" dirty="0">
                <a:sym typeface="Wingdings" panose="05000000000000000000" pitchFamily="2" charset="2"/>
              </a:rPr>
              <a:t> Mehr </a:t>
            </a:r>
            <a:r>
              <a:rPr lang="de-DE" sz="1600" dirty="0" err="1">
                <a:sym typeface="Wingdings" panose="05000000000000000000" pitchFamily="2" charset="2"/>
              </a:rPr>
              <a:t>Fachärzt</a:t>
            </a:r>
            <a:r>
              <a:rPr lang="de-DE" sz="1600" dirty="0">
                <a:sym typeface="Wingdings" panose="05000000000000000000" pitchFamily="2" charset="2"/>
              </a:rPr>
              <a:t>*innen</a:t>
            </a:r>
            <a:br>
              <a:rPr lang="de-DE" sz="1600" dirty="0">
                <a:sym typeface="Wingdings" panose="05000000000000000000" pitchFamily="2" charset="2"/>
              </a:rPr>
            </a:br>
            <a:r>
              <a:rPr lang="de-DE" sz="1600" dirty="0">
                <a:sym typeface="Wingdings" panose="05000000000000000000" pitchFamily="2" charset="2"/>
              </a:rPr>
              <a:t> Mehr Pflegeeinrichtungen/ -plätze</a:t>
            </a:r>
          </a:p>
          <a:p>
            <a:pPr marL="285750" indent="-285750">
              <a:buClr>
                <a:srgbClr val="007085"/>
              </a:buClr>
              <a:buFont typeface="Wingdings" panose="05000000000000000000" pitchFamily="2" charset="2"/>
              <a:buChar char="§"/>
            </a:pPr>
            <a:endParaRPr lang="de-DE" sz="1600"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Kulturelles Angebot </a:t>
            </a:r>
            <a:r>
              <a:rPr lang="de-DE" b="1" dirty="0">
                <a:solidFill>
                  <a:srgbClr val="0BD0D9"/>
                </a:solidFill>
                <a:sym typeface="Wingdings" panose="05000000000000000000" pitchFamily="2" charset="2"/>
              </a:rPr>
              <a:t>6%</a:t>
            </a:r>
            <a:br>
              <a:rPr lang="de-DE" b="1" dirty="0">
                <a:sym typeface="Wingdings" panose="05000000000000000000" pitchFamily="2" charset="2"/>
              </a:rPr>
            </a:br>
            <a:r>
              <a:rPr lang="de-DE" sz="1800" dirty="0">
                <a:sym typeface="Wingdings" panose="05000000000000000000" pitchFamily="2" charset="2"/>
              </a:rPr>
              <a:t> Mehr Veranstaltungen</a:t>
            </a:r>
            <a:br>
              <a:rPr lang="de-DE" sz="1800" dirty="0">
                <a:sym typeface="Wingdings" panose="05000000000000000000" pitchFamily="2" charset="2"/>
              </a:rPr>
            </a:br>
            <a:r>
              <a:rPr lang="de-DE" sz="1800" dirty="0">
                <a:sym typeface="Wingdings" panose="05000000000000000000" pitchFamily="2" charset="2"/>
              </a:rPr>
              <a:t> Erstellung eines Programms</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a:p>
            <a:pPr marL="285750" indent="-285750">
              <a:buClr>
                <a:srgbClr val="007085"/>
              </a:buClr>
              <a:buFont typeface="Wingdings" panose="05000000000000000000" pitchFamily="2" charset="2"/>
              <a:buChar char="§"/>
            </a:pPr>
            <a:r>
              <a:rPr lang="de-DE" b="1" dirty="0">
                <a:sym typeface="Wingdings" panose="05000000000000000000" pitchFamily="2" charset="2"/>
              </a:rPr>
              <a:t>Veränderungen</a:t>
            </a:r>
            <a:r>
              <a:rPr lang="de-DE" b="1" dirty="0">
                <a:solidFill>
                  <a:srgbClr val="0BD0D9"/>
                </a:solidFill>
                <a:sym typeface="Wingdings" panose="05000000000000000000" pitchFamily="2" charset="2"/>
              </a:rPr>
              <a:t> 5%</a:t>
            </a:r>
            <a:br>
              <a:rPr lang="de-DE" b="1" dirty="0">
                <a:sym typeface="Wingdings" panose="05000000000000000000" pitchFamily="2" charset="2"/>
              </a:rPr>
            </a:br>
            <a:r>
              <a:rPr lang="de-DE" sz="1800" dirty="0">
                <a:sym typeface="Wingdings" panose="05000000000000000000" pitchFamily="2" charset="2"/>
              </a:rPr>
              <a:t> Mehr Innovationen</a:t>
            </a:r>
            <a:br>
              <a:rPr lang="de-DE" sz="1800" dirty="0">
                <a:sym typeface="Wingdings" panose="05000000000000000000" pitchFamily="2" charset="2"/>
              </a:rPr>
            </a:br>
            <a:r>
              <a:rPr lang="de-DE" sz="1800" dirty="0">
                <a:sym typeface="Wingdings" panose="05000000000000000000" pitchFamily="2" charset="2"/>
              </a:rPr>
              <a:t> Modernisierungen</a:t>
            </a:r>
          </a:p>
          <a:p>
            <a:pPr marL="285750" indent="-285750">
              <a:buClr>
                <a:srgbClr val="007085"/>
              </a:buClr>
              <a:buFont typeface="Wingdings" panose="05000000000000000000" pitchFamily="2" charset="2"/>
              <a:buChar char="§"/>
            </a:pPr>
            <a:endParaRPr lang="de-DE" dirty="0">
              <a:sym typeface="Wingdings" panose="05000000000000000000" pitchFamily="2" charset="2"/>
            </a:endParaRPr>
          </a:p>
        </p:txBody>
      </p:sp>
    </p:spTree>
    <p:extLst>
      <p:ext uri="{BB962C8B-B14F-4D97-AF65-F5344CB8AC3E}">
        <p14:creationId xmlns:p14="http://schemas.microsoft.com/office/powerpoint/2010/main" val="2393210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EF71A70E-D3A5-3ED4-46E8-7E8925EEF39B}"/>
              </a:ext>
            </a:extLst>
          </p:cNvPr>
          <p:cNvGraphicFramePr>
            <a:graphicFrameLocks/>
          </p:cNvGraphicFramePr>
          <p:nvPr>
            <p:extLst>
              <p:ext uri="{D42A27DB-BD31-4B8C-83A1-F6EECF244321}">
                <p14:modId xmlns:p14="http://schemas.microsoft.com/office/powerpoint/2010/main" val="4080982725"/>
              </p:ext>
            </p:extLst>
          </p:nvPr>
        </p:nvGraphicFramePr>
        <p:xfrm>
          <a:off x="388257" y="1080655"/>
          <a:ext cx="11415486" cy="558639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Alferde</a:t>
            </a:r>
            <a:endParaRPr lang="de-DE" sz="2700" dirty="0">
              <a:solidFill>
                <a:srgbClr val="FFFF00"/>
              </a:solidFill>
            </a:endParaRPr>
          </a:p>
        </p:txBody>
      </p:sp>
      <p:sp>
        <p:nvSpPr>
          <p:cNvPr id="4" name="Textfeld 3">
            <a:extLst>
              <a:ext uri="{FF2B5EF4-FFF2-40B4-BE49-F238E27FC236}">
                <a16:creationId xmlns:a16="http://schemas.microsoft.com/office/drawing/2014/main" id="{84FEA0C9-BEEB-80BC-FD54-5F440899920A}"/>
              </a:ext>
            </a:extLst>
          </p:cNvPr>
          <p:cNvSpPr txBox="1"/>
          <p:nvPr/>
        </p:nvSpPr>
        <p:spPr>
          <a:xfrm>
            <a:off x="11248009" y="6156677"/>
            <a:ext cx="555734" cy="261610"/>
          </a:xfrm>
          <a:prstGeom prst="rect">
            <a:avLst/>
          </a:prstGeom>
          <a:noFill/>
        </p:spPr>
        <p:txBody>
          <a:bodyPr wrap="square" rtlCol="0">
            <a:spAutoFit/>
          </a:bodyPr>
          <a:lstStyle/>
          <a:p>
            <a:pPr algn="r"/>
            <a:r>
              <a:rPr lang="de-DE" sz="1100" dirty="0"/>
              <a:t>n= 30</a:t>
            </a:r>
          </a:p>
        </p:txBody>
      </p:sp>
    </p:spTree>
    <p:extLst>
      <p:ext uri="{BB962C8B-B14F-4D97-AF65-F5344CB8AC3E}">
        <p14:creationId xmlns:p14="http://schemas.microsoft.com/office/powerpoint/2010/main" val="2098851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Alferde</a:t>
            </a:r>
            <a:endParaRPr lang="de-DE" sz="2700" dirty="0">
              <a:solidFill>
                <a:srgbClr val="FFFF00"/>
              </a:solidFill>
            </a:endParaRPr>
          </a:p>
        </p:txBody>
      </p:sp>
      <p:sp>
        <p:nvSpPr>
          <p:cNvPr id="4" name="Textfeld 3">
            <a:extLst>
              <a:ext uri="{FF2B5EF4-FFF2-40B4-BE49-F238E27FC236}">
                <a16:creationId xmlns:a16="http://schemas.microsoft.com/office/drawing/2014/main" id="{A992410B-EA22-E1E3-6310-97A9F561210E}"/>
              </a:ext>
            </a:extLst>
          </p:cNvPr>
          <p:cNvSpPr txBox="1"/>
          <p:nvPr/>
        </p:nvSpPr>
        <p:spPr>
          <a:xfrm>
            <a:off x="11248009" y="6148426"/>
            <a:ext cx="555734" cy="261610"/>
          </a:xfrm>
          <a:prstGeom prst="rect">
            <a:avLst/>
          </a:prstGeom>
          <a:noFill/>
        </p:spPr>
        <p:txBody>
          <a:bodyPr wrap="square" rtlCol="0">
            <a:spAutoFit/>
          </a:bodyPr>
          <a:lstStyle/>
          <a:p>
            <a:pPr algn="r"/>
            <a:r>
              <a:rPr lang="de-DE" sz="1100" dirty="0"/>
              <a:t>n= 30</a:t>
            </a:r>
          </a:p>
        </p:txBody>
      </p:sp>
      <p:graphicFrame>
        <p:nvGraphicFramePr>
          <p:cNvPr id="5" name="Diagramm 4">
            <a:extLst>
              <a:ext uri="{FF2B5EF4-FFF2-40B4-BE49-F238E27FC236}">
                <a16:creationId xmlns:a16="http://schemas.microsoft.com/office/drawing/2014/main" id="{FD5ACE1A-5602-BA56-2C3F-E1144566DAA5}"/>
              </a:ext>
            </a:extLst>
          </p:cNvPr>
          <p:cNvGraphicFramePr>
            <a:graphicFrameLocks/>
          </p:cNvGraphicFramePr>
          <p:nvPr>
            <p:extLst>
              <p:ext uri="{D42A27DB-BD31-4B8C-83A1-F6EECF244321}">
                <p14:modId xmlns:p14="http://schemas.microsoft.com/office/powerpoint/2010/main" val="3674595991"/>
              </p:ext>
            </p:extLst>
          </p:nvPr>
        </p:nvGraphicFramePr>
        <p:xfrm>
          <a:off x="656770" y="1387118"/>
          <a:ext cx="10869106" cy="439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078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Alferde</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5" name="Gruppieren 4">
            <a:extLst>
              <a:ext uri="{FF2B5EF4-FFF2-40B4-BE49-F238E27FC236}">
                <a16:creationId xmlns:a16="http://schemas.microsoft.com/office/drawing/2014/main" id="{753EC9BE-7B4E-276D-61EE-7AFBE2E8C466}"/>
              </a:ext>
            </a:extLst>
          </p:cNvPr>
          <p:cNvGrpSpPr/>
          <p:nvPr/>
        </p:nvGrpSpPr>
        <p:grpSpPr>
          <a:xfrm>
            <a:off x="1062845" y="2335990"/>
            <a:ext cx="5033154" cy="513301"/>
            <a:chOff x="6289040" y="4108328"/>
            <a:chExt cx="4302353" cy="513301"/>
          </a:xfrm>
        </p:grpSpPr>
        <p:sp>
          <p:nvSpPr>
            <p:cNvPr id="6" name="Textfeld 5">
              <a:extLst>
                <a:ext uri="{FF2B5EF4-FFF2-40B4-BE49-F238E27FC236}">
                  <a16:creationId xmlns:a16="http://schemas.microsoft.com/office/drawing/2014/main" id="{0055F56D-33CC-1D3A-4A3D-A28A69FD9A43}"/>
                </a:ext>
              </a:extLst>
            </p:cNvPr>
            <p:cNvSpPr txBox="1"/>
            <p:nvPr/>
          </p:nvSpPr>
          <p:spPr>
            <a:xfrm>
              <a:off x="6791324" y="4221519"/>
              <a:ext cx="3800069" cy="400110"/>
            </a:xfrm>
            <a:prstGeom prst="rect">
              <a:avLst/>
            </a:prstGeom>
            <a:noFill/>
          </p:spPr>
          <p:txBody>
            <a:bodyPr wrap="square" rtlCol="0">
              <a:spAutoFit/>
            </a:bodyPr>
            <a:lstStyle/>
            <a:p>
              <a:r>
                <a:rPr lang="de-DE" sz="2000" dirty="0">
                  <a:solidFill>
                    <a:srgbClr val="007085"/>
                  </a:solidFill>
                </a:rPr>
                <a:t>Radweg von </a:t>
              </a:r>
              <a:r>
                <a:rPr lang="de-DE" sz="2000" dirty="0" err="1">
                  <a:solidFill>
                    <a:srgbClr val="007085"/>
                  </a:solidFill>
                </a:rPr>
                <a:t>Alferde</a:t>
              </a:r>
              <a:r>
                <a:rPr lang="de-DE" sz="2000" dirty="0">
                  <a:solidFill>
                    <a:srgbClr val="007085"/>
                  </a:solidFill>
                </a:rPr>
                <a:t> nach Eldagsen</a:t>
              </a:r>
            </a:p>
          </p:txBody>
        </p:sp>
        <p:pic>
          <p:nvPicPr>
            <p:cNvPr id="7" name="Grafik 6" descr="Radfahren mit einfarbiger Füllung">
              <a:extLst>
                <a:ext uri="{FF2B5EF4-FFF2-40B4-BE49-F238E27FC236}">
                  <a16:creationId xmlns:a16="http://schemas.microsoft.com/office/drawing/2014/main" id="{72FB4549-DB2D-001F-CA83-73A99E1C3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040" y="4108328"/>
              <a:ext cx="502284" cy="502284"/>
            </a:xfrm>
            <a:prstGeom prst="rect">
              <a:avLst/>
            </a:prstGeom>
          </p:spPr>
        </p:pic>
      </p:grpSp>
      <p:grpSp>
        <p:nvGrpSpPr>
          <p:cNvPr id="3" name="Gruppieren 2">
            <a:extLst>
              <a:ext uri="{FF2B5EF4-FFF2-40B4-BE49-F238E27FC236}">
                <a16:creationId xmlns:a16="http://schemas.microsoft.com/office/drawing/2014/main" id="{54E81996-4F0D-5F41-AB85-6E876A62BB3C}"/>
              </a:ext>
            </a:extLst>
          </p:cNvPr>
          <p:cNvGrpSpPr/>
          <p:nvPr/>
        </p:nvGrpSpPr>
        <p:grpSpPr>
          <a:xfrm>
            <a:off x="7402181" y="2322091"/>
            <a:ext cx="3663624" cy="707886"/>
            <a:chOff x="7055946" y="2322091"/>
            <a:chExt cx="3663624" cy="707886"/>
          </a:xfrm>
        </p:grpSpPr>
        <p:sp>
          <p:nvSpPr>
            <p:cNvPr id="9" name="Textfeld 8">
              <a:extLst>
                <a:ext uri="{FF2B5EF4-FFF2-40B4-BE49-F238E27FC236}">
                  <a16:creationId xmlns:a16="http://schemas.microsoft.com/office/drawing/2014/main" id="{73D47296-F77A-6EE7-76D6-0F36E82B13EE}"/>
                </a:ext>
              </a:extLst>
            </p:cNvPr>
            <p:cNvSpPr txBox="1"/>
            <p:nvPr/>
          </p:nvSpPr>
          <p:spPr>
            <a:xfrm>
              <a:off x="7633470" y="2322091"/>
              <a:ext cx="3086100" cy="707886"/>
            </a:xfrm>
            <a:prstGeom prst="rect">
              <a:avLst/>
            </a:prstGeom>
            <a:noFill/>
          </p:spPr>
          <p:txBody>
            <a:bodyPr wrap="square" rtlCol="0">
              <a:spAutoFit/>
            </a:bodyPr>
            <a:lstStyle/>
            <a:p>
              <a:r>
                <a:rPr lang="de-DE" sz="2000" dirty="0">
                  <a:solidFill>
                    <a:srgbClr val="007085"/>
                  </a:solidFill>
                </a:rPr>
                <a:t>Wiederbelebung der Gastronomie</a:t>
              </a:r>
            </a:p>
          </p:txBody>
        </p:sp>
        <p:pic>
          <p:nvPicPr>
            <p:cNvPr id="10" name="Grafik 9" descr="Messer und Gabel mit einfarbiger Füllung">
              <a:extLst>
                <a:ext uri="{FF2B5EF4-FFF2-40B4-BE49-F238E27FC236}">
                  <a16:creationId xmlns:a16="http://schemas.microsoft.com/office/drawing/2014/main" id="{C5A8E672-A872-E73A-6BD7-55EF7F00ACE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55946" y="2375359"/>
              <a:ext cx="542574" cy="542574"/>
            </a:xfrm>
            <a:prstGeom prst="rect">
              <a:avLst/>
            </a:prstGeom>
          </p:spPr>
        </p:pic>
      </p:grpSp>
      <p:grpSp>
        <p:nvGrpSpPr>
          <p:cNvPr id="11" name="Gruppieren 10">
            <a:extLst>
              <a:ext uri="{FF2B5EF4-FFF2-40B4-BE49-F238E27FC236}">
                <a16:creationId xmlns:a16="http://schemas.microsoft.com/office/drawing/2014/main" id="{C89B8AA2-E7AC-59CE-8EA7-22965079A740}"/>
              </a:ext>
            </a:extLst>
          </p:cNvPr>
          <p:cNvGrpSpPr/>
          <p:nvPr/>
        </p:nvGrpSpPr>
        <p:grpSpPr>
          <a:xfrm>
            <a:off x="7382231" y="3245145"/>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Bessere Taktung des ÖPNV</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1527" y="5634259"/>
              <a:ext cx="378600" cy="1372464"/>
            </a:xfrm>
            <a:prstGeom prst="rect">
              <a:avLst/>
            </a:prstGeom>
          </p:spPr>
        </p:pic>
      </p:grpSp>
      <p:grpSp>
        <p:nvGrpSpPr>
          <p:cNvPr id="14" name="Gruppieren 13">
            <a:extLst>
              <a:ext uri="{FF2B5EF4-FFF2-40B4-BE49-F238E27FC236}">
                <a16:creationId xmlns:a16="http://schemas.microsoft.com/office/drawing/2014/main" id="{47B3F052-FFB4-C744-A324-DAA232B8C70F}"/>
              </a:ext>
            </a:extLst>
          </p:cNvPr>
          <p:cNvGrpSpPr/>
          <p:nvPr/>
        </p:nvGrpSpPr>
        <p:grpSpPr>
          <a:xfrm>
            <a:off x="1062845" y="3157216"/>
            <a:ext cx="4828875" cy="707886"/>
            <a:chOff x="6414035" y="2317075"/>
            <a:chExt cx="4828875" cy="707886"/>
          </a:xfrm>
        </p:grpSpPr>
        <p:sp>
          <p:nvSpPr>
            <p:cNvPr id="15" name="Textfeld 14">
              <a:extLst>
                <a:ext uri="{FF2B5EF4-FFF2-40B4-BE49-F238E27FC236}">
                  <a16:creationId xmlns:a16="http://schemas.microsoft.com/office/drawing/2014/main" id="{C9EB0D54-D9E1-E69C-2A6E-BA8F1C7FF70C}"/>
                </a:ext>
              </a:extLst>
            </p:cNvPr>
            <p:cNvSpPr txBox="1"/>
            <p:nvPr/>
          </p:nvSpPr>
          <p:spPr>
            <a:xfrm>
              <a:off x="6975709" y="2317075"/>
              <a:ext cx="4267201" cy="707886"/>
            </a:xfrm>
            <a:prstGeom prst="rect">
              <a:avLst/>
            </a:prstGeom>
            <a:noFill/>
          </p:spPr>
          <p:txBody>
            <a:bodyPr wrap="square" rtlCol="0">
              <a:spAutoFit/>
            </a:bodyPr>
            <a:lstStyle/>
            <a:p>
              <a:r>
                <a:rPr lang="de-DE" sz="2000" dirty="0">
                  <a:solidFill>
                    <a:srgbClr val="007085"/>
                  </a:solidFill>
                </a:rPr>
                <a:t>Freizeiteinrichtungen / Treffpunkte für Kinder und Jugendliche</a:t>
              </a:r>
            </a:p>
          </p:txBody>
        </p:sp>
        <p:pic>
          <p:nvPicPr>
            <p:cNvPr id="16" name="Grafik 15" descr="Gruppe von Personen mit einfarbiger Füllung">
              <a:extLst>
                <a:ext uri="{FF2B5EF4-FFF2-40B4-BE49-F238E27FC236}">
                  <a16:creationId xmlns:a16="http://schemas.microsoft.com/office/drawing/2014/main" id="{88C83588-3892-4194-9439-43602A0B98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14035" y="2405004"/>
              <a:ext cx="561674" cy="542574"/>
            </a:xfrm>
            <a:prstGeom prst="rect">
              <a:avLst/>
            </a:prstGeom>
          </p:spPr>
        </p:pic>
      </p:grpSp>
      <p:grpSp>
        <p:nvGrpSpPr>
          <p:cNvPr id="20" name="Gruppieren 19">
            <a:extLst>
              <a:ext uri="{FF2B5EF4-FFF2-40B4-BE49-F238E27FC236}">
                <a16:creationId xmlns:a16="http://schemas.microsoft.com/office/drawing/2014/main" id="{FCCE1FB3-544C-BEC7-71F8-C6B77E99ADA6}"/>
              </a:ext>
            </a:extLst>
          </p:cNvPr>
          <p:cNvGrpSpPr/>
          <p:nvPr/>
        </p:nvGrpSpPr>
        <p:grpSpPr>
          <a:xfrm>
            <a:off x="922821" y="4158123"/>
            <a:ext cx="3787798" cy="720130"/>
            <a:chOff x="922821" y="4158123"/>
            <a:chExt cx="3787798" cy="720130"/>
          </a:xfrm>
        </p:grpSpPr>
        <p:pic>
          <p:nvPicPr>
            <p:cNvPr id="18" name="Grafik 17" descr="Rollstuhl mit einfarbiger Füllung">
              <a:extLst>
                <a:ext uri="{FF2B5EF4-FFF2-40B4-BE49-F238E27FC236}">
                  <a16:creationId xmlns:a16="http://schemas.microsoft.com/office/drawing/2014/main" id="{4F958E7C-CBDD-5D60-4C90-2BDFEBAB934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22821" y="4170367"/>
              <a:ext cx="707886" cy="707886"/>
            </a:xfrm>
            <a:prstGeom prst="rect">
              <a:avLst/>
            </a:prstGeom>
          </p:spPr>
        </p:pic>
        <p:sp>
          <p:nvSpPr>
            <p:cNvPr id="19" name="Textfeld 18">
              <a:extLst>
                <a:ext uri="{FF2B5EF4-FFF2-40B4-BE49-F238E27FC236}">
                  <a16:creationId xmlns:a16="http://schemas.microsoft.com/office/drawing/2014/main" id="{6B79C4B6-8B2D-0479-3682-78341910B307}"/>
                </a:ext>
              </a:extLst>
            </p:cNvPr>
            <p:cNvSpPr txBox="1"/>
            <p:nvPr/>
          </p:nvSpPr>
          <p:spPr>
            <a:xfrm>
              <a:off x="1624519" y="4158123"/>
              <a:ext cx="3086100" cy="707886"/>
            </a:xfrm>
            <a:prstGeom prst="rect">
              <a:avLst/>
            </a:prstGeom>
            <a:noFill/>
          </p:spPr>
          <p:txBody>
            <a:bodyPr wrap="square" rtlCol="0">
              <a:spAutoFit/>
            </a:bodyPr>
            <a:lstStyle/>
            <a:p>
              <a:r>
                <a:rPr lang="de-DE" sz="2000" dirty="0">
                  <a:solidFill>
                    <a:srgbClr val="007085"/>
                  </a:solidFill>
                </a:rPr>
                <a:t>Dorfgemeinschaftshaus barrierefrei umbauen</a:t>
              </a:r>
            </a:p>
          </p:txBody>
        </p:sp>
      </p:grpSp>
      <p:pic>
        <p:nvPicPr>
          <p:cNvPr id="22" name="Grafik 21" descr="Feuerwehrfrau mit einfarbiger Füllung">
            <a:extLst>
              <a:ext uri="{FF2B5EF4-FFF2-40B4-BE49-F238E27FC236}">
                <a16:creationId xmlns:a16="http://schemas.microsoft.com/office/drawing/2014/main" id="{90F4EE74-EF4B-E7DA-DB9C-5920C4DF5E1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14175" y="4158123"/>
            <a:ext cx="707886" cy="707886"/>
          </a:xfrm>
          <a:prstGeom prst="rect">
            <a:avLst/>
          </a:prstGeom>
        </p:spPr>
      </p:pic>
      <p:sp>
        <p:nvSpPr>
          <p:cNvPr id="23" name="Textfeld 22">
            <a:extLst>
              <a:ext uri="{FF2B5EF4-FFF2-40B4-BE49-F238E27FC236}">
                <a16:creationId xmlns:a16="http://schemas.microsoft.com/office/drawing/2014/main" id="{7E40167B-74F3-87F7-EB66-3780D3B32658}"/>
              </a:ext>
            </a:extLst>
          </p:cNvPr>
          <p:cNvSpPr txBox="1"/>
          <p:nvPr/>
        </p:nvSpPr>
        <p:spPr>
          <a:xfrm>
            <a:off x="8007666" y="4158123"/>
            <a:ext cx="3086100" cy="707886"/>
          </a:xfrm>
          <a:prstGeom prst="rect">
            <a:avLst/>
          </a:prstGeom>
          <a:noFill/>
        </p:spPr>
        <p:txBody>
          <a:bodyPr wrap="square" rtlCol="0">
            <a:spAutoFit/>
          </a:bodyPr>
          <a:lstStyle/>
          <a:p>
            <a:r>
              <a:rPr lang="de-DE" sz="2000" dirty="0">
                <a:solidFill>
                  <a:srgbClr val="007085"/>
                </a:solidFill>
              </a:rPr>
              <a:t>(Neu-) Bau des Feuerwehrhauses</a:t>
            </a:r>
          </a:p>
        </p:txBody>
      </p:sp>
      <p:pic>
        <p:nvPicPr>
          <p:cNvPr id="25" name="Grafik 24" descr="LKW mit einfarbiger Füllung">
            <a:extLst>
              <a:ext uri="{FF2B5EF4-FFF2-40B4-BE49-F238E27FC236}">
                <a16:creationId xmlns:a16="http://schemas.microsoft.com/office/drawing/2014/main" id="{80BE1B29-2C52-2F20-B8D7-1A7FC68B832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02181" y="5115296"/>
            <a:ext cx="707886" cy="707886"/>
          </a:xfrm>
          <a:prstGeom prst="rect">
            <a:avLst/>
          </a:prstGeom>
        </p:spPr>
      </p:pic>
      <p:sp>
        <p:nvSpPr>
          <p:cNvPr id="26" name="Textfeld 25">
            <a:extLst>
              <a:ext uri="{FF2B5EF4-FFF2-40B4-BE49-F238E27FC236}">
                <a16:creationId xmlns:a16="http://schemas.microsoft.com/office/drawing/2014/main" id="{B47203F9-F618-757A-D7F1-2102CEBD17B7}"/>
              </a:ext>
            </a:extLst>
          </p:cNvPr>
          <p:cNvSpPr txBox="1"/>
          <p:nvPr/>
        </p:nvSpPr>
        <p:spPr>
          <a:xfrm>
            <a:off x="8110067" y="5115296"/>
            <a:ext cx="3086100" cy="707886"/>
          </a:xfrm>
          <a:prstGeom prst="rect">
            <a:avLst/>
          </a:prstGeom>
          <a:noFill/>
        </p:spPr>
        <p:txBody>
          <a:bodyPr wrap="square" rtlCol="0">
            <a:spAutoFit/>
          </a:bodyPr>
          <a:lstStyle/>
          <a:p>
            <a:r>
              <a:rPr lang="de-DE" sz="2000" dirty="0">
                <a:solidFill>
                  <a:srgbClr val="007085"/>
                </a:solidFill>
              </a:rPr>
              <a:t>Nahversorgung: Mobile Angebote schaffen</a:t>
            </a:r>
          </a:p>
        </p:txBody>
      </p:sp>
      <p:pic>
        <p:nvPicPr>
          <p:cNvPr id="28" name="Grafik 27" descr="Architektur mit einfarbiger Füllung">
            <a:extLst>
              <a:ext uri="{FF2B5EF4-FFF2-40B4-BE49-F238E27FC236}">
                <a16:creationId xmlns:a16="http://schemas.microsoft.com/office/drawing/2014/main" id="{B0E1376B-3AB1-8CDB-D705-E3F5DB55550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2844" y="5105049"/>
            <a:ext cx="700641" cy="679096"/>
          </a:xfrm>
          <a:prstGeom prst="rect">
            <a:avLst/>
          </a:prstGeom>
        </p:spPr>
      </p:pic>
      <p:sp>
        <p:nvSpPr>
          <p:cNvPr id="29" name="Textfeld 28">
            <a:extLst>
              <a:ext uri="{FF2B5EF4-FFF2-40B4-BE49-F238E27FC236}">
                <a16:creationId xmlns:a16="http://schemas.microsoft.com/office/drawing/2014/main" id="{D41DB8E3-78AC-2497-2308-38C4FFA873E2}"/>
              </a:ext>
            </a:extLst>
          </p:cNvPr>
          <p:cNvSpPr txBox="1"/>
          <p:nvPr/>
        </p:nvSpPr>
        <p:spPr>
          <a:xfrm>
            <a:off x="1727409" y="5115296"/>
            <a:ext cx="5117274" cy="707886"/>
          </a:xfrm>
          <a:prstGeom prst="rect">
            <a:avLst/>
          </a:prstGeom>
          <a:noFill/>
        </p:spPr>
        <p:txBody>
          <a:bodyPr wrap="square" rtlCol="0">
            <a:spAutoFit/>
          </a:bodyPr>
          <a:lstStyle/>
          <a:p>
            <a:r>
              <a:rPr lang="de-DE" sz="2000" dirty="0">
                <a:solidFill>
                  <a:srgbClr val="007085"/>
                </a:solidFill>
              </a:rPr>
              <a:t>Ort nicht weiter zersiedeln, lieber Baulücken schließen und Leerstände umnutzen</a:t>
            </a:r>
          </a:p>
        </p:txBody>
      </p:sp>
    </p:spTree>
    <p:extLst>
      <p:ext uri="{BB962C8B-B14F-4D97-AF65-F5344CB8AC3E}">
        <p14:creationId xmlns:p14="http://schemas.microsoft.com/office/powerpoint/2010/main" val="4086691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C42F5DBA-CC99-4D42-97D2-22EAC2FB5DD9}"/>
              </a:ext>
            </a:extLst>
          </p:cNvPr>
          <p:cNvGraphicFramePr>
            <a:graphicFrameLocks/>
          </p:cNvGraphicFramePr>
          <p:nvPr>
            <p:extLst>
              <p:ext uri="{D42A27DB-BD31-4B8C-83A1-F6EECF244321}">
                <p14:modId xmlns:p14="http://schemas.microsoft.com/office/powerpoint/2010/main" val="518557421"/>
              </p:ext>
            </p:extLst>
          </p:nvPr>
        </p:nvGraphicFramePr>
        <p:xfrm>
          <a:off x="390917" y="968824"/>
          <a:ext cx="11407506" cy="560746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Altenhagen I</a:t>
            </a:r>
            <a:endParaRPr lang="de-DE" sz="2700" dirty="0">
              <a:solidFill>
                <a:srgbClr val="FFFF00"/>
              </a:solidFill>
            </a:endParaRPr>
          </a:p>
        </p:txBody>
      </p:sp>
      <p:sp>
        <p:nvSpPr>
          <p:cNvPr id="5" name="Textfeld 4">
            <a:extLst>
              <a:ext uri="{FF2B5EF4-FFF2-40B4-BE49-F238E27FC236}">
                <a16:creationId xmlns:a16="http://schemas.microsoft.com/office/drawing/2014/main" id="{82F3D313-E8F7-811D-3C83-2E6AE2D0DFF6}"/>
              </a:ext>
            </a:extLst>
          </p:cNvPr>
          <p:cNvSpPr txBox="1"/>
          <p:nvPr/>
        </p:nvSpPr>
        <p:spPr>
          <a:xfrm>
            <a:off x="11242689" y="6187990"/>
            <a:ext cx="555734" cy="261610"/>
          </a:xfrm>
          <a:prstGeom prst="rect">
            <a:avLst/>
          </a:prstGeom>
          <a:noFill/>
        </p:spPr>
        <p:txBody>
          <a:bodyPr wrap="square" rtlCol="0">
            <a:spAutoFit/>
          </a:bodyPr>
          <a:lstStyle/>
          <a:p>
            <a:pPr algn="r"/>
            <a:r>
              <a:rPr lang="de-DE" sz="1100" dirty="0"/>
              <a:t>n= 9</a:t>
            </a:r>
          </a:p>
        </p:txBody>
      </p:sp>
    </p:spTree>
    <p:extLst>
      <p:ext uri="{BB962C8B-B14F-4D97-AF65-F5344CB8AC3E}">
        <p14:creationId xmlns:p14="http://schemas.microsoft.com/office/powerpoint/2010/main" val="493975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Altenhagen I</a:t>
            </a:r>
            <a:endParaRPr lang="de-DE" sz="2700" dirty="0">
              <a:solidFill>
                <a:srgbClr val="FFFF00"/>
              </a:solidFill>
            </a:endParaRPr>
          </a:p>
        </p:txBody>
      </p:sp>
      <p:sp>
        <p:nvSpPr>
          <p:cNvPr id="5" name="Textfeld 4">
            <a:extLst>
              <a:ext uri="{FF2B5EF4-FFF2-40B4-BE49-F238E27FC236}">
                <a16:creationId xmlns:a16="http://schemas.microsoft.com/office/drawing/2014/main" id="{4396DBC1-7478-3B9F-8AF7-FCCBBC069FF9}"/>
              </a:ext>
            </a:extLst>
          </p:cNvPr>
          <p:cNvSpPr txBox="1"/>
          <p:nvPr/>
        </p:nvSpPr>
        <p:spPr>
          <a:xfrm>
            <a:off x="11248009" y="6138562"/>
            <a:ext cx="555734" cy="261610"/>
          </a:xfrm>
          <a:prstGeom prst="rect">
            <a:avLst/>
          </a:prstGeom>
          <a:noFill/>
        </p:spPr>
        <p:txBody>
          <a:bodyPr wrap="square" rtlCol="0">
            <a:spAutoFit/>
          </a:bodyPr>
          <a:lstStyle/>
          <a:p>
            <a:pPr algn="r"/>
            <a:r>
              <a:rPr lang="de-DE" sz="1100" dirty="0"/>
              <a:t>n= 9</a:t>
            </a:r>
          </a:p>
        </p:txBody>
      </p:sp>
      <p:graphicFrame>
        <p:nvGraphicFramePr>
          <p:cNvPr id="6" name="Diagramm 5">
            <a:extLst>
              <a:ext uri="{FF2B5EF4-FFF2-40B4-BE49-F238E27FC236}">
                <a16:creationId xmlns:a16="http://schemas.microsoft.com/office/drawing/2014/main" id="{67022021-CFCD-4A5D-821B-1D395A3E8F97}"/>
              </a:ext>
            </a:extLst>
          </p:cNvPr>
          <p:cNvGraphicFramePr>
            <a:graphicFrameLocks/>
          </p:cNvGraphicFramePr>
          <p:nvPr>
            <p:extLst>
              <p:ext uri="{D42A27DB-BD31-4B8C-83A1-F6EECF244321}">
                <p14:modId xmlns:p14="http://schemas.microsoft.com/office/powerpoint/2010/main" val="1770044996"/>
              </p:ext>
            </p:extLst>
          </p:nvPr>
        </p:nvGraphicFramePr>
        <p:xfrm>
          <a:off x="768547" y="1249613"/>
          <a:ext cx="10654906" cy="45855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8388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Altenhagen I</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11" name="Gruppieren 10">
            <a:extLst>
              <a:ext uri="{FF2B5EF4-FFF2-40B4-BE49-F238E27FC236}">
                <a16:creationId xmlns:a16="http://schemas.microsoft.com/office/drawing/2014/main" id="{C89B8AA2-E7AC-59CE-8EA7-22965079A740}"/>
              </a:ext>
            </a:extLst>
          </p:cNvPr>
          <p:cNvGrpSpPr/>
          <p:nvPr/>
        </p:nvGrpSpPr>
        <p:grpSpPr>
          <a:xfrm>
            <a:off x="7382231" y="3245145"/>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Bessere Taktung des ÖPNV</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527" y="5634259"/>
              <a:ext cx="378600" cy="1372464"/>
            </a:xfrm>
            <a:prstGeom prst="rect">
              <a:avLst/>
            </a:prstGeom>
          </p:spPr>
        </p:pic>
      </p:grpSp>
      <p:sp>
        <p:nvSpPr>
          <p:cNvPr id="26" name="Textfeld 25">
            <a:extLst>
              <a:ext uri="{FF2B5EF4-FFF2-40B4-BE49-F238E27FC236}">
                <a16:creationId xmlns:a16="http://schemas.microsoft.com/office/drawing/2014/main" id="{B47203F9-F618-757A-D7F1-2102CEBD17B7}"/>
              </a:ext>
            </a:extLst>
          </p:cNvPr>
          <p:cNvSpPr txBox="1"/>
          <p:nvPr/>
        </p:nvSpPr>
        <p:spPr>
          <a:xfrm>
            <a:off x="7151279" y="4505970"/>
            <a:ext cx="3086100" cy="707886"/>
          </a:xfrm>
          <a:prstGeom prst="rect">
            <a:avLst/>
          </a:prstGeom>
          <a:noFill/>
        </p:spPr>
        <p:txBody>
          <a:bodyPr wrap="square" rtlCol="0">
            <a:spAutoFit/>
          </a:bodyPr>
          <a:lstStyle/>
          <a:p>
            <a:r>
              <a:rPr lang="de-DE" sz="2000" dirty="0">
                <a:solidFill>
                  <a:srgbClr val="007085"/>
                </a:solidFill>
              </a:rPr>
              <a:t>Senior*innen-gerechtes Leben und wohnen</a:t>
            </a:r>
          </a:p>
        </p:txBody>
      </p:sp>
      <p:grpSp>
        <p:nvGrpSpPr>
          <p:cNvPr id="8" name="Gruppieren 7">
            <a:extLst>
              <a:ext uri="{FF2B5EF4-FFF2-40B4-BE49-F238E27FC236}">
                <a16:creationId xmlns:a16="http://schemas.microsoft.com/office/drawing/2014/main" id="{C03E2A51-16A8-2E6C-7545-B15643B73F0F}"/>
              </a:ext>
            </a:extLst>
          </p:cNvPr>
          <p:cNvGrpSpPr/>
          <p:nvPr/>
        </p:nvGrpSpPr>
        <p:grpSpPr>
          <a:xfrm>
            <a:off x="965189" y="2316967"/>
            <a:ext cx="5781839" cy="718133"/>
            <a:chOff x="1062844" y="5105049"/>
            <a:chExt cx="5781839" cy="718133"/>
          </a:xfrm>
        </p:grpSpPr>
        <p:pic>
          <p:nvPicPr>
            <p:cNvPr id="28" name="Grafik 27" descr="Architektur mit einfarbiger Füllung">
              <a:extLst>
                <a:ext uri="{FF2B5EF4-FFF2-40B4-BE49-F238E27FC236}">
                  <a16:creationId xmlns:a16="http://schemas.microsoft.com/office/drawing/2014/main" id="{B0E1376B-3AB1-8CDB-D705-E3F5DB5555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2844" y="5105049"/>
              <a:ext cx="700641" cy="679096"/>
            </a:xfrm>
            <a:prstGeom prst="rect">
              <a:avLst/>
            </a:prstGeom>
          </p:spPr>
        </p:pic>
        <p:sp>
          <p:nvSpPr>
            <p:cNvPr id="29" name="Textfeld 28">
              <a:extLst>
                <a:ext uri="{FF2B5EF4-FFF2-40B4-BE49-F238E27FC236}">
                  <a16:creationId xmlns:a16="http://schemas.microsoft.com/office/drawing/2014/main" id="{D41DB8E3-78AC-2497-2308-38C4FFA873E2}"/>
                </a:ext>
              </a:extLst>
            </p:cNvPr>
            <p:cNvSpPr txBox="1"/>
            <p:nvPr/>
          </p:nvSpPr>
          <p:spPr>
            <a:xfrm>
              <a:off x="1727409" y="5115296"/>
              <a:ext cx="5117274" cy="707886"/>
            </a:xfrm>
            <a:prstGeom prst="rect">
              <a:avLst/>
            </a:prstGeom>
            <a:noFill/>
          </p:spPr>
          <p:txBody>
            <a:bodyPr wrap="square" rtlCol="0">
              <a:spAutoFit/>
            </a:bodyPr>
            <a:lstStyle/>
            <a:p>
              <a:r>
                <a:rPr lang="de-DE" sz="2000" dirty="0">
                  <a:solidFill>
                    <a:srgbClr val="007085"/>
                  </a:solidFill>
                </a:rPr>
                <a:t>Ort nicht weiter zersiedeln, lieber Baulücken schließen und Leerstände umnutzen</a:t>
              </a:r>
            </a:p>
          </p:txBody>
        </p:sp>
      </p:grpSp>
      <p:pic>
        <p:nvPicPr>
          <p:cNvPr id="21" name="Grafik 20" descr="Ernte mit einfarbiger Füllung">
            <a:extLst>
              <a:ext uri="{FF2B5EF4-FFF2-40B4-BE49-F238E27FC236}">
                <a16:creationId xmlns:a16="http://schemas.microsoft.com/office/drawing/2014/main" id="{2B2615EE-781B-673C-AB7C-22A626D188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65830" y="3981991"/>
            <a:ext cx="679096" cy="679096"/>
          </a:xfrm>
          <a:prstGeom prst="rect">
            <a:avLst/>
          </a:prstGeom>
        </p:spPr>
      </p:pic>
      <p:sp>
        <p:nvSpPr>
          <p:cNvPr id="30" name="Textfeld 29">
            <a:extLst>
              <a:ext uri="{FF2B5EF4-FFF2-40B4-BE49-F238E27FC236}">
                <a16:creationId xmlns:a16="http://schemas.microsoft.com/office/drawing/2014/main" id="{5B4B4ED5-1285-AC78-48FF-B2A92FECCFC5}"/>
              </a:ext>
            </a:extLst>
          </p:cNvPr>
          <p:cNvSpPr txBox="1"/>
          <p:nvPr/>
        </p:nvSpPr>
        <p:spPr>
          <a:xfrm>
            <a:off x="2381002" y="3981991"/>
            <a:ext cx="3211996" cy="707886"/>
          </a:xfrm>
          <a:prstGeom prst="rect">
            <a:avLst/>
          </a:prstGeom>
          <a:noFill/>
        </p:spPr>
        <p:txBody>
          <a:bodyPr wrap="square" rtlCol="0">
            <a:spAutoFit/>
          </a:bodyPr>
          <a:lstStyle/>
          <a:p>
            <a:r>
              <a:rPr lang="de-DE" sz="2000" dirty="0">
                <a:solidFill>
                  <a:srgbClr val="007085"/>
                </a:solidFill>
              </a:rPr>
              <a:t>Klimaschutzmaßnahmen und Artenvielfalt schützen</a:t>
            </a:r>
          </a:p>
        </p:txBody>
      </p:sp>
      <p:pic>
        <p:nvPicPr>
          <p:cNvPr id="27" name="Grafik 26" descr="Frau mit Stock mit einfarbiger Füllung">
            <a:extLst>
              <a:ext uri="{FF2B5EF4-FFF2-40B4-BE49-F238E27FC236}">
                <a16:creationId xmlns:a16="http://schemas.microsoft.com/office/drawing/2014/main" id="{E323EFE7-4414-D495-8E3D-7C0BE37D865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43393" y="4523419"/>
            <a:ext cx="707886" cy="707886"/>
          </a:xfrm>
          <a:prstGeom prst="rect">
            <a:avLst/>
          </a:prstGeom>
        </p:spPr>
      </p:pic>
    </p:spTree>
    <p:extLst>
      <p:ext uri="{BB962C8B-B14F-4D97-AF65-F5344CB8AC3E}">
        <p14:creationId xmlns:p14="http://schemas.microsoft.com/office/powerpoint/2010/main" val="318069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a:extLst>
              <a:ext uri="{FF2B5EF4-FFF2-40B4-BE49-F238E27FC236}">
                <a16:creationId xmlns:a16="http://schemas.microsoft.com/office/drawing/2014/main" id="{920EF15D-F26D-4C5B-A104-1A869FE19417}"/>
              </a:ext>
            </a:extLst>
          </p:cNvPr>
          <p:cNvGraphicFramePr>
            <a:graphicFrameLocks/>
          </p:cNvGraphicFramePr>
          <p:nvPr>
            <p:extLst>
              <p:ext uri="{D42A27DB-BD31-4B8C-83A1-F6EECF244321}">
                <p14:modId xmlns:p14="http://schemas.microsoft.com/office/powerpoint/2010/main" val="2617247701"/>
              </p:ext>
            </p:extLst>
          </p:nvPr>
        </p:nvGraphicFramePr>
        <p:xfrm>
          <a:off x="388257" y="915026"/>
          <a:ext cx="11414967" cy="56797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Alvesrode</a:t>
            </a:r>
            <a:endParaRPr lang="de-DE" sz="2700" dirty="0">
              <a:solidFill>
                <a:srgbClr val="FFFF00"/>
              </a:solidFill>
            </a:endParaRPr>
          </a:p>
        </p:txBody>
      </p:sp>
      <p:sp>
        <p:nvSpPr>
          <p:cNvPr id="4" name="Textfeld 3">
            <a:extLst>
              <a:ext uri="{FF2B5EF4-FFF2-40B4-BE49-F238E27FC236}">
                <a16:creationId xmlns:a16="http://schemas.microsoft.com/office/drawing/2014/main" id="{0A531994-D818-F9EB-D8BE-C9622DCA4C90}"/>
              </a:ext>
            </a:extLst>
          </p:cNvPr>
          <p:cNvSpPr txBox="1"/>
          <p:nvPr/>
        </p:nvSpPr>
        <p:spPr>
          <a:xfrm>
            <a:off x="11247490" y="6184335"/>
            <a:ext cx="555734" cy="261610"/>
          </a:xfrm>
          <a:prstGeom prst="rect">
            <a:avLst/>
          </a:prstGeom>
          <a:noFill/>
        </p:spPr>
        <p:txBody>
          <a:bodyPr wrap="square" rtlCol="0">
            <a:spAutoFit/>
          </a:bodyPr>
          <a:lstStyle/>
          <a:p>
            <a:pPr algn="r"/>
            <a:r>
              <a:rPr lang="de-DE" sz="1100" dirty="0"/>
              <a:t>n= 48</a:t>
            </a:r>
          </a:p>
        </p:txBody>
      </p:sp>
    </p:spTree>
    <p:extLst>
      <p:ext uri="{BB962C8B-B14F-4D97-AF65-F5344CB8AC3E}">
        <p14:creationId xmlns:p14="http://schemas.microsoft.com/office/powerpoint/2010/main" val="115970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A7B26D1-5E51-4BA4-8229-0DE27799BF43}"/>
              </a:ext>
            </a:extLst>
          </p:cNvPr>
          <p:cNvSpPr>
            <a:spLocks noGrp="1"/>
          </p:cNvSpPr>
          <p:nvPr>
            <p:ph type="title"/>
          </p:nvPr>
        </p:nvSpPr>
        <p:spPr/>
        <p:txBody>
          <a:bodyPr/>
          <a:lstStyle/>
          <a:p>
            <a:r>
              <a:rPr lang="de-DE">
                <a:solidFill>
                  <a:srgbClr val="007085"/>
                </a:solidFill>
              </a:rPr>
              <a:t>Inhalt</a:t>
            </a:r>
          </a:p>
        </p:txBody>
      </p:sp>
      <p:pic>
        <p:nvPicPr>
          <p:cNvPr id="6" name="Picture 2" descr="Notizbuch, Agenda, Notizen">
            <a:extLst>
              <a:ext uri="{FF2B5EF4-FFF2-40B4-BE49-F238E27FC236}">
                <a16:creationId xmlns:a16="http://schemas.microsoft.com/office/drawing/2014/main" id="{B3217B1C-864B-4D44-93B8-D55A36AFB46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90286" y="1465006"/>
            <a:ext cx="3175872" cy="4277033"/>
          </a:xfrm>
          <a:prstGeom prst="rect">
            <a:avLst/>
          </a:prstGeom>
          <a:noFill/>
        </p:spPr>
      </p:pic>
      <p:grpSp>
        <p:nvGrpSpPr>
          <p:cNvPr id="7" name="Gruppieren 6">
            <a:extLst>
              <a:ext uri="{FF2B5EF4-FFF2-40B4-BE49-F238E27FC236}">
                <a16:creationId xmlns:a16="http://schemas.microsoft.com/office/drawing/2014/main" id="{88BA76CC-8FFD-400F-A18F-5105F6FF2D43}"/>
              </a:ext>
            </a:extLst>
          </p:cNvPr>
          <p:cNvGrpSpPr/>
          <p:nvPr/>
        </p:nvGrpSpPr>
        <p:grpSpPr>
          <a:xfrm>
            <a:off x="3630539" y="1378382"/>
            <a:ext cx="8039937" cy="2842916"/>
            <a:chOff x="3582914" y="1016432"/>
            <a:chExt cx="8039937" cy="2842916"/>
          </a:xfrm>
        </p:grpSpPr>
        <p:sp>
          <p:nvSpPr>
            <p:cNvPr id="5" name="Rechteck 4">
              <a:extLst>
                <a:ext uri="{FF2B5EF4-FFF2-40B4-BE49-F238E27FC236}">
                  <a16:creationId xmlns:a16="http://schemas.microsoft.com/office/drawing/2014/main" id="{62FC580C-97B0-425F-B73A-529CACD1CE54}"/>
                </a:ext>
              </a:extLst>
            </p:cNvPr>
            <p:cNvSpPr/>
            <p:nvPr/>
          </p:nvSpPr>
          <p:spPr>
            <a:xfrm>
              <a:off x="3582914" y="1359881"/>
              <a:ext cx="8039937" cy="2499467"/>
            </a:xfrm>
            <a:prstGeom prst="rect">
              <a:avLst/>
            </a:prstGeom>
          </p:spPr>
          <p:txBody>
            <a:bodyPr wrap="square">
              <a:spAutoFit/>
            </a:bodyPr>
            <a:lstStyle/>
            <a:p>
              <a:pPr marL="342900" indent="-342900">
                <a:lnSpc>
                  <a:spcPct val="105000"/>
                </a:lnSpc>
                <a:spcAft>
                  <a:spcPts val="800"/>
                </a:spcAft>
                <a:buFont typeface="+mj-lt"/>
                <a:buAutoNum type="arabicPeriod"/>
              </a:pPr>
              <a:r>
                <a:rPr lang="de-DE" sz="1600" dirty="0"/>
                <a:t>Methodik: Wann, wer, wie und warum?			</a:t>
              </a:r>
            </a:p>
            <a:p>
              <a:pPr marL="342900" indent="-342900">
                <a:lnSpc>
                  <a:spcPct val="105000"/>
                </a:lnSpc>
                <a:spcAft>
                  <a:spcPts val="800"/>
                </a:spcAft>
                <a:buFont typeface="+mj-lt"/>
                <a:buAutoNum type="arabicPeriod"/>
              </a:pPr>
              <a:r>
                <a:rPr lang="de-DE" sz="1600" dirty="0"/>
                <a:t>Zusammensetzung der Teilnehmenden				</a:t>
              </a:r>
            </a:p>
            <a:p>
              <a:pPr marL="342900" indent="-342900">
                <a:lnSpc>
                  <a:spcPct val="105000"/>
                </a:lnSpc>
                <a:spcAft>
                  <a:spcPts val="800"/>
                </a:spcAft>
                <a:buFont typeface="+mj-lt"/>
                <a:buAutoNum type="arabicPeriod"/>
              </a:pPr>
              <a:r>
                <a:rPr lang="de-DE" sz="1600" dirty="0"/>
                <a:t>Allgemeine Bewertung der Gesamtstadt</a:t>
              </a:r>
              <a:r>
                <a:rPr lang="de-DE" sz="1600" dirty="0">
                  <a:highlight>
                    <a:srgbClr val="FFFF00"/>
                  </a:highlight>
                </a:rPr>
                <a:t>			</a:t>
              </a:r>
            </a:p>
            <a:p>
              <a:pPr marL="342900" indent="-342900">
                <a:lnSpc>
                  <a:spcPct val="105000"/>
                </a:lnSpc>
                <a:spcAft>
                  <a:spcPts val="800"/>
                </a:spcAft>
                <a:buFont typeface="+mj-lt"/>
                <a:buAutoNum type="arabicPeriod"/>
              </a:pPr>
              <a:r>
                <a:rPr lang="de-DE" sz="1600" dirty="0"/>
                <a:t>Verkehrsmittelwahl </a:t>
              </a:r>
              <a:r>
                <a:rPr lang="de-DE" sz="1600" dirty="0">
                  <a:highlight>
                    <a:srgbClr val="FFFF00"/>
                  </a:highlight>
                </a:rPr>
                <a:t>                                                                             </a:t>
              </a:r>
            </a:p>
            <a:p>
              <a:pPr marL="342900" indent="-342900">
                <a:lnSpc>
                  <a:spcPct val="105000"/>
                </a:lnSpc>
                <a:spcAft>
                  <a:spcPts val="800"/>
                </a:spcAft>
                <a:buFont typeface="+mj-lt"/>
                <a:buAutoNum type="arabicPeriod"/>
              </a:pPr>
              <a:r>
                <a:rPr lang="de-DE" sz="1600" dirty="0"/>
                <a:t>Maßnahmenvorschläge</a:t>
              </a:r>
            </a:p>
            <a:p>
              <a:pPr marL="342900" indent="-342900">
                <a:lnSpc>
                  <a:spcPct val="105000"/>
                </a:lnSpc>
                <a:spcAft>
                  <a:spcPts val="800"/>
                </a:spcAft>
                <a:buFont typeface="+mj-lt"/>
                <a:buAutoNum type="arabicPeriod"/>
              </a:pPr>
              <a:r>
                <a:rPr lang="de-DE" sz="1600" dirty="0"/>
                <a:t>Stadtteilbezogene Angaben</a:t>
              </a:r>
            </a:p>
            <a:p>
              <a:pPr marL="342900" indent="-342900">
                <a:lnSpc>
                  <a:spcPct val="105000"/>
                </a:lnSpc>
                <a:spcAft>
                  <a:spcPts val="800"/>
                </a:spcAft>
                <a:buFont typeface="+mj-lt"/>
                <a:buAutoNum type="arabicPeriod"/>
              </a:pPr>
              <a:r>
                <a:rPr lang="de-DE" sz="1600" dirty="0"/>
                <a:t>Stadtteile im Vergleich</a:t>
              </a:r>
            </a:p>
          </p:txBody>
        </p:sp>
        <p:sp>
          <p:nvSpPr>
            <p:cNvPr id="2" name="Textfeld 1">
              <a:extLst>
                <a:ext uri="{FF2B5EF4-FFF2-40B4-BE49-F238E27FC236}">
                  <a16:creationId xmlns:a16="http://schemas.microsoft.com/office/drawing/2014/main" id="{62BA91FB-4DF4-4013-A373-F970076FAF37}"/>
                </a:ext>
              </a:extLst>
            </p:cNvPr>
            <p:cNvSpPr txBox="1"/>
            <p:nvPr/>
          </p:nvSpPr>
          <p:spPr>
            <a:xfrm>
              <a:off x="9826815" y="1016432"/>
              <a:ext cx="875071" cy="338554"/>
            </a:xfrm>
            <a:prstGeom prst="rect">
              <a:avLst/>
            </a:prstGeom>
            <a:noFill/>
          </p:spPr>
          <p:txBody>
            <a:bodyPr wrap="square" rtlCol="0">
              <a:spAutoFit/>
            </a:bodyPr>
            <a:lstStyle/>
            <a:p>
              <a:r>
                <a:rPr lang="de-DE" sz="1600"/>
                <a:t>Seite</a:t>
              </a:r>
            </a:p>
          </p:txBody>
        </p:sp>
        <p:sp>
          <p:nvSpPr>
            <p:cNvPr id="3" name="Textfeld 2">
              <a:extLst>
                <a:ext uri="{FF2B5EF4-FFF2-40B4-BE49-F238E27FC236}">
                  <a16:creationId xmlns:a16="http://schemas.microsoft.com/office/drawing/2014/main" id="{9005BEEF-6181-4F23-B34D-284D3D6E5C29}"/>
                </a:ext>
              </a:extLst>
            </p:cNvPr>
            <p:cNvSpPr txBox="1"/>
            <p:nvPr/>
          </p:nvSpPr>
          <p:spPr>
            <a:xfrm>
              <a:off x="9936151" y="1220545"/>
              <a:ext cx="436574" cy="2631811"/>
            </a:xfrm>
            <a:prstGeom prst="rect">
              <a:avLst/>
            </a:prstGeom>
            <a:noFill/>
          </p:spPr>
          <p:txBody>
            <a:bodyPr wrap="square" lIns="91440" tIns="45720" rIns="91440" bIns="45720" rtlCol="0" anchor="t">
              <a:spAutoFit/>
            </a:bodyPr>
            <a:lstStyle/>
            <a:p>
              <a:pPr>
                <a:lnSpc>
                  <a:spcPct val="150000"/>
                </a:lnSpc>
              </a:pPr>
              <a:r>
                <a:rPr lang="de-DE" sz="1600" dirty="0"/>
                <a:t> 4</a:t>
              </a:r>
            </a:p>
            <a:p>
              <a:pPr>
                <a:lnSpc>
                  <a:spcPct val="150000"/>
                </a:lnSpc>
              </a:pPr>
              <a:r>
                <a:rPr lang="de-DE" sz="1600" dirty="0"/>
                <a:t> 5</a:t>
              </a:r>
              <a:endParaRPr lang="de-DE" sz="1600" dirty="0">
                <a:cs typeface="Segoe UI"/>
              </a:endParaRPr>
            </a:p>
            <a:p>
              <a:pPr>
                <a:lnSpc>
                  <a:spcPct val="150000"/>
                </a:lnSpc>
              </a:pPr>
              <a:r>
                <a:rPr lang="de-DE" sz="1600" dirty="0">
                  <a:cs typeface="Segoe UI"/>
                </a:rPr>
                <a:t> 7</a:t>
              </a:r>
              <a:endParaRPr lang="de-DE" dirty="0"/>
            </a:p>
            <a:p>
              <a:pPr>
                <a:lnSpc>
                  <a:spcPct val="150000"/>
                </a:lnSpc>
              </a:pPr>
              <a:r>
                <a:rPr lang="de-DE" sz="1600" dirty="0"/>
                <a:t>19</a:t>
              </a:r>
              <a:endParaRPr lang="de-DE" sz="1600" dirty="0">
                <a:cs typeface="Segoe UI"/>
              </a:endParaRPr>
            </a:p>
            <a:p>
              <a:pPr>
                <a:lnSpc>
                  <a:spcPct val="150000"/>
                </a:lnSpc>
              </a:pPr>
              <a:r>
                <a:rPr lang="de-DE" sz="1600" dirty="0"/>
                <a:t>21</a:t>
              </a:r>
              <a:endParaRPr lang="de-DE" sz="1600" dirty="0">
                <a:cs typeface="Segoe UI"/>
              </a:endParaRPr>
            </a:p>
            <a:p>
              <a:pPr>
                <a:lnSpc>
                  <a:spcPct val="150000"/>
                </a:lnSpc>
              </a:pPr>
              <a:r>
                <a:rPr lang="de-DE" sz="1600" dirty="0">
                  <a:cs typeface="Segoe UI"/>
                </a:rPr>
                <a:t>23</a:t>
              </a:r>
            </a:p>
            <a:p>
              <a:pPr>
                <a:lnSpc>
                  <a:spcPct val="150000"/>
                </a:lnSpc>
              </a:pPr>
              <a:r>
                <a:rPr lang="de-DE" sz="1600" dirty="0">
                  <a:cs typeface="Segoe UI"/>
                </a:rPr>
                <a:t>50</a:t>
              </a:r>
            </a:p>
          </p:txBody>
        </p:sp>
      </p:grpSp>
    </p:spTree>
    <p:extLst>
      <p:ext uri="{BB962C8B-B14F-4D97-AF65-F5344CB8AC3E}">
        <p14:creationId xmlns:p14="http://schemas.microsoft.com/office/powerpoint/2010/main" val="3116168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Alvesrode</a:t>
            </a:r>
            <a:endParaRPr lang="de-DE" sz="2700" dirty="0">
              <a:solidFill>
                <a:srgbClr val="FFFF00"/>
              </a:solidFill>
            </a:endParaRPr>
          </a:p>
        </p:txBody>
      </p:sp>
      <p:sp>
        <p:nvSpPr>
          <p:cNvPr id="4" name="Textfeld 3">
            <a:extLst>
              <a:ext uri="{FF2B5EF4-FFF2-40B4-BE49-F238E27FC236}">
                <a16:creationId xmlns:a16="http://schemas.microsoft.com/office/drawing/2014/main" id="{1D2F37D1-0BB0-DBE9-5A4B-10609E05B3A9}"/>
              </a:ext>
            </a:extLst>
          </p:cNvPr>
          <p:cNvSpPr txBox="1"/>
          <p:nvPr/>
        </p:nvSpPr>
        <p:spPr>
          <a:xfrm>
            <a:off x="11275482" y="6151501"/>
            <a:ext cx="555734" cy="261610"/>
          </a:xfrm>
          <a:prstGeom prst="rect">
            <a:avLst/>
          </a:prstGeom>
          <a:noFill/>
        </p:spPr>
        <p:txBody>
          <a:bodyPr wrap="square" rtlCol="0">
            <a:spAutoFit/>
          </a:bodyPr>
          <a:lstStyle/>
          <a:p>
            <a:pPr algn="r"/>
            <a:r>
              <a:rPr lang="de-DE" sz="1100" dirty="0"/>
              <a:t>n= 48</a:t>
            </a:r>
          </a:p>
        </p:txBody>
      </p:sp>
      <p:graphicFrame>
        <p:nvGraphicFramePr>
          <p:cNvPr id="5" name="Diagramm 4">
            <a:extLst>
              <a:ext uri="{FF2B5EF4-FFF2-40B4-BE49-F238E27FC236}">
                <a16:creationId xmlns:a16="http://schemas.microsoft.com/office/drawing/2014/main" id="{8B2DB74C-5646-4F59-B9FC-6C50E04D8A36}"/>
              </a:ext>
            </a:extLst>
          </p:cNvPr>
          <p:cNvGraphicFramePr>
            <a:graphicFrameLocks/>
          </p:cNvGraphicFramePr>
          <p:nvPr>
            <p:extLst>
              <p:ext uri="{D42A27DB-BD31-4B8C-83A1-F6EECF244321}">
                <p14:modId xmlns:p14="http://schemas.microsoft.com/office/powerpoint/2010/main" val="1992102632"/>
              </p:ext>
            </p:extLst>
          </p:nvPr>
        </p:nvGraphicFramePr>
        <p:xfrm>
          <a:off x="492529" y="1296746"/>
          <a:ext cx="11338687" cy="4566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5476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Alvesrode</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5" name="Gruppieren 4">
            <a:extLst>
              <a:ext uri="{FF2B5EF4-FFF2-40B4-BE49-F238E27FC236}">
                <a16:creationId xmlns:a16="http://schemas.microsoft.com/office/drawing/2014/main" id="{753EC9BE-7B4E-276D-61EE-7AFBE2E8C466}"/>
              </a:ext>
            </a:extLst>
          </p:cNvPr>
          <p:cNvGrpSpPr/>
          <p:nvPr/>
        </p:nvGrpSpPr>
        <p:grpSpPr>
          <a:xfrm>
            <a:off x="982943" y="3676021"/>
            <a:ext cx="5033154" cy="513301"/>
            <a:chOff x="6289040" y="4108328"/>
            <a:chExt cx="4302353" cy="513301"/>
          </a:xfrm>
        </p:grpSpPr>
        <p:sp>
          <p:nvSpPr>
            <p:cNvPr id="6" name="Textfeld 5">
              <a:extLst>
                <a:ext uri="{FF2B5EF4-FFF2-40B4-BE49-F238E27FC236}">
                  <a16:creationId xmlns:a16="http://schemas.microsoft.com/office/drawing/2014/main" id="{0055F56D-33CC-1D3A-4A3D-A28A69FD9A43}"/>
                </a:ext>
              </a:extLst>
            </p:cNvPr>
            <p:cNvSpPr txBox="1"/>
            <p:nvPr/>
          </p:nvSpPr>
          <p:spPr>
            <a:xfrm>
              <a:off x="6791324" y="4221519"/>
              <a:ext cx="3800069" cy="400110"/>
            </a:xfrm>
            <a:prstGeom prst="rect">
              <a:avLst/>
            </a:prstGeom>
            <a:noFill/>
          </p:spPr>
          <p:txBody>
            <a:bodyPr wrap="square" rtlCol="0">
              <a:spAutoFit/>
            </a:bodyPr>
            <a:lstStyle/>
            <a:p>
              <a:r>
                <a:rPr lang="de-DE" sz="2000" dirty="0">
                  <a:solidFill>
                    <a:srgbClr val="007085"/>
                  </a:solidFill>
                </a:rPr>
                <a:t>Radweg schaffen und verbessern</a:t>
              </a:r>
            </a:p>
          </p:txBody>
        </p:sp>
        <p:pic>
          <p:nvPicPr>
            <p:cNvPr id="7" name="Grafik 6" descr="Radfahren mit einfarbiger Füllung">
              <a:extLst>
                <a:ext uri="{FF2B5EF4-FFF2-40B4-BE49-F238E27FC236}">
                  <a16:creationId xmlns:a16="http://schemas.microsoft.com/office/drawing/2014/main" id="{72FB4549-DB2D-001F-CA83-73A99E1C3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040" y="4108328"/>
              <a:ext cx="502284" cy="502284"/>
            </a:xfrm>
            <a:prstGeom prst="rect">
              <a:avLst/>
            </a:prstGeom>
          </p:spPr>
        </p:pic>
      </p:grpSp>
      <p:grpSp>
        <p:nvGrpSpPr>
          <p:cNvPr id="11" name="Gruppieren 10">
            <a:extLst>
              <a:ext uri="{FF2B5EF4-FFF2-40B4-BE49-F238E27FC236}">
                <a16:creationId xmlns:a16="http://schemas.microsoft.com/office/drawing/2014/main" id="{C89B8AA2-E7AC-59CE-8EA7-22965079A740}"/>
              </a:ext>
            </a:extLst>
          </p:cNvPr>
          <p:cNvGrpSpPr/>
          <p:nvPr/>
        </p:nvGrpSpPr>
        <p:grpSpPr>
          <a:xfrm>
            <a:off x="7302329" y="2925548"/>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1527" y="5634259"/>
              <a:ext cx="378600" cy="1372464"/>
            </a:xfrm>
            <a:prstGeom prst="rect">
              <a:avLst/>
            </a:prstGeom>
          </p:spPr>
        </p:pic>
      </p:grpSp>
      <p:grpSp>
        <p:nvGrpSpPr>
          <p:cNvPr id="14" name="Gruppieren 13">
            <a:extLst>
              <a:ext uri="{FF2B5EF4-FFF2-40B4-BE49-F238E27FC236}">
                <a16:creationId xmlns:a16="http://schemas.microsoft.com/office/drawing/2014/main" id="{47B3F052-FFB4-C744-A324-DAA232B8C70F}"/>
              </a:ext>
            </a:extLst>
          </p:cNvPr>
          <p:cNvGrpSpPr/>
          <p:nvPr/>
        </p:nvGrpSpPr>
        <p:grpSpPr>
          <a:xfrm>
            <a:off x="982943" y="2837619"/>
            <a:ext cx="4828875" cy="707886"/>
            <a:chOff x="6414035" y="2317075"/>
            <a:chExt cx="4828875" cy="707886"/>
          </a:xfrm>
        </p:grpSpPr>
        <p:sp>
          <p:nvSpPr>
            <p:cNvPr id="15" name="Textfeld 14">
              <a:extLst>
                <a:ext uri="{FF2B5EF4-FFF2-40B4-BE49-F238E27FC236}">
                  <a16:creationId xmlns:a16="http://schemas.microsoft.com/office/drawing/2014/main" id="{C9EB0D54-D9E1-E69C-2A6E-BA8F1C7FF70C}"/>
                </a:ext>
              </a:extLst>
            </p:cNvPr>
            <p:cNvSpPr txBox="1"/>
            <p:nvPr/>
          </p:nvSpPr>
          <p:spPr>
            <a:xfrm>
              <a:off x="6975709" y="2317075"/>
              <a:ext cx="4267201" cy="707886"/>
            </a:xfrm>
            <a:prstGeom prst="rect">
              <a:avLst/>
            </a:prstGeom>
            <a:noFill/>
          </p:spPr>
          <p:txBody>
            <a:bodyPr wrap="square" rtlCol="0">
              <a:spAutoFit/>
            </a:bodyPr>
            <a:lstStyle/>
            <a:p>
              <a:r>
                <a:rPr lang="de-DE" sz="2000" dirty="0">
                  <a:solidFill>
                    <a:srgbClr val="007085"/>
                  </a:solidFill>
                </a:rPr>
                <a:t>Freizeiteinrichtungen / Treffpunkte für Kinder und Jugendliche</a:t>
              </a:r>
            </a:p>
          </p:txBody>
        </p:sp>
        <p:pic>
          <p:nvPicPr>
            <p:cNvPr id="16" name="Grafik 15" descr="Gruppe von Personen mit einfarbiger Füllung">
              <a:extLst>
                <a:ext uri="{FF2B5EF4-FFF2-40B4-BE49-F238E27FC236}">
                  <a16:creationId xmlns:a16="http://schemas.microsoft.com/office/drawing/2014/main" id="{88C83588-3892-4194-9439-43602A0B98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4035" y="2405004"/>
              <a:ext cx="561674" cy="542574"/>
            </a:xfrm>
            <a:prstGeom prst="rect">
              <a:avLst/>
            </a:prstGeom>
          </p:spPr>
        </p:pic>
      </p:grpSp>
      <p:grpSp>
        <p:nvGrpSpPr>
          <p:cNvPr id="27" name="Gruppieren 26">
            <a:extLst>
              <a:ext uri="{FF2B5EF4-FFF2-40B4-BE49-F238E27FC236}">
                <a16:creationId xmlns:a16="http://schemas.microsoft.com/office/drawing/2014/main" id="{AF13D4F1-2549-435A-C78A-CBA3BB4B7A9D}"/>
              </a:ext>
            </a:extLst>
          </p:cNvPr>
          <p:cNvGrpSpPr/>
          <p:nvPr/>
        </p:nvGrpSpPr>
        <p:grpSpPr>
          <a:xfrm>
            <a:off x="982943" y="2046429"/>
            <a:ext cx="5214831" cy="542574"/>
            <a:chOff x="6290347" y="3190955"/>
            <a:chExt cx="5214831" cy="542574"/>
          </a:xfrm>
        </p:grpSpPr>
        <p:sp>
          <p:nvSpPr>
            <p:cNvPr id="30" name="Textfeld 29">
              <a:extLst>
                <a:ext uri="{FF2B5EF4-FFF2-40B4-BE49-F238E27FC236}">
                  <a16:creationId xmlns:a16="http://schemas.microsoft.com/office/drawing/2014/main" id="{364F48A0-6741-DB4C-FDF5-8BDE0A439391}"/>
                </a:ext>
              </a:extLst>
            </p:cNvPr>
            <p:cNvSpPr txBox="1"/>
            <p:nvPr/>
          </p:nvSpPr>
          <p:spPr>
            <a:xfrm>
              <a:off x="6848759" y="3295348"/>
              <a:ext cx="4656419" cy="400110"/>
            </a:xfrm>
            <a:prstGeom prst="rect">
              <a:avLst/>
            </a:prstGeom>
            <a:noFill/>
          </p:spPr>
          <p:txBody>
            <a:bodyPr wrap="square" rtlCol="0">
              <a:spAutoFit/>
            </a:bodyPr>
            <a:lstStyle/>
            <a:p>
              <a:r>
                <a:rPr lang="de-DE" sz="2000" dirty="0">
                  <a:solidFill>
                    <a:srgbClr val="007085"/>
                  </a:solidFill>
                </a:rPr>
                <a:t>Wohnraum schaffen</a:t>
              </a:r>
            </a:p>
          </p:txBody>
        </p:sp>
        <p:pic>
          <p:nvPicPr>
            <p:cNvPr id="31" name="Grafik 30" descr="Haus mit einfarbiger Füllung">
              <a:extLst>
                <a:ext uri="{FF2B5EF4-FFF2-40B4-BE49-F238E27FC236}">
                  <a16:creationId xmlns:a16="http://schemas.microsoft.com/office/drawing/2014/main" id="{7C23ACB3-6D1C-E271-4035-FBA996AB02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0347" y="3190955"/>
              <a:ext cx="542574" cy="542574"/>
            </a:xfrm>
            <a:prstGeom prst="rect">
              <a:avLst/>
            </a:prstGeom>
          </p:spPr>
        </p:pic>
      </p:grpSp>
      <p:grpSp>
        <p:nvGrpSpPr>
          <p:cNvPr id="32" name="Gruppieren 31">
            <a:extLst>
              <a:ext uri="{FF2B5EF4-FFF2-40B4-BE49-F238E27FC236}">
                <a16:creationId xmlns:a16="http://schemas.microsoft.com/office/drawing/2014/main" id="{383CD63B-B030-9458-0A85-41DD5F9102BB}"/>
              </a:ext>
            </a:extLst>
          </p:cNvPr>
          <p:cNvGrpSpPr/>
          <p:nvPr/>
        </p:nvGrpSpPr>
        <p:grpSpPr>
          <a:xfrm>
            <a:off x="7342927" y="2098892"/>
            <a:ext cx="3683132" cy="542574"/>
            <a:chOff x="718612" y="3950232"/>
            <a:chExt cx="2252231" cy="542574"/>
          </a:xfrm>
        </p:grpSpPr>
        <p:sp>
          <p:nvSpPr>
            <p:cNvPr id="33" name="Textfeld 32">
              <a:extLst>
                <a:ext uri="{FF2B5EF4-FFF2-40B4-BE49-F238E27FC236}">
                  <a16:creationId xmlns:a16="http://schemas.microsoft.com/office/drawing/2014/main" id="{5B9A12DA-1838-D492-FE0E-7577AA195E02}"/>
                </a:ext>
              </a:extLst>
            </p:cNvPr>
            <p:cNvSpPr txBox="1"/>
            <p:nvPr/>
          </p:nvSpPr>
          <p:spPr>
            <a:xfrm>
              <a:off x="1098316" y="4068038"/>
              <a:ext cx="1872527" cy="400110"/>
            </a:xfrm>
            <a:prstGeom prst="rect">
              <a:avLst/>
            </a:prstGeom>
            <a:noFill/>
          </p:spPr>
          <p:txBody>
            <a:bodyPr wrap="square" rtlCol="0">
              <a:spAutoFit/>
            </a:bodyPr>
            <a:lstStyle/>
            <a:p>
              <a:r>
                <a:rPr lang="de-DE" sz="2000" dirty="0">
                  <a:solidFill>
                    <a:srgbClr val="007085"/>
                  </a:solidFill>
                </a:rPr>
                <a:t>Mehr Kita-Plätze schaffen</a:t>
              </a:r>
            </a:p>
          </p:txBody>
        </p:sp>
        <p:pic>
          <p:nvPicPr>
            <p:cNvPr id="34" name="Grafik 33" descr="Plüschtier mit einfarbiger Füllung">
              <a:extLst>
                <a:ext uri="{FF2B5EF4-FFF2-40B4-BE49-F238E27FC236}">
                  <a16:creationId xmlns:a16="http://schemas.microsoft.com/office/drawing/2014/main" id="{6072C440-F4F0-D520-B1DE-21044EDC8C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18612" y="3950232"/>
              <a:ext cx="331784" cy="542574"/>
            </a:xfrm>
            <a:prstGeom prst="rect">
              <a:avLst/>
            </a:prstGeom>
          </p:spPr>
        </p:pic>
      </p:grpSp>
      <p:sp>
        <p:nvSpPr>
          <p:cNvPr id="35" name="Textfeld 34">
            <a:extLst>
              <a:ext uri="{FF2B5EF4-FFF2-40B4-BE49-F238E27FC236}">
                <a16:creationId xmlns:a16="http://schemas.microsoft.com/office/drawing/2014/main" id="{CAA9DEA3-2241-33FE-1504-F7E20A9E33B5}"/>
              </a:ext>
            </a:extLst>
          </p:cNvPr>
          <p:cNvSpPr txBox="1"/>
          <p:nvPr/>
        </p:nvSpPr>
        <p:spPr>
          <a:xfrm>
            <a:off x="8000916" y="3747901"/>
            <a:ext cx="2734868" cy="400110"/>
          </a:xfrm>
          <a:prstGeom prst="rect">
            <a:avLst/>
          </a:prstGeom>
          <a:noFill/>
        </p:spPr>
        <p:txBody>
          <a:bodyPr wrap="square" rtlCol="0">
            <a:spAutoFit/>
          </a:bodyPr>
          <a:lstStyle/>
          <a:p>
            <a:r>
              <a:rPr lang="de-DE" sz="2000" dirty="0">
                <a:solidFill>
                  <a:srgbClr val="007085"/>
                </a:solidFill>
              </a:rPr>
              <a:t>Verkehrsberuhigung</a:t>
            </a:r>
          </a:p>
        </p:txBody>
      </p:sp>
      <p:pic>
        <p:nvPicPr>
          <p:cNvPr id="36" name="Grafik 35" descr="Tachometer niedrig mit einfarbiger Füllung">
            <a:extLst>
              <a:ext uri="{FF2B5EF4-FFF2-40B4-BE49-F238E27FC236}">
                <a16:creationId xmlns:a16="http://schemas.microsoft.com/office/drawing/2014/main" id="{F1689385-F0B9-DFEE-30F2-BAD918A633F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74862" y="3671349"/>
            <a:ext cx="542574" cy="542574"/>
          </a:xfrm>
          <a:prstGeom prst="rect">
            <a:avLst/>
          </a:prstGeom>
        </p:spPr>
      </p:pic>
      <p:sp>
        <p:nvSpPr>
          <p:cNvPr id="37" name="Textfeld 36">
            <a:extLst>
              <a:ext uri="{FF2B5EF4-FFF2-40B4-BE49-F238E27FC236}">
                <a16:creationId xmlns:a16="http://schemas.microsoft.com/office/drawing/2014/main" id="{09C57D5A-1DBF-6809-F748-5FB9F4254956}"/>
              </a:ext>
            </a:extLst>
          </p:cNvPr>
          <p:cNvSpPr txBox="1"/>
          <p:nvPr/>
        </p:nvSpPr>
        <p:spPr>
          <a:xfrm>
            <a:off x="1570545" y="4352459"/>
            <a:ext cx="3086100" cy="707886"/>
          </a:xfrm>
          <a:prstGeom prst="rect">
            <a:avLst/>
          </a:prstGeom>
          <a:noFill/>
        </p:spPr>
        <p:txBody>
          <a:bodyPr wrap="square" rtlCol="0">
            <a:spAutoFit/>
          </a:bodyPr>
          <a:lstStyle/>
          <a:p>
            <a:r>
              <a:rPr lang="de-DE" sz="2000" dirty="0">
                <a:solidFill>
                  <a:srgbClr val="007085"/>
                </a:solidFill>
              </a:rPr>
              <a:t>Senior*innen-gerechtes Leben und wohnen</a:t>
            </a:r>
          </a:p>
        </p:txBody>
      </p:sp>
      <p:pic>
        <p:nvPicPr>
          <p:cNvPr id="38" name="Grafik 37" descr="Frau mit Stock mit einfarbiger Füllung">
            <a:extLst>
              <a:ext uri="{FF2B5EF4-FFF2-40B4-BE49-F238E27FC236}">
                <a16:creationId xmlns:a16="http://schemas.microsoft.com/office/drawing/2014/main" id="{72A4E79F-DB81-4FCD-8A19-647795ED22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62659" y="4369908"/>
            <a:ext cx="707886" cy="707886"/>
          </a:xfrm>
          <a:prstGeom prst="rect">
            <a:avLst/>
          </a:prstGeom>
        </p:spPr>
      </p:pic>
      <p:pic>
        <p:nvPicPr>
          <p:cNvPr id="17" name="Grafik 16" descr="Laden mit einfarbiger Füllung">
            <a:extLst>
              <a:ext uri="{FF2B5EF4-FFF2-40B4-BE49-F238E27FC236}">
                <a16:creationId xmlns:a16="http://schemas.microsoft.com/office/drawing/2014/main" id="{0E480DAB-019F-9AAD-1EF4-5D41A688B7E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63955" y="4370731"/>
            <a:ext cx="707886" cy="707886"/>
          </a:xfrm>
          <a:prstGeom prst="rect">
            <a:avLst/>
          </a:prstGeom>
        </p:spPr>
      </p:pic>
      <p:sp>
        <p:nvSpPr>
          <p:cNvPr id="39" name="Textfeld 38">
            <a:extLst>
              <a:ext uri="{FF2B5EF4-FFF2-40B4-BE49-F238E27FC236}">
                <a16:creationId xmlns:a16="http://schemas.microsoft.com/office/drawing/2014/main" id="{146928A3-0A58-A9DF-7B1F-942F2C805A49}"/>
              </a:ext>
            </a:extLst>
          </p:cNvPr>
          <p:cNvSpPr txBox="1"/>
          <p:nvPr/>
        </p:nvSpPr>
        <p:spPr>
          <a:xfrm>
            <a:off x="8000916" y="4519439"/>
            <a:ext cx="2734868" cy="400110"/>
          </a:xfrm>
          <a:prstGeom prst="rect">
            <a:avLst/>
          </a:prstGeom>
          <a:noFill/>
        </p:spPr>
        <p:txBody>
          <a:bodyPr wrap="square" rtlCol="0">
            <a:spAutoFit/>
          </a:bodyPr>
          <a:lstStyle/>
          <a:p>
            <a:r>
              <a:rPr lang="de-DE" sz="2000" dirty="0">
                <a:solidFill>
                  <a:srgbClr val="007085"/>
                </a:solidFill>
              </a:rPr>
              <a:t>Dorfladen</a:t>
            </a:r>
          </a:p>
        </p:txBody>
      </p:sp>
      <p:pic>
        <p:nvPicPr>
          <p:cNvPr id="24" name="Grafik 23" descr="Medizin mit einfarbiger Füllung">
            <a:extLst>
              <a:ext uri="{FF2B5EF4-FFF2-40B4-BE49-F238E27FC236}">
                <a16:creationId xmlns:a16="http://schemas.microsoft.com/office/drawing/2014/main" id="{728D1105-64AB-3698-8895-F6E4D599A78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95907" y="5260218"/>
            <a:ext cx="561674" cy="561674"/>
          </a:xfrm>
          <a:prstGeom prst="rect">
            <a:avLst/>
          </a:prstGeom>
        </p:spPr>
      </p:pic>
      <p:sp>
        <p:nvSpPr>
          <p:cNvPr id="40" name="Textfeld 39">
            <a:extLst>
              <a:ext uri="{FF2B5EF4-FFF2-40B4-BE49-F238E27FC236}">
                <a16:creationId xmlns:a16="http://schemas.microsoft.com/office/drawing/2014/main" id="{6B0DF974-E1B9-1359-25CE-1B07D47EB1FA}"/>
              </a:ext>
            </a:extLst>
          </p:cNvPr>
          <p:cNvSpPr txBox="1"/>
          <p:nvPr/>
        </p:nvSpPr>
        <p:spPr>
          <a:xfrm>
            <a:off x="1570545" y="5187112"/>
            <a:ext cx="3409825" cy="707886"/>
          </a:xfrm>
          <a:prstGeom prst="rect">
            <a:avLst/>
          </a:prstGeom>
          <a:noFill/>
        </p:spPr>
        <p:txBody>
          <a:bodyPr wrap="square" rtlCol="0">
            <a:spAutoFit/>
          </a:bodyPr>
          <a:lstStyle/>
          <a:p>
            <a:r>
              <a:rPr lang="de-DE" sz="2000" dirty="0">
                <a:solidFill>
                  <a:srgbClr val="007085"/>
                </a:solidFill>
              </a:rPr>
              <a:t>Gesundheitliche Versorgung sicherstellen</a:t>
            </a:r>
          </a:p>
        </p:txBody>
      </p:sp>
      <p:pic>
        <p:nvPicPr>
          <p:cNvPr id="42" name="Grafik 41" descr="Prost mit einfarbiger Füllung">
            <a:extLst>
              <a:ext uri="{FF2B5EF4-FFF2-40B4-BE49-F238E27FC236}">
                <a16:creationId xmlns:a16="http://schemas.microsoft.com/office/drawing/2014/main" id="{39D82994-9F4F-1D62-D07B-84D4C3492C3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287934" y="5187112"/>
            <a:ext cx="707886" cy="707886"/>
          </a:xfrm>
          <a:prstGeom prst="rect">
            <a:avLst/>
          </a:prstGeom>
        </p:spPr>
      </p:pic>
      <p:sp>
        <p:nvSpPr>
          <p:cNvPr id="43" name="Textfeld 42">
            <a:extLst>
              <a:ext uri="{FF2B5EF4-FFF2-40B4-BE49-F238E27FC236}">
                <a16:creationId xmlns:a16="http://schemas.microsoft.com/office/drawing/2014/main" id="{44D3919E-3D13-5CA4-C8DA-685CD5320345}"/>
              </a:ext>
            </a:extLst>
          </p:cNvPr>
          <p:cNvSpPr txBox="1"/>
          <p:nvPr/>
        </p:nvSpPr>
        <p:spPr>
          <a:xfrm>
            <a:off x="7995820" y="5187112"/>
            <a:ext cx="3190041" cy="707886"/>
          </a:xfrm>
          <a:prstGeom prst="rect">
            <a:avLst/>
          </a:prstGeom>
          <a:noFill/>
        </p:spPr>
        <p:txBody>
          <a:bodyPr wrap="square" rtlCol="0">
            <a:spAutoFit/>
          </a:bodyPr>
          <a:lstStyle/>
          <a:p>
            <a:r>
              <a:rPr lang="de-DE" sz="2000" dirty="0">
                <a:solidFill>
                  <a:srgbClr val="007085"/>
                </a:solidFill>
              </a:rPr>
              <a:t>Zusammenhalt/ Dorfgemeinschaft stärken</a:t>
            </a:r>
          </a:p>
        </p:txBody>
      </p:sp>
    </p:spTree>
    <p:extLst>
      <p:ext uri="{BB962C8B-B14F-4D97-AF65-F5344CB8AC3E}">
        <p14:creationId xmlns:p14="http://schemas.microsoft.com/office/powerpoint/2010/main" val="27154941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1AE7A917-B93D-4202-B9B6-D554B1D510E9}"/>
              </a:ext>
            </a:extLst>
          </p:cNvPr>
          <p:cNvGraphicFramePr>
            <a:graphicFrameLocks/>
          </p:cNvGraphicFramePr>
          <p:nvPr>
            <p:extLst>
              <p:ext uri="{D42A27DB-BD31-4B8C-83A1-F6EECF244321}">
                <p14:modId xmlns:p14="http://schemas.microsoft.com/office/powerpoint/2010/main" val="1480704624"/>
              </p:ext>
            </p:extLst>
          </p:nvPr>
        </p:nvGraphicFramePr>
        <p:xfrm>
          <a:off x="388257" y="940541"/>
          <a:ext cx="11397343" cy="564498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Boitzum</a:t>
            </a:r>
            <a:endParaRPr lang="de-DE" sz="2700" dirty="0">
              <a:solidFill>
                <a:srgbClr val="FFFF00"/>
              </a:solidFill>
            </a:endParaRPr>
          </a:p>
        </p:txBody>
      </p:sp>
      <p:sp>
        <p:nvSpPr>
          <p:cNvPr id="5" name="Textfeld 4">
            <a:extLst>
              <a:ext uri="{FF2B5EF4-FFF2-40B4-BE49-F238E27FC236}">
                <a16:creationId xmlns:a16="http://schemas.microsoft.com/office/drawing/2014/main" id="{98349B46-A273-B97D-3646-273FA94E7164}"/>
              </a:ext>
            </a:extLst>
          </p:cNvPr>
          <p:cNvSpPr txBox="1"/>
          <p:nvPr/>
        </p:nvSpPr>
        <p:spPr>
          <a:xfrm>
            <a:off x="11248009" y="6164732"/>
            <a:ext cx="555734" cy="261610"/>
          </a:xfrm>
          <a:prstGeom prst="rect">
            <a:avLst/>
          </a:prstGeom>
          <a:noFill/>
        </p:spPr>
        <p:txBody>
          <a:bodyPr wrap="square" rtlCol="0">
            <a:spAutoFit/>
          </a:bodyPr>
          <a:lstStyle/>
          <a:p>
            <a:pPr algn="r"/>
            <a:r>
              <a:rPr lang="de-DE" sz="1100" dirty="0"/>
              <a:t>n= 19</a:t>
            </a:r>
          </a:p>
        </p:txBody>
      </p:sp>
    </p:spTree>
    <p:extLst>
      <p:ext uri="{BB962C8B-B14F-4D97-AF65-F5344CB8AC3E}">
        <p14:creationId xmlns:p14="http://schemas.microsoft.com/office/powerpoint/2010/main" val="135797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Boitzum</a:t>
            </a:r>
            <a:endParaRPr lang="de-DE" sz="2700" dirty="0">
              <a:solidFill>
                <a:srgbClr val="FFFF00"/>
              </a:solidFill>
            </a:endParaRPr>
          </a:p>
        </p:txBody>
      </p:sp>
      <p:sp>
        <p:nvSpPr>
          <p:cNvPr id="4" name="Textfeld 3">
            <a:extLst>
              <a:ext uri="{FF2B5EF4-FFF2-40B4-BE49-F238E27FC236}">
                <a16:creationId xmlns:a16="http://schemas.microsoft.com/office/drawing/2014/main" id="{6089A887-A710-E7A1-11FC-F5B7F5DA5EBF}"/>
              </a:ext>
            </a:extLst>
          </p:cNvPr>
          <p:cNvSpPr txBox="1"/>
          <p:nvPr/>
        </p:nvSpPr>
        <p:spPr>
          <a:xfrm>
            <a:off x="11163515" y="6173590"/>
            <a:ext cx="555734" cy="261610"/>
          </a:xfrm>
          <a:prstGeom prst="rect">
            <a:avLst/>
          </a:prstGeom>
          <a:noFill/>
        </p:spPr>
        <p:txBody>
          <a:bodyPr wrap="square" rtlCol="0">
            <a:spAutoFit/>
          </a:bodyPr>
          <a:lstStyle/>
          <a:p>
            <a:pPr algn="r"/>
            <a:r>
              <a:rPr lang="de-DE" sz="1100" dirty="0"/>
              <a:t>n= 19</a:t>
            </a:r>
          </a:p>
        </p:txBody>
      </p:sp>
      <p:graphicFrame>
        <p:nvGraphicFramePr>
          <p:cNvPr id="5" name="Diagramm 4">
            <a:extLst>
              <a:ext uri="{FF2B5EF4-FFF2-40B4-BE49-F238E27FC236}">
                <a16:creationId xmlns:a16="http://schemas.microsoft.com/office/drawing/2014/main" id="{C05E997D-969E-4E05-AD97-50E01FA111F7}"/>
              </a:ext>
            </a:extLst>
          </p:cNvPr>
          <p:cNvGraphicFramePr>
            <a:graphicFrameLocks/>
          </p:cNvGraphicFramePr>
          <p:nvPr>
            <p:extLst>
              <p:ext uri="{D42A27DB-BD31-4B8C-83A1-F6EECF244321}">
                <p14:modId xmlns:p14="http://schemas.microsoft.com/office/powerpoint/2010/main" val="623218982"/>
              </p:ext>
            </p:extLst>
          </p:nvPr>
        </p:nvGraphicFramePr>
        <p:xfrm>
          <a:off x="593103" y="1325027"/>
          <a:ext cx="11001866" cy="45290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8805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Boitzum</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11" name="Gruppieren 10">
            <a:extLst>
              <a:ext uri="{FF2B5EF4-FFF2-40B4-BE49-F238E27FC236}">
                <a16:creationId xmlns:a16="http://schemas.microsoft.com/office/drawing/2014/main" id="{C89B8AA2-E7AC-59CE-8EA7-22965079A740}"/>
              </a:ext>
            </a:extLst>
          </p:cNvPr>
          <p:cNvGrpSpPr/>
          <p:nvPr/>
        </p:nvGrpSpPr>
        <p:grpSpPr>
          <a:xfrm>
            <a:off x="7263955" y="2046429"/>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527" y="5634259"/>
              <a:ext cx="378600" cy="1372464"/>
            </a:xfrm>
            <a:prstGeom prst="rect">
              <a:avLst/>
            </a:prstGeom>
          </p:spPr>
        </p:pic>
      </p:grpSp>
      <p:grpSp>
        <p:nvGrpSpPr>
          <p:cNvPr id="27" name="Gruppieren 26">
            <a:extLst>
              <a:ext uri="{FF2B5EF4-FFF2-40B4-BE49-F238E27FC236}">
                <a16:creationId xmlns:a16="http://schemas.microsoft.com/office/drawing/2014/main" id="{AF13D4F1-2549-435A-C78A-CBA3BB4B7A9D}"/>
              </a:ext>
            </a:extLst>
          </p:cNvPr>
          <p:cNvGrpSpPr/>
          <p:nvPr/>
        </p:nvGrpSpPr>
        <p:grpSpPr>
          <a:xfrm>
            <a:off x="982943" y="2046429"/>
            <a:ext cx="5214831" cy="542574"/>
            <a:chOff x="6290347" y="3190955"/>
            <a:chExt cx="5214831" cy="542574"/>
          </a:xfrm>
        </p:grpSpPr>
        <p:sp>
          <p:nvSpPr>
            <p:cNvPr id="30" name="Textfeld 29">
              <a:extLst>
                <a:ext uri="{FF2B5EF4-FFF2-40B4-BE49-F238E27FC236}">
                  <a16:creationId xmlns:a16="http://schemas.microsoft.com/office/drawing/2014/main" id="{364F48A0-6741-DB4C-FDF5-8BDE0A439391}"/>
                </a:ext>
              </a:extLst>
            </p:cNvPr>
            <p:cNvSpPr txBox="1"/>
            <p:nvPr/>
          </p:nvSpPr>
          <p:spPr>
            <a:xfrm>
              <a:off x="6848759" y="3295348"/>
              <a:ext cx="4656419" cy="400110"/>
            </a:xfrm>
            <a:prstGeom prst="rect">
              <a:avLst/>
            </a:prstGeom>
            <a:noFill/>
          </p:spPr>
          <p:txBody>
            <a:bodyPr wrap="square" rtlCol="0">
              <a:spAutoFit/>
            </a:bodyPr>
            <a:lstStyle/>
            <a:p>
              <a:r>
                <a:rPr lang="de-DE" sz="2000" dirty="0">
                  <a:solidFill>
                    <a:srgbClr val="007085"/>
                  </a:solidFill>
                </a:rPr>
                <a:t>Wohnraum schaffen</a:t>
              </a:r>
            </a:p>
          </p:txBody>
        </p:sp>
        <p:pic>
          <p:nvPicPr>
            <p:cNvPr id="31" name="Grafik 30" descr="Haus mit einfarbiger Füllung">
              <a:extLst>
                <a:ext uri="{FF2B5EF4-FFF2-40B4-BE49-F238E27FC236}">
                  <a16:creationId xmlns:a16="http://schemas.microsoft.com/office/drawing/2014/main" id="{7C23ACB3-6D1C-E271-4035-FBA996AB02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0347" y="3190955"/>
              <a:ext cx="542574" cy="542574"/>
            </a:xfrm>
            <a:prstGeom prst="rect">
              <a:avLst/>
            </a:prstGeom>
          </p:spPr>
        </p:pic>
      </p:grpSp>
      <p:sp>
        <p:nvSpPr>
          <p:cNvPr id="35" name="Textfeld 34">
            <a:extLst>
              <a:ext uri="{FF2B5EF4-FFF2-40B4-BE49-F238E27FC236}">
                <a16:creationId xmlns:a16="http://schemas.microsoft.com/office/drawing/2014/main" id="{CAA9DEA3-2241-33FE-1504-F7E20A9E33B5}"/>
              </a:ext>
            </a:extLst>
          </p:cNvPr>
          <p:cNvSpPr txBox="1"/>
          <p:nvPr/>
        </p:nvSpPr>
        <p:spPr>
          <a:xfrm>
            <a:off x="8000916" y="3747901"/>
            <a:ext cx="2734868" cy="400110"/>
          </a:xfrm>
          <a:prstGeom prst="rect">
            <a:avLst/>
          </a:prstGeom>
          <a:noFill/>
        </p:spPr>
        <p:txBody>
          <a:bodyPr wrap="square" rtlCol="0">
            <a:spAutoFit/>
          </a:bodyPr>
          <a:lstStyle/>
          <a:p>
            <a:r>
              <a:rPr lang="de-DE" sz="2000" dirty="0">
                <a:solidFill>
                  <a:srgbClr val="007085"/>
                </a:solidFill>
              </a:rPr>
              <a:t>Verkehrsberuhigung</a:t>
            </a:r>
          </a:p>
        </p:txBody>
      </p:sp>
      <p:pic>
        <p:nvPicPr>
          <p:cNvPr id="36" name="Grafik 35" descr="Tachometer niedrig mit einfarbiger Füllung">
            <a:extLst>
              <a:ext uri="{FF2B5EF4-FFF2-40B4-BE49-F238E27FC236}">
                <a16:creationId xmlns:a16="http://schemas.microsoft.com/office/drawing/2014/main" id="{F1689385-F0B9-DFEE-30F2-BAD918A633F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74862" y="3671349"/>
            <a:ext cx="542574" cy="542574"/>
          </a:xfrm>
          <a:prstGeom prst="rect">
            <a:avLst/>
          </a:prstGeom>
        </p:spPr>
      </p:pic>
      <p:pic>
        <p:nvPicPr>
          <p:cNvPr id="17" name="Grafik 16" descr="Laden mit einfarbiger Füllung">
            <a:extLst>
              <a:ext uri="{FF2B5EF4-FFF2-40B4-BE49-F238E27FC236}">
                <a16:creationId xmlns:a16="http://schemas.microsoft.com/office/drawing/2014/main" id="{0E480DAB-019F-9AAD-1EF4-5D41A688B7E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4394" y="3630380"/>
            <a:ext cx="707886" cy="707886"/>
          </a:xfrm>
          <a:prstGeom prst="rect">
            <a:avLst/>
          </a:prstGeom>
        </p:spPr>
      </p:pic>
      <p:sp>
        <p:nvSpPr>
          <p:cNvPr id="39" name="Textfeld 38">
            <a:extLst>
              <a:ext uri="{FF2B5EF4-FFF2-40B4-BE49-F238E27FC236}">
                <a16:creationId xmlns:a16="http://schemas.microsoft.com/office/drawing/2014/main" id="{146928A3-0A58-A9DF-7B1F-942F2C805A49}"/>
              </a:ext>
            </a:extLst>
          </p:cNvPr>
          <p:cNvSpPr txBox="1"/>
          <p:nvPr/>
        </p:nvSpPr>
        <p:spPr>
          <a:xfrm>
            <a:off x="1541355" y="3630380"/>
            <a:ext cx="2734868" cy="707886"/>
          </a:xfrm>
          <a:prstGeom prst="rect">
            <a:avLst/>
          </a:prstGeom>
          <a:noFill/>
        </p:spPr>
        <p:txBody>
          <a:bodyPr wrap="square" rtlCol="0">
            <a:spAutoFit/>
          </a:bodyPr>
          <a:lstStyle/>
          <a:p>
            <a:r>
              <a:rPr lang="de-DE" sz="2000" dirty="0">
                <a:solidFill>
                  <a:srgbClr val="007085"/>
                </a:solidFill>
              </a:rPr>
              <a:t>Einzelhandelssituation verbessern</a:t>
            </a:r>
          </a:p>
        </p:txBody>
      </p:sp>
      <p:pic>
        <p:nvPicPr>
          <p:cNvPr id="8" name="Grafik 7" descr="Vertrag mit einfarbiger Füllung">
            <a:extLst>
              <a:ext uri="{FF2B5EF4-FFF2-40B4-BE49-F238E27FC236}">
                <a16:creationId xmlns:a16="http://schemas.microsoft.com/office/drawing/2014/main" id="{AF674154-A6DB-A0AC-B835-095C4EFBE0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2943" y="2886426"/>
            <a:ext cx="542574" cy="542574"/>
          </a:xfrm>
          <a:prstGeom prst="rect">
            <a:avLst/>
          </a:prstGeom>
        </p:spPr>
      </p:pic>
      <p:sp>
        <p:nvSpPr>
          <p:cNvPr id="41" name="Textfeld 40">
            <a:extLst>
              <a:ext uri="{FF2B5EF4-FFF2-40B4-BE49-F238E27FC236}">
                <a16:creationId xmlns:a16="http://schemas.microsoft.com/office/drawing/2014/main" id="{FF7DCBB2-F63B-17A4-E28C-2B7AF02C202B}"/>
              </a:ext>
            </a:extLst>
          </p:cNvPr>
          <p:cNvSpPr txBox="1"/>
          <p:nvPr/>
        </p:nvSpPr>
        <p:spPr>
          <a:xfrm>
            <a:off x="1541355" y="2957658"/>
            <a:ext cx="2734868" cy="400110"/>
          </a:xfrm>
          <a:prstGeom prst="rect">
            <a:avLst/>
          </a:prstGeom>
          <a:noFill/>
        </p:spPr>
        <p:txBody>
          <a:bodyPr wrap="square" rtlCol="0">
            <a:spAutoFit/>
          </a:bodyPr>
          <a:lstStyle/>
          <a:p>
            <a:r>
              <a:rPr lang="de-DE" sz="2000" dirty="0">
                <a:solidFill>
                  <a:srgbClr val="007085"/>
                </a:solidFill>
              </a:rPr>
              <a:t>Bürokratie abschaffen</a:t>
            </a:r>
          </a:p>
        </p:txBody>
      </p:sp>
      <p:pic>
        <p:nvPicPr>
          <p:cNvPr id="10" name="Grafik 9" descr="Gruppe mit einfarbiger Füllung">
            <a:extLst>
              <a:ext uri="{FF2B5EF4-FFF2-40B4-BE49-F238E27FC236}">
                <a16:creationId xmlns:a16="http://schemas.microsoft.com/office/drawing/2014/main" id="{85E08D4C-BEC5-4580-2874-B1D923A9C14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63955" y="2689642"/>
            <a:ext cx="699549" cy="699549"/>
          </a:xfrm>
          <a:prstGeom prst="rect">
            <a:avLst/>
          </a:prstGeom>
        </p:spPr>
      </p:pic>
      <p:sp>
        <p:nvSpPr>
          <p:cNvPr id="44" name="Textfeld 43">
            <a:extLst>
              <a:ext uri="{FF2B5EF4-FFF2-40B4-BE49-F238E27FC236}">
                <a16:creationId xmlns:a16="http://schemas.microsoft.com/office/drawing/2014/main" id="{47519C4A-1C41-A9B1-C8E4-660DE4A582A5}"/>
              </a:ext>
            </a:extLst>
          </p:cNvPr>
          <p:cNvSpPr txBox="1"/>
          <p:nvPr/>
        </p:nvSpPr>
        <p:spPr>
          <a:xfrm>
            <a:off x="7971841" y="2680090"/>
            <a:ext cx="2734868" cy="707886"/>
          </a:xfrm>
          <a:prstGeom prst="rect">
            <a:avLst/>
          </a:prstGeom>
          <a:noFill/>
        </p:spPr>
        <p:txBody>
          <a:bodyPr wrap="square" rtlCol="0">
            <a:spAutoFit/>
          </a:bodyPr>
          <a:lstStyle/>
          <a:p>
            <a:r>
              <a:rPr lang="de-DE" sz="2000" dirty="0">
                <a:solidFill>
                  <a:srgbClr val="007085"/>
                </a:solidFill>
              </a:rPr>
              <a:t>Mehr Unterstützung für Ehrenamt/ Vereine</a:t>
            </a:r>
          </a:p>
        </p:txBody>
      </p:sp>
      <p:pic>
        <p:nvPicPr>
          <p:cNvPr id="45" name="Grafik 44" descr="Feuerwehrfrau mit einfarbiger Füllung">
            <a:extLst>
              <a:ext uri="{FF2B5EF4-FFF2-40B4-BE49-F238E27FC236}">
                <a16:creationId xmlns:a16="http://schemas.microsoft.com/office/drawing/2014/main" id="{5A02037F-06F4-C4FA-EA49-270D80A951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4394" y="4610878"/>
            <a:ext cx="707886" cy="707886"/>
          </a:xfrm>
          <a:prstGeom prst="rect">
            <a:avLst/>
          </a:prstGeom>
        </p:spPr>
      </p:pic>
      <p:sp>
        <p:nvSpPr>
          <p:cNvPr id="46" name="Textfeld 45">
            <a:extLst>
              <a:ext uri="{FF2B5EF4-FFF2-40B4-BE49-F238E27FC236}">
                <a16:creationId xmlns:a16="http://schemas.microsoft.com/office/drawing/2014/main" id="{681F71C3-3145-2D52-4BA9-7B546D83D090}"/>
              </a:ext>
            </a:extLst>
          </p:cNvPr>
          <p:cNvSpPr txBox="1"/>
          <p:nvPr/>
        </p:nvSpPr>
        <p:spPr>
          <a:xfrm>
            <a:off x="1512280" y="4764766"/>
            <a:ext cx="3086100" cy="400110"/>
          </a:xfrm>
          <a:prstGeom prst="rect">
            <a:avLst/>
          </a:prstGeom>
          <a:noFill/>
        </p:spPr>
        <p:txBody>
          <a:bodyPr wrap="square" rtlCol="0">
            <a:spAutoFit/>
          </a:bodyPr>
          <a:lstStyle/>
          <a:p>
            <a:r>
              <a:rPr lang="de-DE" sz="2000" dirty="0">
                <a:solidFill>
                  <a:srgbClr val="007085"/>
                </a:solidFill>
              </a:rPr>
              <a:t>Feuerwehrhaus bauen</a:t>
            </a:r>
          </a:p>
        </p:txBody>
      </p:sp>
    </p:spTree>
    <p:extLst>
      <p:ext uri="{BB962C8B-B14F-4D97-AF65-F5344CB8AC3E}">
        <p14:creationId xmlns:p14="http://schemas.microsoft.com/office/powerpoint/2010/main" val="33225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345658D9-5478-4D27-9946-308E8FFAED04}"/>
              </a:ext>
            </a:extLst>
          </p:cNvPr>
          <p:cNvGraphicFramePr>
            <a:graphicFrameLocks/>
          </p:cNvGraphicFramePr>
          <p:nvPr>
            <p:extLst>
              <p:ext uri="{D42A27DB-BD31-4B8C-83A1-F6EECF244321}">
                <p14:modId xmlns:p14="http://schemas.microsoft.com/office/powerpoint/2010/main" val="1891894566"/>
              </p:ext>
            </p:extLst>
          </p:nvPr>
        </p:nvGraphicFramePr>
        <p:xfrm>
          <a:off x="388257" y="1023661"/>
          <a:ext cx="11348023" cy="55526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Gestorf</a:t>
            </a:r>
            <a:endParaRPr lang="de-DE" sz="2700" dirty="0">
              <a:solidFill>
                <a:srgbClr val="FFFF00"/>
              </a:solidFill>
            </a:endParaRPr>
          </a:p>
        </p:txBody>
      </p:sp>
      <p:sp>
        <p:nvSpPr>
          <p:cNvPr id="5" name="Textfeld 4">
            <a:extLst>
              <a:ext uri="{FF2B5EF4-FFF2-40B4-BE49-F238E27FC236}">
                <a16:creationId xmlns:a16="http://schemas.microsoft.com/office/drawing/2014/main" id="{41260451-52F5-2ADC-8892-BA95717BB0F2}"/>
              </a:ext>
            </a:extLst>
          </p:cNvPr>
          <p:cNvSpPr txBox="1"/>
          <p:nvPr/>
        </p:nvSpPr>
        <p:spPr>
          <a:xfrm>
            <a:off x="11180546" y="6198554"/>
            <a:ext cx="555734" cy="261610"/>
          </a:xfrm>
          <a:prstGeom prst="rect">
            <a:avLst/>
          </a:prstGeom>
          <a:noFill/>
        </p:spPr>
        <p:txBody>
          <a:bodyPr wrap="square" rtlCol="0">
            <a:spAutoFit/>
          </a:bodyPr>
          <a:lstStyle/>
          <a:p>
            <a:pPr algn="r"/>
            <a:r>
              <a:rPr lang="de-DE" sz="1100" dirty="0"/>
              <a:t>n= 26</a:t>
            </a:r>
          </a:p>
        </p:txBody>
      </p:sp>
    </p:spTree>
    <p:extLst>
      <p:ext uri="{BB962C8B-B14F-4D97-AF65-F5344CB8AC3E}">
        <p14:creationId xmlns:p14="http://schemas.microsoft.com/office/powerpoint/2010/main" val="1151908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Gestorf</a:t>
            </a:r>
            <a:endParaRPr lang="de-DE" sz="2700" dirty="0">
              <a:solidFill>
                <a:srgbClr val="FFFF00"/>
              </a:solidFill>
            </a:endParaRPr>
          </a:p>
        </p:txBody>
      </p:sp>
      <p:sp>
        <p:nvSpPr>
          <p:cNvPr id="4" name="Textfeld 3">
            <a:extLst>
              <a:ext uri="{FF2B5EF4-FFF2-40B4-BE49-F238E27FC236}">
                <a16:creationId xmlns:a16="http://schemas.microsoft.com/office/drawing/2014/main" id="{71522A47-1605-2AE7-1CD0-80D933408075}"/>
              </a:ext>
            </a:extLst>
          </p:cNvPr>
          <p:cNvSpPr txBox="1"/>
          <p:nvPr/>
        </p:nvSpPr>
        <p:spPr>
          <a:xfrm>
            <a:off x="11207179" y="6152372"/>
            <a:ext cx="555734" cy="261610"/>
          </a:xfrm>
          <a:prstGeom prst="rect">
            <a:avLst/>
          </a:prstGeom>
          <a:noFill/>
        </p:spPr>
        <p:txBody>
          <a:bodyPr wrap="square" rtlCol="0">
            <a:spAutoFit/>
          </a:bodyPr>
          <a:lstStyle/>
          <a:p>
            <a:pPr algn="r"/>
            <a:r>
              <a:rPr lang="de-DE" sz="1100" dirty="0"/>
              <a:t>n= 26</a:t>
            </a:r>
          </a:p>
        </p:txBody>
      </p:sp>
      <p:graphicFrame>
        <p:nvGraphicFramePr>
          <p:cNvPr id="5" name="Diagramm 4">
            <a:extLst>
              <a:ext uri="{FF2B5EF4-FFF2-40B4-BE49-F238E27FC236}">
                <a16:creationId xmlns:a16="http://schemas.microsoft.com/office/drawing/2014/main" id="{06B85DAE-FD1B-48F8-8CA8-8156D21EF91E}"/>
              </a:ext>
            </a:extLst>
          </p:cNvPr>
          <p:cNvGraphicFramePr>
            <a:graphicFrameLocks/>
          </p:cNvGraphicFramePr>
          <p:nvPr>
            <p:extLst>
              <p:ext uri="{D42A27DB-BD31-4B8C-83A1-F6EECF244321}">
                <p14:modId xmlns:p14="http://schemas.microsoft.com/office/powerpoint/2010/main" val="2446535675"/>
              </p:ext>
            </p:extLst>
          </p:nvPr>
        </p:nvGraphicFramePr>
        <p:xfrm>
          <a:off x="628061" y="1268467"/>
          <a:ext cx="10935878" cy="45667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8233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Gestorf</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11" name="Gruppieren 10">
            <a:extLst>
              <a:ext uri="{FF2B5EF4-FFF2-40B4-BE49-F238E27FC236}">
                <a16:creationId xmlns:a16="http://schemas.microsoft.com/office/drawing/2014/main" id="{C89B8AA2-E7AC-59CE-8EA7-22965079A740}"/>
              </a:ext>
            </a:extLst>
          </p:cNvPr>
          <p:cNvGrpSpPr/>
          <p:nvPr/>
        </p:nvGrpSpPr>
        <p:grpSpPr>
          <a:xfrm>
            <a:off x="874896" y="3069635"/>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527" y="5634259"/>
              <a:ext cx="378600" cy="1372464"/>
            </a:xfrm>
            <a:prstGeom prst="rect">
              <a:avLst/>
            </a:prstGeom>
          </p:spPr>
        </p:pic>
      </p:grpSp>
      <p:grpSp>
        <p:nvGrpSpPr>
          <p:cNvPr id="14" name="Gruppieren 13">
            <a:extLst>
              <a:ext uri="{FF2B5EF4-FFF2-40B4-BE49-F238E27FC236}">
                <a16:creationId xmlns:a16="http://schemas.microsoft.com/office/drawing/2014/main" id="{47B3F052-FFB4-C744-A324-DAA232B8C70F}"/>
              </a:ext>
            </a:extLst>
          </p:cNvPr>
          <p:cNvGrpSpPr/>
          <p:nvPr/>
        </p:nvGrpSpPr>
        <p:grpSpPr>
          <a:xfrm>
            <a:off x="982943" y="3955812"/>
            <a:ext cx="4828875" cy="707886"/>
            <a:chOff x="6414035" y="2317075"/>
            <a:chExt cx="4828875" cy="707886"/>
          </a:xfrm>
        </p:grpSpPr>
        <p:sp>
          <p:nvSpPr>
            <p:cNvPr id="15" name="Textfeld 14">
              <a:extLst>
                <a:ext uri="{FF2B5EF4-FFF2-40B4-BE49-F238E27FC236}">
                  <a16:creationId xmlns:a16="http://schemas.microsoft.com/office/drawing/2014/main" id="{C9EB0D54-D9E1-E69C-2A6E-BA8F1C7FF70C}"/>
                </a:ext>
              </a:extLst>
            </p:cNvPr>
            <p:cNvSpPr txBox="1"/>
            <p:nvPr/>
          </p:nvSpPr>
          <p:spPr>
            <a:xfrm>
              <a:off x="6975709" y="2317075"/>
              <a:ext cx="4267201" cy="707886"/>
            </a:xfrm>
            <a:prstGeom prst="rect">
              <a:avLst/>
            </a:prstGeom>
            <a:noFill/>
          </p:spPr>
          <p:txBody>
            <a:bodyPr wrap="square" rtlCol="0">
              <a:spAutoFit/>
            </a:bodyPr>
            <a:lstStyle/>
            <a:p>
              <a:r>
                <a:rPr lang="de-DE" sz="2000" dirty="0">
                  <a:solidFill>
                    <a:srgbClr val="007085"/>
                  </a:solidFill>
                </a:rPr>
                <a:t>Freizeiteinrichtungen / Treffpunkte für Jugendliche schaffen</a:t>
              </a:r>
            </a:p>
          </p:txBody>
        </p:sp>
        <p:pic>
          <p:nvPicPr>
            <p:cNvPr id="16" name="Grafik 15" descr="Gruppe von Personen mit einfarbiger Füllung">
              <a:extLst>
                <a:ext uri="{FF2B5EF4-FFF2-40B4-BE49-F238E27FC236}">
                  <a16:creationId xmlns:a16="http://schemas.microsoft.com/office/drawing/2014/main" id="{88C83588-3892-4194-9439-43602A0B989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14035" y="2405004"/>
              <a:ext cx="561674" cy="542574"/>
            </a:xfrm>
            <a:prstGeom prst="rect">
              <a:avLst/>
            </a:prstGeom>
          </p:spPr>
        </p:pic>
      </p:grpSp>
      <p:grpSp>
        <p:nvGrpSpPr>
          <p:cNvPr id="27" name="Gruppieren 26">
            <a:extLst>
              <a:ext uri="{FF2B5EF4-FFF2-40B4-BE49-F238E27FC236}">
                <a16:creationId xmlns:a16="http://schemas.microsoft.com/office/drawing/2014/main" id="{AF13D4F1-2549-435A-C78A-CBA3BB4B7A9D}"/>
              </a:ext>
            </a:extLst>
          </p:cNvPr>
          <p:cNvGrpSpPr/>
          <p:nvPr/>
        </p:nvGrpSpPr>
        <p:grpSpPr>
          <a:xfrm>
            <a:off x="7386218" y="4841431"/>
            <a:ext cx="5214831" cy="542574"/>
            <a:chOff x="6290347" y="3190955"/>
            <a:chExt cx="5214831" cy="542574"/>
          </a:xfrm>
        </p:grpSpPr>
        <p:sp>
          <p:nvSpPr>
            <p:cNvPr id="30" name="Textfeld 29">
              <a:extLst>
                <a:ext uri="{FF2B5EF4-FFF2-40B4-BE49-F238E27FC236}">
                  <a16:creationId xmlns:a16="http://schemas.microsoft.com/office/drawing/2014/main" id="{364F48A0-6741-DB4C-FDF5-8BDE0A439391}"/>
                </a:ext>
              </a:extLst>
            </p:cNvPr>
            <p:cNvSpPr txBox="1"/>
            <p:nvPr/>
          </p:nvSpPr>
          <p:spPr>
            <a:xfrm>
              <a:off x="6848759" y="3295348"/>
              <a:ext cx="4656419" cy="400110"/>
            </a:xfrm>
            <a:prstGeom prst="rect">
              <a:avLst/>
            </a:prstGeom>
            <a:noFill/>
          </p:spPr>
          <p:txBody>
            <a:bodyPr wrap="square" rtlCol="0">
              <a:spAutoFit/>
            </a:bodyPr>
            <a:lstStyle/>
            <a:p>
              <a:r>
                <a:rPr lang="de-DE" sz="2000" dirty="0">
                  <a:solidFill>
                    <a:srgbClr val="007085"/>
                  </a:solidFill>
                </a:rPr>
                <a:t>(bezahlbaren) Wohnraum schaffen</a:t>
              </a:r>
            </a:p>
          </p:txBody>
        </p:sp>
        <p:pic>
          <p:nvPicPr>
            <p:cNvPr id="31" name="Grafik 30" descr="Haus mit einfarbiger Füllung">
              <a:extLst>
                <a:ext uri="{FF2B5EF4-FFF2-40B4-BE49-F238E27FC236}">
                  <a16:creationId xmlns:a16="http://schemas.microsoft.com/office/drawing/2014/main" id="{7C23ACB3-6D1C-E271-4035-FBA996AB02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90347" y="3190955"/>
              <a:ext cx="542574" cy="542574"/>
            </a:xfrm>
            <a:prstGeom prst="rect">
              <a:avLst/>
            </a:prstGeom>
          </p:spPr>
        </p:pic>
      </p:grpSp>
      <p:grpSp>
        <p:nvGrpSpPr>
          <p:cNvPr id="32" name="Gruppieren 31">
            <a:extLst>
              <a:ext uri="{FF2B5EF4-FFF2-40B4-BE49-F238E27FC236}">
                <a16:creationId xmlns:a16="http://schemas.microsoft.com/office/drawing/2014/main" id="{383CD63B-B030-9458-0A85-41DD5F9102BB}"/>
              </a:ext>
            </a:extLst>
          </p:cNvPr>
          <p:cNvGrpSpPr/>
          <p:nvPr/>
        </p:nvGrpSpPr>
        <p:grpSpPr>
          <a:xfrm>
            <a:off x="982943" y="2087146"/>
            <a:ext cx="3730714" cy="707886"/>
            <a:chOff x="718612" y="3860625"/>
            <a:chExt cx="2281327" cy="707886"/>
          </a:xfrm>
        </p:grpSpPr>
        <p:sp>
          <p:nvSpPr>
            <p:cNvPr id="33" name="Textfeld 32">
              <a:extLst>
                <a:ext uri="{FF2B5EF4-FFF2-40B4-BE49-F238E27FC236}">
                  <a16:creationId xmlns:a16="http://schemas.microsoft.com/office/drawing/2014/main" id="{5B9A12DA-1838-D492-FE0E-7577AA195E02}"/>
                </a:ext>
              </a:extLst>
            </p:cNvPr>
            <p:cNvSpPr txBox="1"/>
            <p:nvPr/>
          </p:nvSpPr>
          <p:spPr>
            <a:xfrm>
              <a:off x="1060080" y="3860625"/>
              <a:ext cx="1939859" cy="707886"/>
            </a:xfrm>
            <a:prstGeom prst="rect">
              <a:avLst/>
            </a:prstGeom>
            <a:noFill/>
          </p:spPr>
          <p:txBody>
            <a:bodyPr wrap="square" rtlCol="0">
              <a:spAutoFit/>
            </a:bodyPr>
            <a:lstStyle/>
            <a:p>
              <a:r>
                <a:rPr lang="de-DE" sz="2000" dirty="0">
                  <a:solidFill>
                    <a:srgbClr val="007085"/>
                  </a:solidFill>
                </a:rPr>
                <a:t>Kita-Plätze/ Betreuungs-angebote schaffen</a:t>
              </a:r>
            </a:p>
          </p:txBody>
        </p:sp>
        <p:pic>
          <p:nvPicPr>
            <p:cNvPr id="34" name="Grafik 33" descr="Plüschtier mit einfarbiger Füllung">
              <a:extLst>
                <a:ext uri="{FF2B5EF4-FFF2-40B4-BE49-F238E27FC236}">
                  <a16:creationId xmlns:a16="http://schemas.microsoft.com/office/drawing/2014/main" id="{6072C440-F4F0-D520-B1DE-21044EDC8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612" y="3950232"/>
              <a:ext cx="331784" cy="542574"/>
            </a:xfrm>
            <a:prstGeom prst="rect">
              <a:avLst/>
            </a:prstGeom>
          </p:spPr>
        </p:pic>
      </p:grpSp>
      <p:sp>
        <p:nvSpPr>
          <p:cNvPr id="35" name="Textfeld 34">
            <a:extLst>
              <a:ext uri="{FF2B5EF4-FFF2-40B4-BE49-F238E27FC236}">
                <a16:creationId xmlns:a16="http://schemas.microsoft.com/office/drawing/2014/main" id="{CAA9DEA3-2241-33FE-1504-F7E20A9E33B5}"/>
              </a:ext>
            </a:extLst>
          </p:cNvPr>
          <p:cNvSpPr txBox="1"/>
          <p:nvPr/>
        </p:nvSpPr>
        <p:spPr>
          <a:xfrm>
            <a:off x="8000916" y="4040868"/>
            <a:ext cx="2734868" cy="400110"/>
          </a:xfrm>
          <a:prstGeom prst="rect">
            <a:avLst/>
          </a:prstGeom>
          <a:noFill/>
        </p:spPr>
        <p:txBody>
          <a:bodyPr wrap="square" rtlCol="0">
            <a:spAutoFit/>
          </a:bodyPr>
          <a:lstStyle/>
          <a:p>
            <a:r>
              <a:rPr lang="de-DE" sz="2000" dirty="0">
                <a:solidFill>
                  <a:srgbClr val="007085"/>
                </a:solidFill>
              </a:rPr>
              <a:t>Verkehrsberuhigung</a:t>
            </a:r>
          </a:p>
        </p:txBody>
      </p:sp>
      <p:pic>
        <p:nvPicPr>
          <p:cNvPr id="36" name="Grafik 35" descr="Tachometer niedrig mit einfarbiger Füllung">
            <a:extLst>
              <a:ext uri="{FF2B5EF4-FFF2-40B4-BE49-F238E27FC236}">
                <a16:creationId xmlns:a16="http://schemas.microsoft.com/office/drawing/2014/main" id="{F1689385-F0B9-DFEE-30F2-BAD918A633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374862" y="3964316"/>
            <a:ext cx="542574" cy="542574"/>
          </a:xfrm>
          <a:prstGeom prst="rect">
            <a:avLst/>
          </a:prstGeom>
        </p:spPr>
      </p:pic>
      <p:pic>
        <p:nvPicPr>
          <p:cNvPr id="17" name="Grafik 16" descr="Laden mit einfarbiger Füllung">
            <a:extLst>
              <a:ext uri="{FF2B5EF4-FFF2-40B4-BE49-F238E27FC236}">
                <a16:creationId xmlns:a16="http://schemas.microsoft.com/office/drawing/2014/main" id="{0E480DAB-019F-9AAD-1EF4-5D41A688B7E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34880" y="2957000"/>
            <a:ext cx="707886" cy="707886"/>
          </a:xfrm>
          <a:prstGeom prst="rect">
            <a:avLst/>
          </a:prstGeom>
        </p:spPr>
      </p:pic>
      <p:sp>
        <p:nvSpPr>
          <p:cNvPr id="39" name="Textfeld 38">
            <a:extLst>
              <a:ext uri="{FF2B5EF4-FFF2-40B4-BE49-F238E27FC236}">
                <a16:creationId xmlns:a16="http://schemas.microsoft.com/office/drawing/2014/main" id="{146928A3-0A58-A9DF-7B1F-942F2C805A49}"/>
              </a:ext>
            </a:extLst>
          </p:cNvPr>
          <p:cNvSpPr txBox="1"/>
          <p:nvPr/>
        </p:nvSpPr>
        <p:spPr>
          <a:xfrm>
            <a:off x="7971841" y="2986598"/>
            <a:ext cx="2734868" cy="707886"/>
          </a:xfrm>
          <a:prstGeom prst="rect">
            <a:avLst/>
          </a:prstGeom>
          <a:noFill/>
        </p:spPr>
        <p:txBody>
          <a:bodyPr wrap="square" rtlCol="0">
            <a:spAutoFit/>
          </a:bodyPr>
          <a:lstStyle/>
          <a:p>
            <a:r>
              <a:rPr lang="de-DE" sz="2000" dirty="0">
                <a:solidFill>
                  <a:srgbClr val="007085"/>
                </a:solidFill>
              </a:rPr>
              <a:t>Vorhandene Geschäfte erhalten</a:t>
            </a:r>
          </a:p>
        </p:txBody>
      </p:sp>
      <p:pic>
        <p:nvPicPr>
          <p:cNvPr id="8" name="Grafik 7" descr="Klassenzimmer mit einfarbiger Füllung">
            <a:extLst>
              <a:ext uri="{FF2B5EF4-FFF2-40B4-BE49-F238E27FC236}">
                <a16:creationId xmlns:a16="http://schemas.microsoft.com/office/drawing/2014/main" id="{6F0BFC8B-B498-C832-3E21-2EE9701592A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63955" y="2083951"/>
            <a:ext cx="603215" cy="603215"/>
          </a:xfrm>
          <a:prstGeom prst="rect">
            <a:avLst/>
          </a:prstGeom>
        </p:spPr>
      </p:pic>
      <p:sp>
        <p:nvSpPr>
          <p:cNvPr id="41" name="Textfeld 40">
            <a:extLst>
              <a:ext uri="{FF2B5EF4-FFF2-40B4-BE49-F238E27FC236}">
                <a16:creationId xmlns:a16="http://schemas.microsoft.com/office/drawing/2014/main" id="{93538D9B-6484-7155-FD93-473CD2B84FB7}"/>
              </a:ext>
            </a:extLst>
          </p:cNvPr>
          <p:cNvSpPr txBox="1"/>
          <p:nvPr/>
        </p:nvSpPr>
        <p:spPr>
          <a:xfrm>
            <a:off x="7971841" y="2033133"/>
            <a:ext cx="3172302" cy="707886"/>
          </a:xfrm>
          <a:prstGeom prst="rect">
            <a:avLst/>
          </a:prstGeom>
          <a:noFill/>
        </p:spPr>
        <p:txBody>
          <a:bodyPr wrap="square" rtlCol="0">
            <a:spAutoFit/>
          </a:bodyPr>
          <a:lstStyle/>
          <a:p>
            <a:r>
              <a:rPr lang="de-DE" sz="2000" dirty="0">
                <a:solidFill>
                  <a:srgbClr val="007085"/>
                </a:solidFill>
              </a:rPr>
              <a:t>Grundschule zur Ganztagsschule ausbauen</a:t>
            </a:r>
          </a:p>
        </p:txBody>
      </p:sp>
      <p:grpSp>
        <p:nvGrpSpPr>
          <p:cNvPr id="44" name="Gruppieren 43">
            <a:extLst>
              <a:ext uri="{FF2B5EF4-FFF2-40B4-BE49-F238E27FC236}">
                <a16:creationId xmlns:a16="http://schemas.microsoft.com/office/drawing/2014/main" id="{5A87E13A-3FD4-6903-A09A-46A180F64222}"/>
              </a:ext>
            </a:extLst>
          </p:cNvPr>
          <p:cNvGrpSpPr/>
          <p:nvPr/>
        </p:nvGrpSpPr>
        <p:grpSpPr>
          <a:xfrm>
            <a:off x="874896" y="4841431"/>
            <a:ext cx="5781839" cy="679096"/>
            <a:chOff x="1062844" y="5105049"/>
            <a:chExt cx="5781839" cy="679096"/>
          </a:xfrm>
        </p:grpSpPr>
        <p:pic>
          <p:nvPicPr>
            <p:cNvPr id="45" name="Grafik 44" descr="Architektur mit einfarbiger Füllung">
              <a:extLst>
                <a:ext uri="{FF2B5EF4-FFF2-40B4-BE49-F238E27FC236}">
                  <a16:creationId xmlns:a16="http://schemas.microsoft.com/office/drawing/2014/main" id="{D79BC36B-EFCB-A635-ABD8-E6015DF667E4}"/>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62844" y="5105049"/>
              <a:ext cx="700641" cy="679096"/>
            </a:xfrm>
            <a:prstGeom prst="rect">
              <a:avLst/>
            </a:prstGeom>
          </p:spPr>
        </p:pic>
        <p:sp>
          <p:nvSpPr>
            <p:cNvPr id="46" name="Textfeld 45">
              <a:extLst>
                <a:ext uri="{FF2B5EF4-FFF2-40B4-BE49-F238E27FC236}">
                  <a16:creationId xmlns:a16="http://schemas.microsoft.com/office/drawing/2014/main" id="{F280C97D-76BB-5311-4FB1-817B1C424071}"/>
                </a:ext>
              </a:extLst>
            </p:cNvPr>
            <p:cNvSpPr txBox="1"/>
            <p:nvPr/>
          </p:nvSpPr>
          <p:spPr>
            <a:xfrm>
              <a:off x="1727409" y="5248462"/>
              <a:ext cx="5117274" cy="400110"/>
            </a:xfrm>
            <a:prstGeom prst="rect">
              <a:avLst/>
            </a:prstGeom>
            <a:noFill/>
          </p:spPr>
          <p:txBody>
            <a:bodyPr wrap="square" rtlCol="0">
              <a:spAutoFit/>
            </a:bodyPr>
            <a:lstStyle/>
            <a:p>
              <a:r>
                <a:rPr lang="de-DE" sz="2000" dirty="0">
                  <a:solidFill>
                    <a:srgbClr val="007085"/>
                  </a:solidFill>
                </a:rPr>
                <a:t>Baulücken schließen</a:t>
              </a:r>
            </a:p>
          </p:txBody>
        </p:sp>
      </p:grpSp>
    </p:spTree>
    <p:extLst>
      <p:ext uri="{BB962C8B-B14F-4D97-AF65-F5344CB8AC3E}">
        <p14:creationId xmlns:p14="http://schemas.microsoft.com/office/powerpoint/2010/main" val="181264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710F187-D9ED-4830-930E-F702C8EA3297}"/>
              </a:ext>
            </a:extLst>
          </p:cNvPr>
          <p:cNvGraphicFramePr>
            <a:graphicFrameLocks/>
          </p:cNvGraphicFramePr>
          <p:nvPr>
            <p:extLst>
              <p:ext uri="{D42A27DB-BD31-4B8C-83A1-F6EECF244321}">
                <p14:modId xmlns:p14="http://schemas.microsoft.com/office/powerpoint/2010/main" val="4143258646"/>
              </p:ext>
            </p:extLst>
          </p:nvPr>
        </p:nvGraphicFramePr>
        <p:xfrm>
          <a:off x="388256" y="925612"/>
          <a:ext cx="11340323" cy="565067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Holtensen</a:t>
            </a:r>
            <a:endParaRPr lang="de-DE" sz="2700" dirty="0">
              <a:solidFill>
                <a:srgbClr val="FFFF00"/>
              </a:solidFill>
            </a:endParaRPr>
          </a:p>
        </p:txBody>
      </p:sp>
      <p:sp>
        <p:nvSpPr>
          <p:cNvPr id="5" name="Textfeld 4">
            <a:extLst>
              <a:ext uri="{FF2B5EF4-FFF2-40B4-BE49-F238E27FC236}">
                <a16:creationId xmlns:a16="http://schemas.microsoft.com/office/drawing/2014/main" id="{BB081284-43E5-AC57-A007-AA849860114A}"/>
              </a:ext>
            </a:extLst>
          </p:cNvPr>
          <p:cNvSpPr txBox="1"/>
          <p:nvPr/>
        </p:nvSpPr>
        <p:spPr>
          <a:xfrm>
            <a:off x="11172845" y="6165486"/>
            <a:ext cx="555734" cy="261610"/>
          </a:xfrm>
          <a:prstGeom prst="rect">
            <a:avLst/>
          </a:prstGeom>
          <a:noFill/>
        </p:spPr>
        <p:txBody>
          <a:bodyPr wrap="square" rtlCol="0">
            <a:spAutoFit/>
          </a:bodyPr>
          <a:lstStyle/>
          <a:p>
            <a:pPr algn="r"/>
            <a:r>
              <a:rPr lang="de-DE" sz="1100" dirty="0"/>
              <a:t>n= 18</a:t>
            </a:r>
          </a:p>
        </p:txBody>
      </p:sp>
    </p:spTree>
    <p:extLst>
      <p:ext uri="{BB962C8B-B14F-4D97-AF65-F5344CB8AC3E}">
        <p14:creationId xmlns:p14="http://schemas.microsoft.com/office/powerpoint/2010/main" val="280730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Holtensen</a:t>
            </a:r>
            <a:endParaRPr lang="de-DE" sz="2700" dirty="0">
              <a:solidFill>
                <a:srgbClr val="FFFF00"/>
              </a:solidFill>
            </a:endParaRPr>
          </a:p>
        </p:txBody>
      </p:sp>
      <p:sp>
        <p:nvSpPr>
          <p:cNvPr id="7" name="Textfeld 6">
            <a:extLst>
              <a:ext uri="{FF2B5EF4-FFF2-40B4-BE49-F238E27FC236}">
                <a16:creationId xmlns:a16="http://schemas.microsoft.com/office/drawing/2014/main" id="{17EF30F4-BE22-5FC6-B424-2C910C5E7339}"/>
              </a:ext>
            </a:extLst>
          </p:cNvPr>
          <p:cNvSpPr txBox="1"/>
          <p:nvPr/>
        </p:nvSpPr>
        <p:spPr>
          <a:xfrm>
            <a:off x="11219499" y="6156154"/>
            <a:ext cx="555734" cy="261610"/>
          </a:xfrm>
          <a:prstGeom prst="rect">
            <a:avLst/>
          </a:prstGeom>
          <a:noFill/>
        </p:spPr>
        <p:txBody>
          <a:bodyPr wrap="square" rtlCol="0">
            <a:spAutoFit/>
          </a:bodyPr>
          <a:lstStyle/>
          <a:p>
            <a:pPr algn="r"/>
            <a:r>
              <a:rPr lang="de-DE" sz="1100" dirty="0"/>
              <a:t>n= 18</a:t>
            </a:r>
          </a:p>
        </p:txBody>
      </p:sp>
      <p:graphicFrame>
        <p:nvGraphicFramePr>
          <p:cNvPr id="5" name="Diagramm 4">
            <a:extLst>
              <a:ext uri="{FF2B5EF4-FFF2-40B4-BE49-F238E27FC236}">
                <a16:creationId xmlns:a16="http://schemas.microsoft.com/office/drawing/2014/main" id="{398FDCF9-E728-45F6-9656-AB9FBE3BA9BE}"/>
              </a:ext>
            </a:extLst>
          </p:cNvPr>
          <p:cNvGraphicFramePr>
            <a:graphicFrameLocks/>
          </p:cNvGraphicFramePr>
          <p:nvPr>
            <p:extLst>
              <p:ext uri="{D42A27DB-BD31-4B8C-83A1-F6EECF244321}">
                <p14:modId xmlns:p14="http://schemas.microsoft.com/office/powerpoint/2010/main" val="3100337473"/>
              </p:ext>
            </p:extLst>
          </p:nvPr>
        </p:nvGraphicFramePr>
        <p:xfrm>
          <a:off x="583677" y="1343881"/>
          <a:ext cx="10945304" cy="4321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451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sz="3600"/>
              <a:t>Wann? Wie? Wer? Warum?</a:t>
            </a:r>
            <a:endParaRPr lang="de-DE" sz="2700"/>
          </a:p>
        </p:txBody>
      </p:sp>
      <p:sp>
        <p:nvSpPr>
          <p:cNvPr id="3" name="Textfeld 2">
            <a:extLst>
              <a:ext uri="{FF2B5EF4-FFF2-40B4-BE49-F238E27FC236}">
                <a16:creationId xmlns:a16="http://schemas.microsoft.com/office/drawing/2014/main" id="{29C47FA2-3DD3-478F-8257-E6B1555EE3AC}"/>
              </a:ext>
            </a:extLst>
          </p:cNvPr>
          <p:cNvSpPr txBox="1"/>
          <p:nvPr/>
        </p:nvSpPr>
        <p:spPr>
          <a:xfrm>
            <a:off x="352768" y="1250017"/>
            <a:ext cx="10938504" cy="3416320"/>
          </a:xfrm>
          <a:prstGeom prst="rect">
            <a:avLst/>
          </a:prstGeom>
          <a:noFill/>
        </p:spPr>
        <p:txBody>
          <a:bodyPr wrap="square" lIns="91440" tIns="45720" rIns="91440" bIns="45720" rtlCol="0" anchor="t">
            <a:spAutoFit/>
          </a:bodyPr>
          <a:lstStyle/>
          <a:p>
            <a:r>
              <a:rPr lang="de-DE" b="1" dirty="0"/>
              <a:t>Wann? </a:t>
            </a:r>
            <a:r>
              <a:rPr lang="de-DE" dirty="0"/>
              <a:t>	  01. April – 15. Mai 2022</a:t>
            </a:r>
            <a:endParaRPr lang="de-DE" dirty="0">
              <a:cs typeface="Segoe UI"/>
            </a:endParaRPr>
          </a:p>
          <a:p>
            <a:r>
              <a:rPr lang="de-DE" b="1" dirty="0"/>
              <a:t>Wie?</a:t>
            </a:r>
            <a:r>
              <a:rPr lang="de-DE" dirty="0"/>
              <a:t>	    Online über die Projekthomepage und als print-Fragebogen</a:t>
            </a:r>
          </a:p>
          <a:p>
            <a:endParaRPr lang="de-DE" dirty="0"/>
          </a:p>
          <a:p>
            <a:r>
              <a:rPr lang="de-DE" b="1" dirty="0"/>
              <a:t>Wie viele?  </a:t>
            </a:r>
            <a:r>
              <a:rPr lang="de-DE" dirty="0"/>
              <a:t>323 Teilnehmende</a:t>
            </a:r>
          </a:p>
          <a:p>
            <a:endParaRPr lang="de-DE" dirty="0"/>
          </a:p>
          <a:p>
            <a:endParaRPr lang="de-DE" dirty="0"/>
          </a:p>
          <a:p>
            <a:endParaRPr lang="de-DE" dirty="0"/>
          </a:p>
          <a:p>
            <a:endParaRPr lang="de-DE" dirty="0"/>
          </a:p>
          <a:p>
            <a:endParaRPr lang="de-DE" dirty="0"/>
          </a:p>
          <a:p>
            <a:endParaRPr lang="de-DE" dirty="0"/>
          </a:p>
          <a:p>
            <a:endParaRPr lang="de-DE" dirty="0"/>
          </a:p>
          <a:p>
            <a:endParaRPr lang="de-DE" dirty="0"/>
          </a:p>
        </p:txBody>
      </p:sp>
      <p:sp>
        <p:nvSpPr>
          <p:cNvPr id="7" name="Textfeld 6">
            <a:extLst>
              <a:ext uri="{FF2B5EF4-FFF2-40B4-BE49-F238E27FC236}">
                <a16:creationId xmlns:a16="http://schemas.microsoft.com/office/drawing/2014/main" id="{8955837F-2A8F-43FC-99BA-4A0C90AAEF67}"/>
              </a:ext>
            </a:extLst>
          </p:cNvPr>
          <p:cNvSpPr txBox="1"/>
          <p:nvPr/>
        </p:nvSpPr>
        <p:spPr>
          <a:xfrm>
            <a:off x="388257" y="2720562"/>
            <a:ext cx="10938504"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de-DE"/>
            </a:defPPr>
            <a:lvl1pPr marL="285750" indent="-285750">
              <a:buFont typeface="Wingdings" panose="05000000000000000000" pitchFamily="2" charset="2"/>
              <a:buChar char="Ø"/>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de-DE" b="1"/>
              <a:t>Ziel/Zweck</a:t>
            </a:r>
            <a:r>
              <a:rPr lang="de-DE"/>
              <a:t>:</a:t>
            </a:r>
          </a:p>
          <a:p>
            <a:r>
              <a:rPr lang="de-DE" u="sng"/>
              <a:t>Keine</a:t>
            </a:r>
            <a:r>
              <a:rPr lang="de-DE"/>
              <a:t> repräsentative Befragung!</a:t>
            </a:r>
          </a:p>
          <a:p>
            <a:r>
              <a:rPr lang="de-DE"/>
              <a:t>Die Ergebnisse vermitteln jedoch einen Eindruck der Zufriedenheit der Bürgerinnen und Bürger („Stimmungsbild“) und geben Hinweise auf wichtige Themen und Handlungsbedarfe</a:t>
            </a:r>
          </a:p>
        </p:txBody>
      </p:sp>
    </p:spTree>
    <p:extLst>
      <p:ext uri="{BB962C8B-B14F-4D97-AF65-F5344CB8AC3E}">
        <p14:creationId xmlns:p14="http://schemas.microsoft.com/office/powerpoint/2010/main" val="1417541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Holtensen</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11" name="Gruppieren 10">
            <a:extLst>
              <a:ext uri="{FF2B5EF4-FFF2-40B4-BE49-F238E27FC236}">
                <a16:creationId xmlns:a16="http://schemas.microsoft.com/office/drawing/2014/main" id="{C89B8AA2-E7AC-59CE-8EA7-22965079A740}"/>
              </a:ext>
            </a:extLst>
          </p:cNvPr>
          <p:cNvGrpSpPr/>
          <p:nvPr/>
        </p:nvGrpSpPr>
        <p:grpSpPr>
          <a:xfrm>
            <a:off x="7311207" y="2116112"/>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527" y="5634259"/>
              <a:ext cx="378600" cy="1372464"/>
            </a:xfrm>
            <a:prstGeom prst="rect">
              <a:avLst/>
            </a:prstGeom>
          </p:spPr>
        </p:pic>
      </p:grpSp>
      <p:grpSp>
        <p:nvGrpSpPr>
          <p:cNvPr id="27" name="Gruppieren 26">
            <a:extLst>
              <a:ext uri="{FF2B5EF4-FFF2-40B4-BE49-F238E27FC236}">
                <a16:creationId xmlns:a16="http://schemas.microsoft.com/office/drawing/2014/main" id="{AF13D4F1-2549-435A-C78A-CBA3BB4B7A9D}"/>
              </a:ext>
            </a:extLst>
          </p:cNvPr>
          <p:cNvGrpSpPr/>
          <p:nvPr/>
        </p:nvGrpSpPr>
        <p:grpSpPr>
          <a:xfrm>
            <a:off x="1089475" y="2146432"/>
            <a:ext cx="5214831" cy="542574"/>
            <a:chOff x="6290347" y="3190955"/>
            <a:chExt cx="5214831" cy="542574"/>
          </a:xfrm>
        </p:grpSpPr>
        <p:sp>
          <p:nvSpPr>
            <p:cNvPr id="30" name="Textfeld 29">
              <a:extLst>
                <a:ext uri="{FF2B5EF4-FFF2-40B4-BE49-F238E27FC236}">
                  <a16:creationId xmlns:a16="http://schemas.microsoft.com/office/drawing/2014/main" id="{364F48A0-6741-DB4C-FDF5-8BDE0A439391}"/>
                </a:ext>
              </a:extLst>
            </p:cNvPr>
            <p:cNvSpPr txBox="1"/>
            <p:nvPr/>
          </p:nvSpPr>
          <p:spPr>
            <a:xfrm>
              <a:off x="6848759" y="3295348"/>
              <a:ext cx="4656419" cy="400110"/>
            </a:xfrm>
            <a:prstGeom prst="rect">
              <a:avLst/>
            </a:prstGeom>
            <a:noFill/>
          </p:spPr>
          <p:txBody>
            <a:bodyPr wrap="square" rtlCol="0">
              <a:spAutoFit/>
            </a:bodyPr>
            <a:lstStyle/>
            <a:p>
              <a:r>
                <a:rPr lang="de-DE" sz="2000" dirty="0">
                  <a:solidFill>
                    <a:srgbClr val="007085"/>
                  </a:solidFill>
                </a:rPr>
                <a:t>Mehr Wohnraum schaffen</a:t>
              </a:r>
            </a:p>
          </p:txBody>
        </p:sp>
        <p:pic>
          <p:nvPicPr>
            <p:cNvPr id="31" name="Grafik 30" descr="Haus mit einfarbiger Füllung">
              <a:extLst>
                <a:ext uri="{FF2B5EF4-FFF2-40B4-BE49-F238E27FC236}">
                  <a16:creationId xmlns:a16="http://schemas.microsoft.com/office/drawing/2014/main" id="{7C23ACB3-6D1C-E271-4035-FBA996AB02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90347" y="3190955"/>
              <a:ext cx="542574" cy="542574"/>
            </a:xfrm>
            <a:prstGeom prst="rect">
              <a:avLst/>
            </a:prstGeom>
          </p:spPr>
        </p:pic>
      </p:grpSp>
      <p:grpSp>
        <p:nvGrpSpPr>
          <p:cNvPr id="32" name="Gruppieren 31">
            <a:extLst>
              <a:ext uri="{FF2B5EF4-FFF2-40B4-BE49-F238E27FC236}">
                <a16:creationId xmlns:a16="http://schemas.microsoft.com/office/drawing/2014/main" id="{383CD63B-B030-9458-0A85-41DD5F9102BB}"/>
              </a:ext>
            </a:extLst>
          </p:cNvPr>
          <p:cNvGrpSpPr/>
          <p:nvPr/>
        </p:nvGrpSpPr>
        <p:grpSpPr>
          <a:xfrm>
            <a:off x="1089475" y="3075057"/>
            <a:ext cx="3730714" cy="707886"/>
            <a:chOff x="718612" y="3860625"/>
            <a:chExt cx="2281327" cy="707886"/>
          </a:xfrm>
        </p:grpSpPr>
        <p:sp>
          <p:nvSpPr>
            <p:cNvPr id="33" name="Textfeld 32">
              <a:extLst>
                <a:ext uri="{FF2B5EF4-FFF2-40B4-BE49-F238E27FC236}">
                  <a16:creationId xmlns:a16="http://schemas.microsoft.com/office/drawing/2014/main" id="{5B9A12DA-1838-D492-FE0E-7577AA195E02}"/>
                </a:ext>
              </a:extLst>
            </p:cNvPr>
            <p:cNvSpPr txBox="1"/>
            <p:nvPr/>
          </p:nvSpPr>
          <p:spPr>
            <a:xfrm>
              <a:off x="1060080" y="3860625"/>
              <a:ext cx="1939859" cy="707886"/>
            </a:xfrm>
            <a:prstGeom prst="rect">
              <a:avLst/>
            </a:prstGeom>
            <a:noFill/>
          </p:spPr>
          <p:txBody>
            <a:bodyPr wrap="square" rtlCol="0">
              <a:spAutoFit/>
            </a:bodyPr>
            <a:lstStyle/>
            <a:p>
              <a:r>
                <a:rPr lang="de-DE" sz="2000" dirty="0">
                  <a:solidFill>
                    <a:srgbClr val="007085"/>
                  </a:solidFill>
                </a:rPr>
                <a:t>Kinderbetreuungs-angebote schaffen</a:t>
              </a:r>
            </a:p>
          </p:txBody>
        </p:sp>
        <p:pic>
          <p:nvPicPr>
            <p:cNvPr id="34" name="Grafik 33" descr="Plüschtier mit einfarbiger Füllung">
              <a:extLst>
                <a:ext uri="{FF2B5EF4-FFF2-40B4-BE49-F238E27FC236}">
                  <a16:creationId xmlns:a16="http://schemas.microsoft.com/office/drawing/2014/main" id="{6072C440-F4F0-D520-B1DE-21044EDC8C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8612" y="3950232"/>
              <a:ext cx="331784" cy="542574"/>
            </a:xfrm>
            <a:prstGeom prst="rect">
              <a:avLst/>
            </a:prstGeom>
          </p:spPr>
        </p:pic>
      </p:grpSp>
      <p:grpSp>
        <p:nvGrpSpPr>
          <p:cNvPr id="25" name="Gruppieren 24">
            <a:extLst>
              <a:ext uri="{FF2B5EF4-FFF2-40B4-BE49-F238E27FC236}">
                <a16:creationId xmlns:a16="http://schemas.microsoft.com/office/drawing/2014/main" id="{70F2BB43-F712-251B-5572-E86A6640614A}"/>
              </a:ext>
            </a:extLst>
          </p:cNvPr>
          <p:cNvGrpSpPr/>
          <p:nvPr/>
        </p:nvGrpSpPr>
        <p:grpSpPr>
          <a:xfrm>
            <a:off x="7488812" y="3075057"/>
            <a:ext cx="4334287" cy="542574"/>
            <a:chOff x="599814" y="4734679"/>
            <a:chExt cx="4334287" cy="542574"/>
          </a:xfrm>
        </p:grpSpPr>
        <p:sp>
          <p:nvSpPr>
            <p:cNvPr id="26" name="Textfeld 25">
              <a:extLst>
                <a:ext uri="{FF2B5EF4-FFF2-40B4-BE49-F238E27FC236}">
                  <a16:creationId xmlns:a16="http://schemas.microsoft.com/office/drawing/2014/main" id="{758BC35A-0D5C-EE55-2CE3-BC48FCBF0D81}"/>
                </a:ext>
              </a:extLst>
            </p:cNvPr>
            <p:cNvSpPr txBox="1"/>
            <p:nvPr/>
          </p:nvSpPr>
          <p:spPr>
            <a:xfrm>
              <a:off x="1134032" y="4877143"/>
              <a:ext cx="3800069" cy="400110"/>
            </a:xfrm>
            <a:prstGeom prst="rect">
              <a:avLst/>
            </a:prstGeom>
            <a:noFill/>
          </p:spPr>
          <p:txBody>
            <a:bodyPr wrap="square" rtlCol="0">
              <a:spAutoFit/>
            </a:bodyPr>
            <a:lstStyle/>
            <a:p>
              <a:r>
                <a:rPr lang="de-DE" sz="2000" dirty="0"/>
                <a:t>Mehr Feste &amp; Veranstaltungen</a:t>
              </a:r>
            </a:p>
          </p:txBody>
        </p:sp>
        <p:pic>
          <p:nvPicPr>
            <p:cNvPr id="28" name="Grafik 27" descr="Wimpel mit einfarbiger Füllung">
              <a:extLst>
                <a:ext uri="{FF2B5EF4-FFF2-40B4-BE49-F238E27FC236}">
                  <a16:creationId xmlns:a16="http://schemas.microsoft.com/office/drawing/2014/main" id="{BCD7A4DF-999D-C9E1-30BD-7352FF94D88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9814" y="4734679"/>
              <a:ext cx="542574" cy="542574"/>
            </a:xfrm>
            <a:prstGeom prst="rect">
              <a:avLst/>
            </a:prstGeom>
          </p:spPr>
        </p:pic>
      </p:grpSp>
      <p:pic>
        <p:nvPicPr>
          <p:cNvPr id="5" name="Grafik 4" descr="Wippe mit einfarbiger Füllung">
            <a:extLst>
              <a:ext uri="{FF2B5EF4-FFF2-40B4-BE49-F238E27FC236}">
                <a16:creationId xmlns:a16="http://schemas.microsoft.com/office/drawing/2014/main" id="{BB2C6096-604B-3E57-213F-A52A9626D66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3993" y="4046062"/>
            <a:ext cx="800470" cy="800470"/>
          </a:xfrm>
          <a:prstGeom prst="rect">
            <a:avLst/>
          </a:prstGeom>
        </p:spPr>
      </p:pic>
      <p:sp>
        <p:nvSpPr>
          <p:cNvPr id="37" name="Textfeld 36">
            <a:extLst>
              <a:ext uri="{FF2B5EF4-FFF2-40B4-BE49-F238E27FC236}">
                <a16:creationId xmlns:a16="http://schemas.microsoft.com/office/drawing/2014/main" id="{3FA64BC8-BC5B-518C-80EC-CAE2C589F00E}"/>
              </a:ext>
            </a:extLst>
          </p:cNvPr>
          <p:cNvSpPr txBox="1"/>
          <p:nvPr/>
        </p:nvSpPr>
        <p:spPr>
          <a:xfrm>
            <a:off x="1647887" y="4246242"/>
            <a:ext cx="3086100" cy="400110"/>
          </a:xfrm>
          <a:prstGeom prst="rect">
            <a:avLst/>
          </a:prstGeom>
          <a:noFill/>
        </p:spPr>
        <p:txBody>
          <a:bodyPr wrap="square" rtlCol="0">
            <a:spAutoFit/>
          </a:bodyPr>
          <a:lstStyle/>
          <a:p>
            <a:r>
              <a:rPr lang="de-DE" sz="2000" dirty="0">
                <a:solidFill>
                  <a:srgbClr val="007085"/>
                </a:solidFill>
              </a:rPr>
              <a:t>Spielplatz modernisieren</a:t>
            </a:r>
          </a:p>
        </p:txBody>
      </p:sp>
      <p:pic>
        <p:nvPicPr>
          <p:cNvPr id="7" name="Grafik 6" descr="Laubbaum mit einfarbiger Füllung">
            <a:extLst>
              <a:ext uri="{FF2B5EF4-FFF2-40B4-BE49-F238E27FC236}">
                <a16:creationId xmlns:a16="http://schemas.microsoft.com/office/drawing/2014/main" id="{211804BD-17A5-19A2-90FA-20E68F9A72F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60693" y="4046062"/>
            <a:ext cx="707886" cy="707886"/>
          </a:xfrm>
          <a:prstGeom prst="rect">
            <a:avLst/>
          </a:prstGeom>
        </p:spPr>
      </p:pic>
      <p:sp>
        <p:nvSpPr>
          <p:cNvPr id="38" name="Textfeld 37">
            <a:extLst>
              <a:ext uri="{FF2B5EF4-FFF2-40B4-BE49-F238E27FC236}">
                <a16:creationId xmlns:a16="http://schemas.microsoft.com/office/drawing/2014/main" id="{1768EA5B-B208-903E-D39C-D6600FCBB28C}"/>
              </a:ext>
            </a:extLst>
          </p:cNvPr>
          <p:cNvSpPr txBox="1"/>
          <p:nvPr/>
        </p:nvSpPr>
        <p:spPr>
          <a:xfrm>
            <a:off x="8023029" y="4199950"/>
            <a:ext cx="3464675" cy="400110"/>
          </a:xfrm>
          <a:prstGeom prst="rect">
            <a:avLst/>
          </a:prstGeom>
          <a:noFill/>
        </p:spPr>
        <p:txBody>
          <a:bodyPr wrap="square" rtlCol="0">
            <a:spAutoFit/>
          </a:bodyPr>
          <a:lstStyle/>
          <a:p>
            <a:r>
              <a:rPr lang="de-DE" sz="2000" dirty="0">
                <a:solidFill>
                  <a:srgbClr val="007085"/>
                </a:solidFill>
              </a:rPr>
              <a:t>Mehr Wildhecken, -bewuchs</a:t>
            </a:r>
          </a:p>
        </p:txBody>
      </p:sp>
    </p:spTree>
    <p:extLst>
      <p:ext uri="{BB962C8B-B14F-4D97-AF65-F5344CB8AC3E}">
        <p14:creationId xmlns:p14="http://schemas.microsoft.com/office/powerpoint/2010/main" val="17215092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80C4376C-0C09-4332-9DC7-5D34A185C38E}"/>
              </a:ext>
            </a:extLst>
          </p:cNvPr>
          <p:cNvGraphicFramePr>
            <a:graphicFrameLocks/>
          </p:cNvGraphicFramePr>
          <p:nvPr>
            <p:extLst>
              <p:ext uri="{D42A27DB-BD31-4B8C-83A1-F6EECF244321}">
                <p14:modId xmlns:p14="http://schemas.microsoft.com/office/powerpoint/2010/main" val="2336629166"/>
              </p:ext>
            </p:extLst>
          </p:nvPr>
        </p:nvGraphicFramePr>
        <p:xfrm>
          <a:off x="387804" y="1016115"/>
          <a:ext cx="11349653" cy="556941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Lüdersen</a:t>
            </a:r>
            <a:endParaRPr lang="de-DE" sz="2700" dirty="0">
              <a:solidFill>
                <a:srgbClr val="FFFF00"/>
              </a:solidFill>
            </a:endParaRPr>
          </a:p>
        </p:txBody>
      </p:sp>
      <p:sp>
        <p:nvSpPr>
          <p:cNvPr id="5" name="Textfeld 4">
            <a:extLst>
              <a:ext uri="{FF2B5EF4-FFF2-40B4-BE49-F238E27FC236}">
                <a16:creationId xmlns:a16="http://schemas.microsoft.com/office/drawing/2014/main" id="{5C9B383C-2B32-6DCB-CC86-88D50173FFC0}"/>
              </a:ext>
            </a:extLst>
          </p:cNvPr>
          <p:cNvSpPr txBox="1"/>
          <p:nvPr/>
        </p:nvSpPr>
        <p:spPr>
          <a:xfrm>
            <a:off x="11181723" y="6137418"/>
            <a:ext cx="555734" cy="261610"/>
          </a:xfrm>
          <a:prstGeom prst="rect">
            <a:avLst/>
          </a:prstGeom>
          <a:noFill/>
        </p:spPr>
        <p:txBody>
          <a:bodyPr wrap="square" rtlCol="0">
            <a:spAutoFit/>
          </a:bodyPr>
          <a:lstStyle/>
          <a:p>
            <a:pPr algn="r"/>
            <a:r>
              <a:rPr lang="de-DE" sz="1100" dirty="0"/>
              <a:t>n= 52</a:t>
            </a:r>
          </a:p>
        </p:txBody>
      </p:sp>
    </p:spTree>
    <p:extLst>
      <p:ext uri="{BB962C8B-B14F-4D97-AF65-F5344CB8AC3E}">
        <p14:creationId xmlns:p14="http://schemas.microsoft.com/office/powerpoint/2010/main" val="2508254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Lüdersen</a:t>
            </a:r>
            <a:endParaRPr lang="de-DE" sz="2700" dirty="0">
              <a:solidFill>
                <a:srgbClr val="FFFF00"/>
              </a:solidFill>
            </a:endParaRPr>
          </a:p>
        </p:txBody>
      </p:sp>
      <p:sp>
        <p:nvSpPr>
          <p:cNvPr id="4" name="Textfeld 3">
            <a:extLst>
              <a:ext uri="{FF2B5EF4-FFF2-40B4-BE49-F238E27FC236}">
                <a16:creationId xmlns:a16="http://schemas.microsoft.com/office/drawing/2014/main" id="{2CE456EF-95FE-235D-02D9-2F72C02AC277}"/>
              </a:ext>
            </a:extLst>
          </p:cNvPr>
          <p:cNvSpPr txBox="1"/>
          <p:nvPr/>
        </p:nvSpPr>
        <p:spPr>
          <a:xfrm>
            <a:off x="11190601" y="6126748"/>
            <a:ext cx="555734" cy="261610"/>
          </a:xfrm>
          <a:prstGeom prst="rect">
            <a:avLst/>
          </a:prstGeom>
          <a:noFill/>
        </p:spPr>
        <p:txBody>
          <a:bodyPr wrap="square" rtlCol="0">
            <a:spAutoFit/>
          </a:bodyPr>
          <a:lstStyle/>
          <a:p>
            <a:pPr algn="r"/>
            <a:r>
              <a:rPr lang="de-DE" sz="1100" dirty="0"/>
              <a:t>n= 52</a:t>
            </a:r>
          </a:p>
        </p:txBody>
      </p:sp>
      <p:graphicFrame>
        <p:nvGraphicFramePr>
          <p:cNvPr id="5" name="Diagramm 4">
            <a:extLst>
              <a:ext uri="{FF2B5EF4-FFF2-40B4-BE49-F238E27FC236}">
                <a16:creationId xmlns:a16="http://schemas.microsoft.com/office/drawing/2014/main" id="{E45EBE69-67AA-4320-8BFE-398528DAB507}"/>
              </a:ext>
            </a:extLst>
          </p:cNvPr>
          <p:cNvGraphicFramePr>
            <a:graphicFrameLocks/>
          </p:cNvGraphicFramePr>
          <p:nvPr>
            <p:extLst>
              <p:ext uri="{D42A27DB-BD31-4B8C-83A1-F6EECF244321}">
                <p14:modId xmlns:p14="http://schemas.microsoft.com/office/powerpoint/2010/main" val="2270798589"/>
              </p:ext>
            </p:extLst>
          </p:nvPr>
        </p:nvGraphicFramePr>
        <p:xfrm>
          <a:off x="659093" y="1400441"/>
          <a:ext cx="10785048" cy="451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45611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err="1"/>
              <a:t>Lüdersen</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5" name="Gruppieren 4">
            <a:extLst>
              <a:ext uri="{FF2B5EF4-FFF2-40B4-BE49-F238E27FC236}">
                <a16:creationId xmlns:a16="http://schemas.microsoft.com/office/drawing/2014/main" id="{753EC9BE-7B4E-276D-61EE-7AFBE2E8C466}"/>
              </a:ext>
            </a:extLst>
          </p:cNvPr>
          <p:cNvGrpSpPr/>
          <p:nvPr/>
        </p:nvGrpSpPr>
        <p:grpSpPr>
          <a:xfrm>
            <a:off x="982943" y="3393377"/>
            <a:ext cx="5033154" cy="707886"/>
            <a:chOff x="6289040" y="4118658"/>
            <a:chExt cx="4302353" cy="707886"/>
          </a:xfrm>
        </p:grpSpPr>
        <p:sp>
          <p:nvSpPr>
            <p:cNvPr id="6" name="Textfeld 5">
              <a:extLst>
                <a:ext uri="{FF2B5EF4-FFF2-40B4-BE49-F238E27FC236}">
                  <a16:creationId xmlns:a16="http://schemas.microsoft.com/office/drawing/2014/main" id="{0055F56D-33CC-1D3A-4A3D-A28A69FD9A43}"/>
                </a:ext>
              </a:extLst>
            </p:cNvPr>
            <p:cNvSpPr txBox="1"/>
            <p:nvPr/>
          </p:nvSpPr>
          <p:spPr>
            <a:xfrm>
              <a:off x="6791324" y="4118658"/>
              <a:ext cx="3800069" cy="707886"/>
            </a:xfrm>
            <a:prstGeom prst="rect">
              <a:avLst/>
            </a:prstGeom>
            <a:noFill/>
          </p:spPr>
          <p:txBody>
            <a:bodyPr wrap="square" rtlCol="0">
              <a:spAutoFit/>
            </a:bodyPr>
            <a:lstStyle/>
            <a:p>
              <a:r>
                <a:rPr lang="de-DE" sz="2000" dirty="0">
                  <a:solidFill>
                    <a:srgbClr val="007085"/>
                  </a:solidFill>
                </a:rPr>
                <a:t>Fuß- &amp; Radwege ausbauen &amp; verbessern</a:t>
              </a:r>
            </a:p>
          </p:txBody>
        </p:sp>
        <p:pic>
          <p:nvPicPr>
            <p:cNvPr id="7" name="Grafik 6" descr="Radfahren mit einfarbiger Füllung">
              <a:extLst>
                <a:ext uri="{FF2B5EF4-FFF2-40B4-BE49-F238E27FC236}">
                  <a16:creationId xmlns:a16="http://schemas.microsoft.com/office/drawing/2014/main" id="{72FB4549-DB2D-001F-CA83-73A99E1C3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040" y="4205986"/>
              <a:ext cx="502284" cy="502284"/>
            </a:xfrm>
            <a:prstGeom prst="rect">
              <a:avLst/>
            </a:prstGeom>
          </p:spPr>
        </p:pic>
      </p:grpSp>
      <p:grpSp>
        <p:nvGrpSpPr>
          <p:cNvPr id="11" name="Gruppieren 10">
            <a:extLst>
              <a:ext uri="{FF2B5EF4-FFF2-40B4-BE49-F238E27FC236}">
                <a16:creationId xmlns:a16="http://schemas.microsoft.com/office/drawing/2014/main" id="{C89B8AA2-E7AC-59CE-8EA7-22965079A740}"/>
              </a:ext>
            </a:extLst>
          </p:cNvPr>
          <p:cNvGrpSpPr/>
          <p:nvPr/>
        </p:nvGrpSpPr>
        <p:grpSpPr>
          <a:xfrm>
            <a:off x="838672" y="1789923"/>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1527" y="5634259"/>
              <a:ext cx="378600" cy="1372464"/>
            </a:xfrm>
            <a:prstGeom prst="rect">
              <a:avLst/>
            </a:prstGeom>
          </p:spPr>
        </p:pic>
      </p:grpSp>
      <p:grpSp>
        <p:nvGrpSpPr>
          <p:cNvPr id="14" name="Gruppieren 13">
            <a:extLst>
              <a:ext uri="{FF2B5EF4-FFF2-40B4-BE49-F238E27FC236}">
                <a16:creationId xmlns:a16="http://schemas.microsoft.com/office/drawing/2014/main" id="{47B3F052-FFB4-C744-A324-DAA232B8C70F}"/>
              </a:ext>
            </a:extLst>
          </p:cNvPr>
          <p:cNvGrpSpPr/>
          <p:nvPr/>
        </p:nvGrpSpPr>
        <p:grpSpPr>
          <a:xfrm>
            <a:off x="982943" y="2544645"/>
            <a:ext cx="4828875" cy="707886"/>
            <a:chOff x="6414035" y="2317075"/>
            <a:chExt cx="4828875" cy="707886"/>
          </a:xfrm>
        </p:grpSpPr>
        <p:sp>
          <p:nvSpPr>
            <p:cNvPr id="15" name="Textfeld 14">
              <a:extLst>
                <a:ext uri="{FF2B5EF4-FFF2-40B4-BE49-F238E27FC236}">
                  <a16:creationId xmlns:a16="http://schemas.microsoft.com/office/drawing/2014/main" id="{C9EB0D54-D9E1-E69C-2A6E-BA8F1C7FF70C}"/>
                </a:ext>
              </a:extLst>
            </p:cNvPr>
            <p:cNvSpPr txBox="1"/>
            <p:nvPr/>
          </p:nvSpPr>
          <p:spPr>
            <a:xfrm>
              <a:off x="6975709" y="2317075"/>
              <a:ext cx="4267201" cy="707886"/>
            </a:xfrm>
            <a:prstGeom prst="rect">
              <a:avLst/>
            </a:prstGeom>
            <a:noFill/>
          </p:spPr>
          <p:txBody>
            <a:bodyPr wrap="square" rtlCol="0">
              <a:spAutoFit/>
            </a:bodyPr>
            <a:lstStyle/>
            <a:p>
              <a:r>
                <a:rPr lang="de-DE" sz="2000" dirty="0">
                  <a:solidFill>
                    <a:srgbClr val="007085"/>
                  </a:solidFill>
                </a:rPr>
                <a:t>Freizeiteinrichtungen / Treffpunkte für Kinder und Jugendliche</a:t>
              </a:r>
            </a:p>
          </p:txBody>
        </p:sp>
        <p:pic>
          <p:nvPicPr>
            <p:cNvPr id="16" name="Grafik 15" descr="Gruppe von Personen mit einfarbiger Füllung">
              <a:extLst>
                <a:ext uri="{FF2B5EF4-FFF2-40B4-BE49-F238E27FC236}">
                  <a16:creationId xmlns:a16="http://schemas.microsoft.com/office/drawing/2014/main" id="{88C83588-3892-4194-9439-43602A0B98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4035" y="2405004"/>
              <a:ext cx="561674" cy="542574"/>
            </a:xfrm>
            <a:prstGeom prst="rect">
              <a:avLst/>
            </a:prstGeom>
          </p:spPr>
        </p:pic>
      </p:grpSp>
      <p:grpSp>
        <p:nvGrpSpPr>
          <p:cNvPr id="32" name="Gruppieren 31">
            <a:extLst>
              <a:ext uri="{FF2B5EF4-FFF2-40B4-BE49-F238E27FC236}">
                <a16:creationId xmlns:a16="http://schemas.microsoft.com/office/drawing/2014/main" id="{383CD63B-B030-9458-0A85-41DD5F9102BB}"/>
              </a:ext>
            </a:extLst>
          </p:cNvPr>
          <p:cNvGrpSpPr/>
          <p:nvPr/>
        </p:nvGrpSpPr>
        <p:grpSpPr>
          <a:xfrm>
            <a:off x="7355661" y="2593452"/>
            <a:ext cx="3683132" cy="542574"/>
            <a:chOff x="718612" y="3950232"/>
            <a:chExt cx="2252231" cy="542574"/>
          </a:xfrm>
        </p:grpSpPr>
        <p:sp>
          <p:nvSpPr>
            <p:cNvPr id="33" name="Textfeld 32">
              <a:extLst>
                <a:ext uri="{FF2B5EF4-FFF2-40B4-BE49-F238E27FC236}">
                  <a16:creationId xmlns:a16="http://schemas.microsoft.com/office/drawing/2014/main" id="{5B9A12DA-1838-D492-FE0E-7577AA195E02}"/>
                </a:ext>
              </a:extLst>
            </p:cNvPr>
            <p:cNvSpPr txBox="1"/>
            <p:nvPr/>
          </p:nvSpPr>
          <p:spPr>
            <a:xfrm>
              <a:off x="1098316" y="4068038"/>
              <a:ext cx="1872527" cy="400110"/>
            </a:xfrm>
            <a:prstGeom prst="rect">
              <a:avLst/>
            </a:prstGeom>
            <a:noFill/>
          </p:spPr>
          <p:txBody>
            <a:bodyPr wrap="square" rtlCol="0">
              <a:spAutoFit/>
            </a:bodyPr>
            <a:lstStyle/>
            <a:p>
              <a:r>
                <a:rPr lang="de-DE" sz="2000" dirty="0">
                  <a:solidFill>
                    <a:srgbClr val="007085"/>
                  </a:solidFill>
                </a:rPr>
                <a:t>Mehr Kita-Plätze schaffen</a:t>
              </a:r>
            </a:p>
          </p:txBody>
        </p:sp>
        <p:pic>
          <p:nvPicPr>
            <p:cNvPr id="34" name="Grafik 33" descr="Plüschtier mit einfarbiger Füllung">
              <a:extLst>
                <a:ext uri="{FF2B5EF4-FFF2-40B4-BE49-F238E27FC236}">
                  <a16:creationId xmlns:a16="http://schemas.microsoft.com/office/drawing/2014/main" id="{6072C440-F4F0-D520-B1DE-21044EDC8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8612" y="3950232"/>
              <a:ext cx="331784" cy="542574"/>
            </a:xfrm>
            <a:prstGeom prst="rect">
              <a:avLst/>
            </a:prstGeom>
          </p:spPr>
        </p:pic>
      </p:grpSp>
      <p:sp>
        <p:nvSpPr>
          <p:cNvPr id="35" name="Textfeld 34">
            <a:extLst>
              <a:ext uri="{FF2B5EF4-FFF2-40B4-BE49-F238E27FC236}">
                <a16:creationId xmlns:a16="http://schemas.microsoft.com/office/drawing/2014/main" id="{CAA9DEA3-2241-33FE-1504-F7E20A9E33B5}"/>
              </a:ext>
            </a:extLst>
          </p:cNvPr>
          <p:cNvSpPr txBox="1"/>
          <p:nvPr/>
        </p:nvSpPr>
        <p:spPr>
          <a:xfrm>
            <a:off x="1544617" y="4145178"/>
            <a:ext cx="2734868" cy="400110"/>
          </a:xfrm>
          <a:prstGeom prst="rect">
            <a:avLst/>
          </a:prstGeom>
          <a:noFill/>
        </p:spPr>
        <p:txBody>
          <a:bodyPr wrap="square" rtlCol="0">
            <a:spAutoFit/>
          </a:bodyPr>
          <a:lstStyle/>
          <a:p>
            <a:r>
              <a:rPr lang="de-DE" sz="2000" dirty="0">
                <a:solidFill>
                  <a:srgbClr val="007085"/>
                </a:solidFill>
              </a:rPr>
              <a:t>Verkehrsberuhigung</a:t>
            </a:r>
          </a:p>
        </p:txBody>
      </p:sp>
      <p:pic>
        <p:nvPicPr>
          <p:cNvPr id="36" name="Grafik 35" descr="Tachometer niedrig mit einfarbiger Füllung">
            <a:extLst>
              <a:ext uri="{FF2B5EF4-FFF2-40B4-BE49-F238E27FC236}">
                <a16:creationId xmlns:a16="http://schemas.microsoft.com/office/drawing/2014/main" id="{F1689385-F0B9-DFEE-30F2-BAD918A633F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18563" y="4068626"/>
            <a:ext cx="542574" cy="542574"/>
          </a:xfrm>
          <a:prstGeom prst="rect">
            <a:avLst/>
          </a:prstGeom>
        </p:spPr>
      </p:pic>
      <p:pic>
        <p:nvPicPr>
          <p:cNvPr id="17" name="Grafik 16" descr="Laden mit einfarbiger Füllung">
            <a:extLst>
              <a:ext uri="{FF2B5EF4-FFF2-40B4-BE49-F238E27FC236}">
                <a16:creationId xmlns:a16="http://schemas.microsoft.com/office/drawing/2014/main" id="{0E480DAB-019F-9AAD-1EF4-5D41A688B7E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263955" y="1727510"/>
            <a:ext cx="707886" cy="707886"/>
          </a:xfrm>
          <a:prstGeom prst="rect">
            <a:avLst/>
          </a:prstGeom>
        </p:spPr>
      </p:pic>
      <p:sp>
        <p:nvSpPr>
          <p:cNvPr id="39" name="Textfeld 38">
            <a:extLst>
              <a:ext uri="{FF2B5EF4-FFF2-40B4-BE49-F238E27FC236}">
                <a16:creationId xmlns:a16="http://schemas.microsoft.com/office/drawing/2014/main" id="{146928A3-0A58-A9DF-7B1F-942F2C805A49}"/>
              </a:ext>
            </a:extLst>
          </p:cNvPr>
          <p:cNvSpPr txBox="1"/>
          <p:nvPr/>
        </p:nvSpPr>
        <p:spPr>
          <a:xfrm>
            <a:off x="8000916" y="1727510"/>
            <a:ext cx="3208141" cy="707886"/>
          </a:xfrm>
          <a:prstGeom prst="rect">
            <a:avLst/>
          </a:prstGeom>
          <a:noFill/>
        </p:spPr>
        <p:txBody>
          <a:bodyPr wrap="square" rtlCol="0">
            <a:spAutoFit/>
          </a:bodyPr>
          <a:lstStyle/>
          <a:p>
            <a:r>
              <a:rPr lang="de-DE" sz="2000" dirty="0">
                <a:solidFill>
                  <a:srgbClr val="007085"/>
                </a:solidFill>
              </a:rPr>
              <a:t>Geschäfte ansiedeln (Post, Dorfladen, Bäckerei, …)</a:t>
            </a:r>
          </a:p>
        </p:txBody>
      </p:sp>
      <p:pic>
        <p:nvPicPr>
          <p:cNvPr id="8" name="Grafik 7" descr="Drahtlos mit einfarbiger Füllung">
            <a:extLst>
              <a:ext uri="{FF2B5EF4-FFF2-40B4-BE49-F238E27FC236}">
                <a16:creationId xmlns:a16="http://schemas.microsoft.com/office/drawing/2014/main" id="{FA248469-7BD7-3DC1-D047-0D210EF0177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251818" y="3252531"/>
            <a:ext cx="707887" cy="707887"/>
          </a:xfrm>
          <a:prstGeom prst="rect">
            <a:avLst/>
          </a:prstGeom>
        </p:spPr>
      </p:pic>
      <p:sp>
        <p:nvSpPr>
          <p:cNvPr id="41" name="Textfeld 40">
            <a:extLst>
              <a:ext uri="{FF2B5EF4-FFF2-40B4-BE49-F238E27FC236}">
                <a16:creationId xmlns:a16="http://schemas.microsoft.com/office/drawing/2014/main" id="{777E2752-5EA6-1F48-23A6-DCCC4AA50EE2}"/>
              </a:ext>
            </a:extLst>
          </p:cNvPr>
          <p:cNvSpPr txBox="1"/>
          <p:nvPr/>
        </p:nvSpPr>
        <p:spPr>
          <a:xfrm>
            <a:off x="7971841" y="3221869"/>
            <a:ext cx="2734868" cy="707886"/>
          </a:xfrm>
          <a:prstGeom prst="rect">
            <a:avLst/>
          </a:prstGeom>
          <a:noFill/>
        </p:spPr>
        <p:txBody>
          <a:bodyPr wrap="square" rtlCol="0">
            <a:spAutoFit/>
          </a:bodyPr>
          <a:lstStyle/>
          <a:p>
            <a:r>
              <a:rPr lang="de-DE" sz="2000" dirty="0">
                <a:solidFill>
                  <a:srgbClr val="007085"/>
                </a:solidFill>
              </a:rPr>
              <a:t>Glasfaser/ Internet ausbauen</a:t>
            </a:r>
          </a:p>
        </p:txBody>
      </p:sp>
      <p:pic>
        <p:nvPicPr>
          <p:cNvPr id="44" name="Grafik 43" descr="Feuerwehrfrau mit einfarbiger Füllung">
            <a:extLst>
              <a:ext uri="{FF2B5EF4-FFF2-40B4-BE49-F238E27FC236}">
                <a16:creationId xmlns:a16="http://schemas.microsoft.com/office/drawing/2014/main" id="{4252DEB8-2171-DC61-CCB8-686903783C3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293030" y="3929755"/>
            <a:ext cx="707886" cy="707886"/>
          </a:xfrm>
          <a:prstGeom prst="rect">
            <a:avLst/>
          </a:prstGeom>
        </p:spPr>
      </p:pic>
      <p:sp>
        <p:nvSpPr>
          <p:cNvPr id="45" name="Textfeld 44">
            <a:extLst>
              <a:ext uri="{FF2B5EF4-FFF2-40B4-BE49-F238E27FC236}">
                <a16:creationId xmlns:a16="http://schemas.microsoft.com/office/drawing/2014/main" id="{549253C5-5C1D-2547-5D16-7606E697996D}"/>
              </a:ext>
            </a:extLst>
          </p:cNvPr>
          <p:cNvSpPr txBox="1"/>
          <p:nvPr/>
        </p:nvSpPr>
        <p:spPr>
          <a:xfrm>
            <a:off x="8000916" y="4083643"/>
            <a:ext cx="3086100" cy="400110"/>
          </a:xfrm>
          <a:prstGeom prst="rect">
            <a:avLst/>
          </a:prstGeom>
          <a:noFill/>
        </p:spPr>
        <p:txBody>
          <a:bodyPr wrap="square" rtlCol="0">
            <a:spAutoFit/>
          </a:bodyPr>
          <a:lstStyle/>
          <a:p>
            <a:r>
              <a:rPr lang="de-DE" sz="2000" dirty="0">
                <a:solidFill>
                  <a:srgbClr val="007085"/>
                </a:solidFill>
              </a:rPr>
              <a:t>Feuerwehr erhalten</a:t>
            </a:r>
          </a:p>
        </p:txBody>
      </p:sp>
      <p:grpSp>
        <p:nvGrpSpPr>
          <p:cNvPr id="46" name="Gruppieren 45">
            <a:extLst>
              <a:ext uri="{FF2B5EF4-FFF2-40B4-BE49-F238E27FC236}">
                <a16:creationId xmlns:a16="http://schemas.microsoft.com/office/drawing/2014/main" id="{DE85ECA7-542C-E7B5-F731-BBDEAEABFBD7}"/>
              </a:ext>
            </a:extLst>
          </p:cNvPr>
          <p:cNvGrpSpPr/>
          <p:nvPr/>
        </p:nvGrpSpPr>
        <p:grpSpPr>
          <a:xfrm>
            <a:off x="982943" y="4696837"/>
            <a:ext cx="3663624" cy="707886"/>
            <a:chOff x="7055946" y="2322091"/>
            <a:chExt cx="3663624" cy="707886"/>
          </a:xfrm>
        </p:grpSpPr>
        <p:sp>
          <p:nvSpPr>
            <p:cNvPr id="47" name="Textfeld 46">
              <a:extLst>
                <a:ext uri="{FF2B5EF4-FFF2-40B4-BE49-F238E27FC236}">
                  <a16:creationId xmlns:a16="http://schemas.microsoft.com/office/drawing/2014/main" id="{232A7109-ED54-3C1C-0774-C5128DD7D615}"/>
                </a:ext>
              </a:extLst>
            </p:cNvPr>
            <p:cNvSpPr txBox="1"/>
            <p:nvPr/>
          </p:nvSpPr>
          <p:spPr>
            <a:xfrm>
              <a:off x="7633470" y="2322091"/>
              <a:ext cx="3086100" cy="707886"/>
            </a:xfrm>
            <a:prstGeom prst="rect">
              <a:avLst/>
            </a:prstGeom>
            <a:noFill/>
          </p:spPr>
          <p:txBody>
            <a:bodyPr wrap="square" rtlCol="0">
              <a:spAutoFit/>
            </a:bodyPr>
            <a:lstStyle/>
            <a:p>
              <a:r>
                <a:rPr lang="de-DE" sz="2000" dirty="0">
                  <a:solidFill>
                    <a:srgbClr val="007085"/>
                  </a:solidFill>
                </a:rPr>
                <a:t>Ein Café (Gastronomie) ansiedeln</a:t>
              </a:r>
            </a:p>
          </p:txBody>
        </p:sp>
        <p:pic>
          <p:nvPicPr>
            <p:cNvPr id="48" name="Grafik 47" descr="Messer und Gabel mit einfarbiger Füllung">
              <a:extLst>
                <a:ext uri="{FF2B5EF4-FFF2-40B4-BE49-F238E27FC236}">
                  <a16:creationId xmlns:a16="http://schemas.microsoft.com/office/drawing/2014/main" id="{5E86E15F-F48F-F1C2-3DBC-2D0A505B256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055946" y="2375359"/>
              <a:ext cx="542574" cy="542574"/>
            </a:xfrm>
            <a:prstGeom prst="rect">
              <a:avLst/>
            </a:prstGeom>
          </p:spPr>
        </p:pic>
      </p:grpSp>
      <p:pic>
        <p:nvPicPr>
          <p:cNvPr id="49" name="Grafik 48" descr="LKW mit einfarbiger Füllung">
            <a:extLst>
              <a:ext uri="{FF2B5EF4-FFF2-40B4-BE49-F238E27FC236}">
                <a16:creationId xmlns:a16="http://schemas.microsoft.com/office/drawing/2014/main" id="{2036B321-E52E-3568-846B-8D064F00D22E}"/>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331157" y="4653640"/>
            <a:ext cx="707886" cy="707886"/>
          </a:xfrm>
          <a:prstGeom prst="rect">
            <a:avLst/>
          </a:prstGeom>
        </p:spPr>
      </p:pic>
      <p:sp>
        <p:nvSpPr>
          <p:cNvPr id="50" name="Textfeld 49">
            <a:extLst>
              <a:ext uri="{FF2B5EF4-FFF2-40B4-BE49-F238E27FC236}">
                <a16:creationId xmlns:a16="http://schemas.microsoft.com/office/drawing/2014/main" id="{D51A0958-39DE-4615-2740-E8456B85C22F}"/>
              </a:ext>
            </a:extLst>
          </p:cNvPr>
          <p:cNvSpPr txBox="1"/>
          <p:nvPr/>
        </p:nvSpPr>
        <p:spPr>
          <a:xfrm>
            <a:off x="8039043" y="4653640"/>
            <a:ext cx="3086100" cy="707886"/>
          </a:xfrm>
          <a:prstGeom prst="rect">
            <a:avLst/>
          </a:prstGeom>
          <a:noFill/>
        </p:spPr>
        <p:txBody>
          <a:bodyPr wrap="square" rtlCol="0">
            <a:spAutoFit/>
          </a:bodyPr>
          <a:lstStyle/>
          <a:p>
            <a:r>
              <a:rPr lang="de-DE" sz="2000" dirty="0">
                <a:solidFill>
                  <a:srgbClr val="007085"/>
                </a:solidFill>
              </a:rPr>
              <a:t>Nahversorgung: Mobile Angebote schaffen</a:t>
            </a:r>
          </a:p>
        </p:txBody>
      </p:sp>
      <p:pic>
        <p:nvPicPr>
          <p:cNvPr id="51" name="Grafik 50" descr="Gruppe mit einfarbiger Füllung">
            <a:extLst>
              <a:ext uri="{FF2B5EF4-FFF2-40B4-BE49-F238E27FC236}">
                <a16:creationId xmlns:a16="http://schemas.microsoft.com/office/drawing/2014/main" id="{27622B93-6EAC-2E11-708E-975778C9C26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45068" y="5502607"/>
            <a:ext cx="699549" cy="699549"/>
          </a:xfrm>
          <a:prstGeom prst="rect">
            <a:avLst/>
          </a:prstGeom>
        </p:spPr>
      </p:pic>
      <p:sp>
        <p:nvSpPr>
          <p:cNvPr id="52" name="Textfeld 51">
            <a:extLst>
              <a:ext uri="{FF2B5EF4-FFF2-40B4-BE49-F238E27FC236}">
                <a16:creationId xmlns:a16="http://schemas.microsoft.com/office/drawing/2014/main" id="{B52BB0BF-D758-5552-E95A-E2D3C1B4BF13}"/>
              </a:ext>
            </a:extLst>
          </p:cNvPr>
          <p:cNvSpPr txBox="1"/>
          <p:nvPr/>
        </p:nvSpPr>
        <p:spPr>
          <a:xfrm>
            <a:off x="1552954" y="5493055"/>
            <a:ext cx="2734868" cy="707886"/>
          </a:xfrm>
          <a:prstGeom prst="rect">
            <a:avLst/>
          </a:prstGeom>
          <a:noFill/>
        </p:spPr>
        <p:txBody>
          <a:bodyPr wrap="square" rtlCol="0">
            <a:spAutoFit/>
          </a:bodyPr>
          <a:lstStyle/>
          <a:p>
            <a:r>
              <a:rPr lang="de-DE" sz="2000" dirty="0">
                <a:solidFill>
                  <a:srgbClr val="007085"/>
                </a:solidFill>
              </a:rPr>
              <a:t>Mehr Unterstützung für Ehrenamt/ Vereine</a:t>
            </a:r>
          </a:p>
        </p:txBody>
      </p:sp>
    </p:spTree>
    <p:extLst>
      <p:ext uri="{BB962C8B-B14F-4D97-AF65-F5344CB8AC3E}">
        <p14:creationId xmlns:p14="http://schemas.microsoft.com/office/powerpoint/2010/main" val="35092676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511191D-33F0-44E0-B9F7-06DA4FC22651}"/>
              </a:ext>
            </a:extLst>
          </p:cNvPr>
          <p:cNvGraphicFramePr>
            <a:graphicFrameLocks/>
          </p:cNvGraphicFramePr>
          <p:nvPr>
            <p:extLst>
              <p:ext uri="{D42A27DB-BD31-4B8C-83A1-F6EECF244321}">
                <p14:modId xmlns:p14="http://schemas.microsoft.com/office/powerpoint/2010/main" val="2604506879"/>
              </p:ext>
            </p:extLst>
          </p:nvPr>
        </p:nvGraphicFramePr>
        <p:xfrm>
          <a:off x="383519" y="947339"/>
          <a:ext cx="11424962" cy="562895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Mittelrode</a:t>
            </a:r>
            <a:endParaRPr lang="de-DE" sz="2700" dirty="0">
              <a:solidFill>
                <a:srgbClr val="FFFF00"/>
              </a:solidFill>
            </a:endParaRPr>
          </a:p>
        </p:txBody>
      </p:sp>
      <p:sp>
        <p:nvSpPr>
          <p:cNvPr id="5" name="Textfeld 4">
            <a:extLst>
              <a:ext uri="{FF2B5EF4-FFF2-40B4-BE49-F238E27FC236}">
                <a16:creationId xmlns:a16="http://schemas.microsoft.com/office/drawing/2014/main" id="{789E2C2B-DA5D-824F-5BBB-083035855714}"/>
              </a:ext>
            </a:extLst>
          </p:cNvPr>
          <p:cNvSpPr txBox="1"/>
          <p:nvPr/>
        </p:nvSpPr>
        <p:spPr>
          <a:xfrm>
            <a:off x="11252747" y="6120737"/>
            <a:ext cx="555734" cy="261610"/>
          </a:xfrm>
          <a:prstGeom prst="rect">
            <a:avLst/>
          </a:prstGeom>
          <a:noFill/>
        </p:spPr>
        <p:txBody>
          <a:bodyPr wrap="square" rtlCol="0">
            <a:spAutoFit/>
          </a:bodyPr>
          <a:lstStyle/>
          <a:p>
            <a:pPr algn="r"/>
            <a:r>
              <a:rPr lang="de-DE" sz="1100" dirty="0"/>
              <a:t>n= 17</a:t>
            </a:r>
          </a:p>
        </p:txBody>
      </p:sp>
    </p:spTree>
    <p:extLst>
      <p:ext uri="{BB962C8B-B14F-4D97-AF65-F5344CB8AC3E}">
        <p14:creationId xmlns:p14="http://schemas.microsoft.com/office/powerpoint/2010/main" val="1087392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Mittelrode</a:t>
            </a:r>
            <a:endParaRPr lang="de-DE" sz="2700" dirty="0">
              <a:solidFill>
                <a:srgbClr val="FFFF00"/>
              </a:solidFill>
            </a:endParaRPr>
          </a:p>
        </p:txBody>
      </p:sp>
      <p:sp>
        <p:nvSpPr>
          <p:cNvPr id="4" name="Textfeld 3">
            <a:extLst>
              <a:ext uri="{FF2B5EF4-FFF2-40B4-BE49-F238E27FC236}">
                <a16:creationId xmlns:a16="http://schemas.microsoft.com/office/drawing/2014/main" id="{FDB17977-ECDF-339B-2F1E-F93492736E27}"/>
              </a:ext>
            </a:extLst>
          </p:cNvPr>
          <p:cNvSpPr txBox="1"/>
          <p:nvPr/>
        </p:nvSpPr>
        <p:spPr>
          <a:xfrm>
            <a:off x="11199479" y="6182884"/>
            <a:ext cx="555734" cy="261610"/>
          </a:xfrm>
          <a:prstGeom prst="rect">
            <a:avLst/>
          </a:prstGeom>
          <a:noFill/>
        </p:spPr>
        <p:txBody>
          <a:bodyPr wrap="square" rtlCol="0">
            <a:spAutoFit/>
          </a:bodyPr>
          <a:lstStyle/>
          <a:p>
            <a:pPr algn="r"/>
            <a:r>
              <a:rPr lang="de-DE" sz="1100" dirty="0"/>
              <a:t>n= 17</a:t>
            </a:r>
          </a:p>
        </p:txBody>
      </p:sp>
      <p:graphicFrame>
        <p:nvGraphicFramePr>
          <p:cNvPr id="5" name="Diagramm 4">
            <a:extLst>
              <a:ext uri="{FF2B5EF4-FFF2-40B4-BE49-F238E27FC236}">
                <a16:creationId xmlns:a16="http://schemas.microsoft.com/office/drawing/2014/main" id="{DB3AED89-A53A-4ED5-93E7-831CF0056E26}"/>
              </a:ext>
            </a:extLst>
          </p:cNvPr>
          <p:cNvGraphicFramePr>
            <a:graphicFrameLocks/>
          </p:cNvGraphicFramePr>
          <p:nvPr>
            <p:extLst>
              <p:ext uri="{D42A27DB-BD31-4B8C-83A1-F6EECF244321}">
                <p14:modId xmlns:p14="http://schemas.microsoft.com/office/powerpoint/2010/main" val="2760924762"/>
              </p:ext>
            </p:extLst>
          </p:nvPr>
        </p:nvGraphicFramePr>
        <p:xfrm>
          <a:off x="574249" y="1400441"/>
          <a:ext cx="10935879" cy="43970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9294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Mittelrode</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11" name="Gruppieren 10">
            <a:extLst>
              <a:ext uri="{FF2B5EF4-FFF2-40B4-BE49-F238E27FC236}">
                <a16:creationId xmlns:a16="http://schemas.microsoft.com/office/drawing/2014/main" id="{C89B8AA2-E7AC-59CE-8EA7-22965079A740}"/>
              </a:ext>
            </a:extLst>
          </p:cNvPr>
          <p:cNvGrpSpPr/>
          <p:nvPr/>
        </p:nvGrpSpPr>
        <p:grpSpPr>
          <a:xfrm>
            <a:off x="1439887" y="3248328"/>
            <a:ext cx="4010402" cy="603215"/>
            <a:chOff x="4391527" y="5634259"/>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1527" y="5634259"/>
              <a:ext cx="378600" cy="1372464"/>
            </a:xfrm>
            <a:prstGeom prst="rect">
              <a:avLst/>
            </a:prstGeom>
          </p:spPr>
        </p:pic>
      </p:grpSp>
      <p:pic>
        <p:nvPicPr>
          <p:cNvPr id="17" name="Grafik 16" descr="Laden mit einfarbiger Füllung">
            <a:extLst>
              <a:ext uri="{FF2B5EF4-FFF2-40B4-BE49-F238E27FC236}">
                <a16:creationId xmlns:a16="http://schemas.microsoft.com/office/drawing/2014/main" id="{0E480DAB-019F-9AAD-1EF4-5D41A688B7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82022" y="2030482"/>
            <a:ext cx="707886" cy="707886"/>
          </a:xfrm>
          <a:prstGeom prst="rect">
            <a:avLst/>
          </a:prstGeom>
        </p:spPr>
      </p:pic>
      <p:sp>
        <p:nvSpPr>
          <p:cNvPr id="39" name="Textfeld 38">
            <a:extLst>
              <a:ext uri="{FF2B5EF4-FFF2-40B4-BE49-F238E27FC236}">
                <a16:creationId xmlns:a16="http://schemas.microsoft.com/office/drawing/2014/main" id="{146928A3-0A58-A9DF-7B1F-942F2C805A49}"/>
              </a:ext>
            </a:extLst>
          </p:cNvPr>
          <p:cNvSpPr txBox="1"/>
          <p:nvPr/>
        </p:nvSpPr>
        <p:spPr>
          <a:xfrm>
            <a:off x="2118983" y="2030482"/>
            <a:ext cx="3208141" cy="707886"/>
          </a:xfrm>
          <a:prstGeom prst="rect">
            <a:avLst/>
          </a:prstGeom>
          <a:noFill/>
        </p:spPr>
        <p:txBody>
          <a:bodyPr wrap="square" rtlCol="0">
            <a:spAutoFit/>
          </a:bodyPr>
          <a:lstStyle/>
          <a:p>
            <a:r>
              <a:rPr lang="de-DE" sz="2000" dirty="0">
                <a:solidFill>
                  <a:srgbClr val="007085"/>
                </a:solidFill>
              </a:rPr>
              <a:t>Einkaufsmöglichkeiten schaffen</a:t>
            </a:r>
          </a:p>
        </p:txBody>
      </p:sp>
      <p:pic>
        <p:nvPicPr>
          <p:cNvPr id="51" name="Grafik 50" descr="Gruppe mit einfarbiger Füllung">
            <a:extLst>
              <a:ext uri="{FF2B5EF4-FFF2-40B4-BE49-F238E27FC236}">
                <a16:creationId xmlns:a16="http://schemas.microsoft.com/office/drawing/2014/main" id="{27622B93-6EAC-2E11-708E-975778C9C26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2022" y="4457350"/>
            <a:ext cx="699549" cy="699549"/>
          </a:xfrm>
          <a:prstGeom prst="rect">
            <a:avLst/>
          </a:prstGeom>
        </p:spPr>
      </p:pic>
      <p:sp>
        <p:nvSpPr>
          <p:cNvPr id="52" name="Textfeld 51">
            <a:extLst>
              <a:ext uri="{FF2B5EF4-FFF2-40B4-BE49-F238E27FC236}">
                <a16:creationId xmlns:a16="http://schemas.microsoft.com/office/drawing/2014/main" id="{B52BB0BF-D758-5552-E95A-E2D3C1B4BF13}"/>
              </a:ext>
            </a:extLst>
          </p:cNvPr>
          <p:cNvSpPr txBox="1"/>
          <p:nvPr/>
        </p:nvSpPr>
        <p:spPr>
          <a:xfrm>
            <a:off x="2089908" y="4447798"/>
            <a:ext cx="2734868" cy="707886"/>
          </a:xfrm>
          <a:prstGeom prst="rect">
            <a:avLst/>
          </a:prstGeom>
          <a:noFill/>
        </p:spPr>
        <p:txBody>
          <a:bodyPr wrap="square" rtlCol="0">
            <a:spAutoFit/>
          </a:bodyPr>
          <a:lstStyle/>
          <a:p>
            <a:r>
              <a:rPr lang="de-DE" sz="2000" dirty="0">
                <a:solidFill>
                  <a:srgbClr val="007085"/>
                </a:solidFill>
              </a:rPr>
              <a:t>Feuerwehr &amp; Vereine unterstützen</a:t>
            </a:r>
          </a:p>
        </p:txBody>
      </p:sp>
      <p:grpSp>
        <p:nvGrpSpPr>
          <p:cNvPr id="31" name="Gruppieren 30">
            <a:extLst>
              <a:ext uri="{FF2B5EF4-FFF2-40B4-BE49-F238E27FC236}">
                <a16:creationId xmlns:a16="http://schemas.microsoft.com/office/drawing/2014/main" id="{246730D8-8F81-69D9-951A-D020D325E547}"/>
              </a:ext>
            </a:extLst>
          </p:cNvPr>
          <p:cNvGrpSpPr/>
          <p:nvPr/>
        </p:nvGrpSpPr>
        <p:grpSpPr>
          <a:xfrm>
            <a:off x="6318423" y="2481643"/>
            <a:ext cx="3739977" cy="707886"/>
            <a:chOff x="6290347" y="3117793"/>
            <a:chExt cx="3739977" cy="707886"/>
          </a:xfrm>
        </p:grpSpPr>
        <p:sp>
          <p:nvSpPr>
            <p:cNvPr id="37" name="Textfeld 36">
              <a:extLst>
                <a:ext uri="{FF2B5EF4-FFF2-40B4-BE49-F238E27FC236}">
                  <a16:creationId xmlns:a16="http://schemas.microsoft.com/office/drawing/2014/main" id="{B979B535-126E-6427-1DF7-836A4E42F5D7}"/>
                </a:ext>
              </a:extLst>
            </p:cNvPr>
            <p:cNvSpPr txBox="1"/>
            <p:nvPr/>
          </p:nvSpPr>
          <p:spPr>
            <a:xfrm>
              <a:off x="6848759" y="3117793"/>
              <a:ext cx="3181565" cy="707886"/>
            </a:xfrm>
            <a:prstGeom prst="rect">
              <a:avLst/>
            </a:prstGeom>
            <a:noFill/>
          </p:spPr>
          <p:txBody>
            <a:bodyPr wrap="square" rtlCol="0">
              <a:spAutoFit/>
            </a:bodyPr>
            <a:lstStyle/>
            <a:p>
              <a:r>
                <a:rPr lang="de-DE" sz="2000" dirty="0">
                  <a:solidFill>
                    <a:srgbClr val="007085"/>
                  </a:solidFill>
                </a:rPr>
                <a:t>Mehr Wohnraum schaffen, das Bauen erleichtern</a:t>
              </a:r>
            </a:p>
          </p:txBody>
        </p:sp>
        <p:pic>
          <p:nvPicPr>
            <p:cNvPr id="38" name="Grafik 37" descr="Haus mit einfarbiger Füllung">
              <a:extLst>
                <a:ext uri="{FF2B5EF4-FFF2-40B4-BE49-F238E27FC236}">
                  <a16:creationId xmlns:a16="http://schemas.microsoft.com/office/drawing/2014/main" id="{6AC4E457-9344-86FC-18C8-2DDB06A0CE9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0347" y="3190955"/>
              <a:ext cx="542574" cy="542574"/>
            </a:xfrm>
            <a:prstGeom prst="rect">
              <a:avLst/>
            </a:prstGeom>
          </p:spPr>
        </p:pic>
      </p:grpSp>
      <p:pic>
        <p:nvPicPr>
          <p:cNvPr id="9" name="Grafik 8" descr="Parkszenerie mit einfarbiger Füllung">
            <a:extLst>
              <a:ext uri="{FF2B5EF4-FFF2-40B4-BE49-F238E27FC236}">
                <a16:creationId xmlns:a16="http://schemas.microsoft.com/office/drawing/2014/main" id="{8FD5C25E-5DEC-C4E8-B18E-6480D6AF8D3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97213" y="3668472"/>
            <a:ext cx="679622" cy="679622"/>
          </a:xfrm>
          <a:prstGeom prst="rect">
            <a:avLst/>
          </a:prstGeom>
        </p:spPr>
      </p:pic>
      <p:sp>
        <p:nvSpPr>
          <p:cNvPr id="40" name="Textfeld 39">
            <a:extLst>
              <a:ext uri="{FF2B5EF4-FFF2-40B4-BE49-F238E27FC236}">
                <a16:creationId xmlns:a16="http://schemas.microsoft.com/office/drawing/2014/main" id="{440CCBA9-3635-79A7-3D41-7817F4558BF8}"/>
              </a:ext>
            </a:extLst>
          </p:cNvPr>
          <p:cNvSpPr txBox="1"/>
          <p:nvPr/>
        </p:nvSpPr>
        <p:spPr>
          <a:xfrm>
            <a:off x="6876834" y="3668472"/>
            <a:ext cx="3181565" cy="707886"/>
          </a:xfrm>
          <a:prstGeom prst="rect">
            <a:avLst/>
          </a:prstGeom>
          <a:noFill/>
        </p:spPr>
        <p:txBody>
          <a:bodyPr wrap="square" rtlCol="0">
            <a:spAutoFit/>
          </a:bodyPr>
          <a:lstStyle/>
          <a:p>
            <a:r>
              <a:rPr lang="de-DE" sz="2000" dirty="0">
                <a:solidFill>
                  <a:srgbClr val="007085"/>
                </a:solidFill>
              </a:rPr>
              <a:t>Belebter Ort/ Dorftreffpunkt schaffen</a:t>
            </a:r>
          </a:p>
        </p:txBody>
      </p:sp>
    </p:spTree>
    <p:extLst>
      <p:ext uri="{BB962C8B-B14F-4D97-AF65-F5344CB8AC3E}">
        <p14:creationId xmlns:p14="http://schemas.microsoft.com/office/powerpoint/2010/main" val="1601020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4DCED021-56F2-43FA-9147-9291ED3EF666}"/>
              </a:ext>
            </a:extLst>
          </p:cNvPr>
          <p:cNvGraphicFramePr>
            <a:graphicFrameLocks/>
          </p:cNvGraphicFramePr>
          <p:nvPr>
            <p:extLst>
              <p:ext uri="{D42A27DB-BD31-4B8C-83A1-F6EECF244321}">
                <p14:modId xmlns:p14="http://schemas.microsoft.com/office/powerpoint/2010/main" val="2630712140"/>
              </p:ext>
            </p:extLst>
          </p:nvPr>
        </p:nvGraphicFramePr>
        <p:xfrm>
          <a:off x="386898" y="948308"/>
          <a:ext cx="11444883" cy="560027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Stadt Eldagsen</a:t>
            </a:r>
            <a:endParaRPr lang="de-DE" sz="2700" dirty="0">
              <a:solidFill>
                <a:srgbClr val="FFFF00"/>
              </a:solidFill>
            </a:endParaRPr>
          </a:p>
        </p:txBody>
      </p:sp>
      <p:sp>
        <p:nvSpPr>
          <p:cNvPr id="5" name="Textfeld 4">
            <a:extLst>
              <a:ext uri="{FF2B5EF4-FFF2-40B4-BE49-F238E27FC236}">
                <a16:creationId xmlns:a16="http://schemas.microsoft.com/office/drawing/2014/main" id="{AA38921E-1A54-C38C-D2BE-2557A0AA59C7}"/>
              </a:ext>
            </a:extLst>
          </p:cNvPr>
          <p:cNvSpPr txBox="1"/>
          <p:nvPr/>
        </p:nvSpPr>
        <p:spPr>
          <a:xfrm>
            <a:off x="11249368" y="6156966"/>
            <a:ext cx="555734" cy="261610"/>
          </a:xfrm>
          <a:prstGeom prst="rect">
            <a:avLst/>
          </a:prstGeom>
          <a:noFill/>
        </p:spPr>
        <p:txBody>
          <a:bodyPr wrap="square" rtlCol="0">
            <a:spAutoFit/>
          </a:bodyPr>
          <a:lstStyle/>
          <a:p>
            <a:pPr algn="r"/>
            <a:r>
              <a:rPr lang="de-DE" sz="1100" dirty="0"/>
              <a:t>n= 39</a:t>
            </a:r>
          </a:p>
        </p:txBody>
      </p:sp>
    </p:spTree>
    <p:extLst>
      <p:ext uri="{BB962C8B-B14F-4D97-AF65-F5344CB8AC3E}">
        <p14:creationId xmlns:p14="http://schemas.microsoft.com/office/powerpoint/2010/main" val="8608735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Stadt Eldagsen</a:t>
            </a:r>
            <a:endParaRPr lang="de-DE" sz="2700" dirty="0">
              <a:solidFill>
                <a:srgbClr val="FFFF00"/>
              </a:solidFill>
            </a:endParaRPr>
          </a:p>
        </p:txBody>
      </p:sp>
      <p:sp>
        <p:nvSpPr>
          <p:cNvPr id="4" name="Textfeld 3">
            <a:extLst>
              <a:ext uri="{FF2B5EF4-FFF2-40B4-BE49-F238E27FC236}">
                <a16:creationId xmlns:a16="http://schemas.microsoft.com/office/drawing/2014/main" id="{C227F9D5-A46E-2E53-AED5-87E0A18D643F}"/>
              </a:ext>
            </a:extLst>
          </p:cNvPr>
          <p:cNvSpPr txBox="1"/>
          <p:nvPr/>
        </p:nvSpPr>
        <p:spPr>
          <a:xfrm>
            <a:off x="11226113" y="6144144"/>
            <a:ext cx="555734" cy="261610"/>
          </a:xfrm>
          <a:prstGeom prst="rect">
            <a:avLst/>
          </a:prstGeom>
          <a:noFill/>
        </p:spPr>
        <p:txBody>
          <a:bodyPr wrap="square" rtlCol="0">
            <a:spAutoFit/>
          </a:bodyPr>
          <a:lstStyle/>
          <a:p>
            <a:pPr algn="r"/>
            <a:r>
              <a:rPr lang="de-DE" sz="1100" dirty="0"/>
              <a:t>n= 39</a:t>
            </a:r>
          </a:p>
        </p:txBody>
      </p:sp>
      <p:graphicFrame>
        <p:nvGraphicFramePr>
          <p:cNvPr id="5" name="Diagramm 4">
            <a:extLst>
              <a:ext uri="{FF2B5EF4-FFF2-40B4-BE49-F238E27FC236}">
                <a16:creationId xmlns:a16="http://schemas.microsoft.com/office/drawing/2014/main" id="{A989D239-7BCD-46ED-9C7A-361BD9D8335B}"/>
              </a:ext>
            </a:extLst>
          </p:cNvPr>
          <p:cNvGraphicFramePr>
            <a:graphicFrameLocks/>
          </p:cNvGraphicFramePr>
          <p:nvPr>
            <p:extLst>
              <p:ext uri="{D42A27DB-BD31-4B8C-83A1-F6EECF244321}">
                <p14:modId xmlns:p14="http://schemas.microsoft.com/office/powerpoint/2010/main" val="1067203952"/>
              </p:ext>
            </p:extLst>
          </p:nvPr>
        </p:nvGraphicFramePr>
        <p:xfrm>
          <a:off x="762785" y="1419295"/>
          <a:ext cx="10709635" cy="4161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17260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fontScale="90000"/>
          </a:bodyPr>
          <a:lstStyle/>
          <a:p>
            <a:r>
              <a:rPr lang="de-DE" dirty="0"/>
              <a:t>Stadtteilbezogene Angaben</a:t>
            </a:r>
            <a:br>
              <a:rPr lang="de-DE" dirty="0"/>
            </a:br>
            <a:r>
              <a:rPr lang="de-DE" sz="2200" dirty="0"/>
              <a:t>Stadt Eldagsen</a:t>
            </a:r>
            <a:endParaRPr lang="de-DE" sz="2700" dirty="0">
              <a:solidFill>
                <a:srgbClr val="FFFF00"/>
              </a:solidFill>
            </a:endParaRPr>
          </a:p>
        </p:txBody>
      </p:sp>
      <p:sp>
        <p:nvSpPr>
          <p:cNvPr id="4" name="Textfeld 3">
            <a:extLst>
              <a:ext uri="{FF2B5EF4-FFF2-40B4-BE49-F238E27FC236}">
                <a16:creationId xmlns:a16="http://schemas.microsoft.com/office/drawing/2014/main" id="{6610500F-F62E-1DAE-0E34-24601601261F}"/>
              </a:ext>
            </a:extLst>
          </p:cNvPr>
          <p:cNvSpPr txBox="1"/>
          <p:nvPr/>
        </p:nvSpPr>
        <p:spPr>
          <a:xfrm>
            <a:off x="2737841" y="1145152"/>
            <a:ext cx="6716317" cy="461665"/>
          </a:xfrm>
          <a:prstGeom prst="rect">
            <a:avLst/>
          </a:prstGeom>
          <a:noFill/>
        </p:spPr>
        <p:txBody>
          <a:bodyPr wrap="square" rtlCol="0">
            <a:spAutoFit/>
          </a:bodyPr>
          <a:lstStyle/>
          <a:p>
            <a:pPr algn="ctr"/>
            <a:r>
              <a:rPr lang="de-DE" sz="2400" b="1" dirty="0">
                <a:solidFill>
                  <a:srgbClr val="007085"/>
                </a:solidFill>
              </a:rPr>
              <a:t>Mehrfach genannte Maßnahmenvorschläge</a:t>
            </a:r>
          </a:p>
        </p:txBody>
      </p:sp>
      <p:grpSp>
        <p:nvGrpSpPr>
          <p:cNvPr id="5" name="Gruppieren 4">
            <a:extLst>
              <a:ext uri="{FF2B5EF4-FFF2-40B4-BE49-F238E27FC236}">
                <a16:creationId xmlns:a16="http://schemas.microsoft.com/office/drawing/2014/main" id="{753EC9BE-7B4E-276D-61EE-7AFBE2E8C466}"/>
              </a:ext>
            </a:extLst>
          </p:cNvPr>
          <p:cNvGrpSpPr/>
          <p:nvPr/>
        </p:nvGrpSpPr>
        <p:grpSpPr>
          <a:xfrm>
            <a:off x="1300073" y="1612206"/>
            <a:ext cx="3334531" cy="707886"/>
            <a:chOff x="6289040" y="4092024"/>
            <a:chExt cx="2850366" cy="707886"/>
          </a:xfrm>
        </p:grpSpPr>
        <p:sp>
          <p:nvSpPr>
            <p:cNvPr id="6" name="Textfeld 5">
              <a:extLst>
                <a:ext uri="{FF2B5EF4-FFF2-40B4-BE49-F238E27FC236}">
                  <a16:creationId xmlns:a16="http://schemas.microsoft.com/office/drawing/2014/main" id="{0055F56D-33CC-1D3A-4A3D-A28A69FD9A43}"/>
                </a:ext>
              </a:extLst>
            </p:cNvPr>
            <p:cNvSpPr txBox="1"/>
            <p:nvPr/>
          </p:nvSpPr>
          <p:spPr>
            <a:xfrm>
              <a:off x="6791324" y="4092024"/>
              <a:ext cx="2348082" cy="707886"/>
            </a:xfrm>
            <a:prstGeom prst="rect">
              <a:avLst/>
            </a:prstGeom>
            <a:noFill/>
          </p:spPr>
          <p:txBody>
            <a:bodyPr wrap="square" rtlCol="0">
              <a:spAutoFit/>
            </a:bodyPr>
            <a:lstStyle/>
            <a:p>
              <a:r>
                <a:rPr lang="de-DE" sz="2000" dirty="0">
                  <a:solidFill>
                    <a:srgbClr val="007085"/>
                  </a:solidFill>
                </a:rPr>
                <a:t>Radwege ausbauen &amp; Straßen sanieren</a:t>
              </a:r>
            </a:p>
          </p:txBody>
        </p:sp>
        <p:pic>
          <p:nvPicPr>
            <p:cNvPr id="7" name="Grafik 6" descr="Radfahren mit einfarbiger Füllung">
              <a:extLst>
                <a:ext uri="{FF2B5EF4-FFF2-40B4-BE49-F238E27FC236}">
                  <a16:creationId xmlns:a16="http://schemas.microsoft.com/office/drawing/2014/main" id="{72FB4549-DB2D-001F-CA83-73A99E1C38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040" y="4205986"/>
              <a:ext cx="502284" cy="502284"/>
            </a:xfrm>
            <a:prstGeom prst="rect">
              <a:avLst/>
            </a:prstGeom>
          </p:spPr>
        </p:pic>
      </p:grpSp>
      <p:grpSp>
        <p:nvGrpSpPr>
          <p:cNvPr id="11" name="Gruppieren 10">
            <a:extLst>
              <a:ext uri="{FF2B5EF4-FFF2-40B4-BE49-F238E27FC236}">
                <a16:creationId xmlns:a16="http://schemas.microsoft.com/office/drawing/2014/main" id="{C89B8AA2-E7AC-59CE-8EA7-22965079A740}"/>
              </a:ext>
            </a:extLst>
          </p:cNvPr>
          <p:cNvGrpSpPr/>
          <p:nvPr/>
        </p:nvGrpSpPr>
        <p:grpSpPr>
          <a:xfrm>
            <a:off x="1200188" y="2331167"/>
            <a:ext cx="4010402" cy="603215"/>
            <a:chOff x="4391527" y="5634257"/>
            <a:chExt cx="2235823" cy="1372464"/>
          </a:xfrm>
        </p:grpSpPr>
        <p:sp>
          <p:nvSpPr>
            <p:cNvPr id="12" name="Textfeld 11">
              <a:extLst>
                <a:ext uri="{FF2B5EF4-FFF2-40B4-BE49-F238E27FC236}">
                  <a16:creationId xmlns:a16="http://schemas.microsoft.com/office/drawing/2014/main" id="{9AB7AD69-26F7-0ACA-2CBF-282E9267663C}"/>
                </a:ext>
              </a:extLst>
            </p:cNvPr>
            <p:cNvSpPr txBox="1"/>
            <p:nvPr/>
          </p:nvSpPr>
          <p:spPr>
            <a:xfrm>
              <a:off x="4770127" y="5830602"/>
              <a:ext cx="1857223" cy="910350"/>
            </a:xfrm>
            <a:prstGeom prst="rect">
              <a:avLst/>
            </a:prstGeom>
            <a:noFill/>
          </p:spPr>
          <p:txBody>
            <a:bodyPr wrap="square" rtlCol="0">
              <a:spAutoFit/>
            </a:bodyPr>
            <a:lstStyle/>
            <a:p>
              <a:r>
                <a:rPr lang="de-DE" sz="2000" dirty="0">
                  <a:solidFill>
                    <a:srgbClr val="007085"/>
                  </a:solidFill>
                </a:rPr>
                <a:t>ÖPNV ausbauen</a:t>
              </a:r>
            </a:p>
          </p:txBody>
        </p:sp>
        <p:pic>
          <p:nvPicPr>
            <p:cNvPr id="13" name="Grafik 12" descr="Bus mit einfarbiger Füllung">
              <a:extLst>
                <a:ext uri="{FF2B5EF4-FFF2-40B4-BE49-F238E27FC236}">
                  <a16:creationId xmlns:a16="http://schemas.microsoft.com/office/drawing/2014/main" id="{C6F57343-6411-EB9F-8CB5-F7ADB886034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1527" y="5634257"/>
              <a:ext cx="378600" cy="1372464"/>
            </a:xfrm>
            <a:prstGeom prst="rect">
              <a:avLst/>
            </a:prstGeom>
          </p:spPr>
        </p:pic>
      </p:grpSp>
      <p:grpSp>
        <p:nvGrpSpPr>
          <p:cNvPr id="14" name="Gruppieren 13">
            <a:extLst>
              <a:ext uri="{FF2B5EF4-FFF2-40B4-BE49-F238E27FC236}">
                <a16:creationId xmlns:a16="http://schemas.microsoft.com/office/drawing/2014/main" id="{47B3F052-FFB4-C744-A324-DAA232B8C70F}"/>
              </a:ext>
            </a:extLst>
          </p:cNvPr>
          <p:cNvGrpSpPr/>
          <p:nvPr/>
        </p:nvGrpSpPr>
        <p:grpSpPr>
          <a:xfrm>
            <a:off x="1300073" y="4286741"/>
            <a:ext cx="3892981" cy="707886"/>
            <a:chOff x="6414035" y="2317075"/>
            <a:chExt cx="3892981" cy="707886"/>
          </a:xfrm>
        </p:grpSpPr>
        <p:sp>
          <p:nvSpPr>
            <p:cNvPr id="15" name="Textfeld 14">
              <a:extLst>
                <a:ext uri="{FF2B5EF4-FFF2-40B4-BE49-F238E27FC236}">
                  <a16:creationId xmlns:a16="http://schemas.microsoft.com/office/drawing/2014/main" id="{C9EB0D54-D9E1-E69C-2A6E-BA8F1C7FF70C}"/>
                </a:ext>
              </a:extLst>
            </p:cNvPr>
            <p:cNvSpPr txBox="1"/>
            <p:nvPr/>
          </p:nvSpPr>
          <p:spPr>
            <a:xfrm>
              <a:off x="6975710" y="2317075"/>
              <a:ext cx="3331306" cy="707886"/>
            </a:xfrm>
            <a:prstGeom prst="rect">
              <a:avLst/>
            </a:prstGeom>
            <a:noFill/>
          </p:spPr>
          <p:txBody>
            <a:bodyPr wrap="square" rtlCol="0">
              <a:spAutoFit/>
            </a:bodyPr>
            <a:lstStyle/>
            <a:p>
              <a:r>
                <a:rPr lang="de-DE" sz="2000" dirty="0">
                  <a:solidFill>
                    <a:srgbClr val="007085"/>
                  </a:solidFill>
                </a:rPr>
                <a:t>Freizeiteinrichtungen / Treffpunkte für Jugendliche</a:t>
              </a:r>
            </a:p>
          </p:txBody>
        </p:sp>
        <p:pic>
          <p:nvPicPr>
            <p:cNvPr id="16" name="Grafik 15" descr="Gruppe von Personen mit einfarbiger Füllung">
              <a:extLst>
                <a:ext uri="{FF2B5EF4-FFF2-40B4-BE49-F238E27FC236}">
                  <a16:creationId xmlns:a16="http://schemas.microsoft.com/office/drawing/2014/main" id="{88C83588-3892-4194-9439-43602A0B989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14035" y="2405004"/>
              <a:ext cx="561674" cy="542574"/>
            </a:xfrm>
            <a:prstGeom prst="rect">
              <a:avLst/>
            </a:prstGeom>
          </p:spPr>
        </p:pic>
      </p:grpSp>
      <p:grpSp>
        <p:nvGrpSpPr>
          <p:cNvPr id="32" name="Gruppieren 31">
            <a:extLst>
              <a:ext uri="{FF2B5EF4-FFF2-40B4-BE49-F238E27FC236}">
                <a16:creationId xmlns:a16="http://schemas.microsoft.com/office/drawing/2014/main" id="{383CD63B-B030-9458-0A85-41DD5F9102BB}"/>
              </a:ext>
            </a:extLst>
          </p:cNvPr>
          <p:cNvGrpSpPr/>
          <p:nvPr/>
        </p:nvGrpSpPr>
        <p:grpSpPr>
          <a:xfrm>
            <a:off x="6620174" y="4236266"/>
            <a:ext cx="3692010" cy="497254"/>
            <a:chOff x="713183" y="3995552"/>
            <a:chExt cx="2257660" cy="497254"/>
          </a:xfrm>
        </p:grpSpPr>
        <p:sp>
          <p:nvSpPr>
            <p:cNvPr id="33" name="Textfeld 32">
              <a:extLst>
                <a:ext uri="{FF2B5EF4-FFF2-40B4-BE49-F238E27FC236}">
                  <a16:creationId xmlns:a16="http://schemas.microsoft.com/office/drawing/2014/main" id="{5B9A12DA-1838-D492-FE0E-7577AA195E02}"/>
                </a:ext>
              </a:extLst>
            </p:cNvPr>
            <p:cNvSpPr txBox="1"/>
            <p:nvPr/>
          </p:nvSpPr>
          <p:spPr>
            <a:xfrm>
              <a:off x="1098316" y="4068038"/>
              <a:ext cx="1872527" cy="400110"/>
            </a:xfrm>
            <a:prstGeom prst="rect">
              <a:avLst/>
            </a:prstGeom>
            <a:noFill/>
          </p:spPr>
          <p:txBody>
            <a:bodyPr wrap="square" rtlCol="0">
              <a:spAutoFit/>
            </a:bodyPr>
            <a:lstStyle/>
            <a:p>
              <a:r>
                <a:rPr lang="de-DE" sz="2000" dirty="0">
                  <a:solidFill>
                    <a:srgbClr val="007085"/>
                  </a:solidFill>
                </a:rPr>
                <a:t>Mehr Kita-Plätze schaffen</a:t>
              </a:r>
            </a:p>
          </p:txBody>
        </p:sp>
        <p:pic>
          <p:nvPicPr>
            <p:cNvPr id="34" name="Grafik 33" descr="Plüschtier mit einfarbiger Füllung">
              <a:extLst>
                <a:ext uri="{FF2B5EF4-FFF2-40B4-BE49-F238E27FC236}">
                  <a16:creationId xmlns:a16="http://schemas.microsoft.com/office/drawing/2014/main" id="{6072C440-F4F0-D520-B1DE-21044EDC8C2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13183" y="3995552"/>
              <a:ext cx="331784" cy="497254"/>
            </a:xfrm>
            <a:prstGeom prst="rect">
              <a:avLst/>
            </a:prstGeom>
          </p:spPr>
        </p:pic>
      </p:grpSp>
      <p:pic>
        <p:nvPicPr>
          <p:cNvPr id="8" name="Grafik 7" descr="Drahtlos mit einfarbiger Füllung">
            <a:extLst>
              <a:ext uri="{FF2B5EF4-FFF2-40B4-BE49-F238E27FC236}">
                <a16:creationId xmlns:a16="http://schemas.microsoft.com/office/drawing/2014/main" id="{FA248469-7BD7-3DC1-D047-0D210EF0177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59261" y="3611510"/>
            <a:ext cx="707887" cy="707887"/>
          </a:xfrm>
          <a:prstGeom prst="rect">
            <a:avLst/>
          </a:prstGeom>
        </p:spPr>
      </p:pic>
      <p:sp>
        <p:nvSpPr>
          <p:cNvPr id="41" name="Textfeld 40">
            <a:extLst>
              <a:ext uri="{FF2B5EF4-FFF2-40B4-BE49-F238E27FC236}">
                <a16:creationId xmlns:a16="http://schemas.microsoft.com/office/drawing/2014/main" id="{777E2752-5EA6-1F48-23A6-DCCC4AA50EE2}"/>
              </a:ext>
            </a:extLst>
          </p:cNvPr>
          <p:cNvSpPr txBox="1"/>
          <p:nvPr/>
        </p:nvSpPr>
        <p:spPr>
          <a:xfrm>
            <a:off x="1879284" y="3580848"/>
            <a:ext cx="2734868" cy="707886"/>
          </a:xfrm>
          <a:prstGeom prst="rect">
            <a:avLst/>
          </a:prstGeom>
          <a:noFill/>
        </p:spPr>
        <p:txBody>
          <a:bodyPr wrap="square" rtlCol="0">
            <a:spAutoFit/>
          </a:bodyPr>
          <a:lstStyle/>
          <a:p>
            <a:r>
              <a:rPr lang="de-DE" sz="2000" dirty="0">
                <a:solidFill>
                  <a:srgbClr val="007085"/>
                </a:solidFill>
              </a:rPr>
              <a:t>Glasfaser/ Internet ausbauen</a:t>
            </a:r>
          </a:p>
        </p:txBody>
      </p:sp>
      <p:sp>
        <p:nvSpPr>
          <p:cNvPr id="31" name="Textfeld 30">
            <a:extLst>
              <a:ext uri="{FF2B5EF4-FFF2-40B4-BE49-F238E27FC236}">
                <a16:creationId xmlns:a16="http://schemas.microsoft.com/office/drawing/2014/main" id="{3DA6B4F9-54DE-1133-B137-5DC3B2FD19C2}"/>
              </a:ext>
            </a:extLst>
          </p:cNvPr>
          <p:cNvSpPr txBox="1"/>
          <p:nvPr/>
        </p:nvSpPr>
        <p:spPr>
          <a:xfrm>
            <a:off x="7248080" y="2011125"/>
            <a:ext cx="3086100" cy="707886"/>
          </a:xfrm>
          <a:prstGeom prst="rect">
            <a:avLst/>
          </a:prstGeom>
          <a:noFill/>
        </p:spPr>
        <p:txBody>
          <a:bodyPr wrap="square" rtlCol="0">
            <a:spAutoFit/>
          </a:bodyPr>
          <a:lstStyle/>
          <a:p>
            <a:r>
              <a:rPr lang="de-DE" sz="2000" dirty="0">
                <a:solidFill>
                  <a:srgbClr val="007085"/>
                </a:solidFill>
              </a:rPr>
              <a:t>Senior*innen-gerechtes Leben und wohnen</a:t>
            </a:r>
          </a:p>
        </p:txBody>
      </p:sp>
      <p:pic>
        <p:nvPicPr>
          <p:cNvPr id="37" name="Grafik 36" descr="Frau mit Stock mit einfarbiger Füllung">
            <a:extLst>
              <a:ext uri="{FF2B5EF4-FFF2-40B4-BE49-F238E27FC236}">
                <a16:creationId xmlns:a16="http://schemas.microsoft.com/office/drawing/2014/main" id="{AF7E8E59-D6A4-30DA-3E46-AB460CE246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540194" y="2028574"/>
            <a:ext cx="707886" cy="707886"/>
          </a:xfrm>
          <a:prstGeom prst="rect">
            <a:avLst/>
          </a:prstGeom>
        </p:spPr>
      </p:pic>
      <p:pic>
        <p:nvPicPr>
          <p:cNvPr id="38" name="Grafik 37" descr="Medizin mit einfarbiger Füllung">
            <a:extLst>
              <a:ext uri="{FF2B5EF4-FFF2-40B4-BE49-F238E27FC236}">
                <a16:creationId xmlns:a16="http://schemas.microsoft.com/office/drawing/2014/main" id="{AE3AFD9F-9956-A0B3-6D65-58DEFEE6F3D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73442" y="2834926"/>
            <a:ext cx="561674" cy="561674"/>
          </a:xfrm>
          <a:prstGeom prst="rect">
            <a:avLst/>
          </a:prstGeom>
        </p:spPr>
      </p:pic>
      <p:sp>
        <p:nvSpPr>
          <p:cNvPr id="40" name="Textfeld 39">
            <a:extLst>
              <a:ext uri="{FF2B5EF4-FFF2-40B4-BE49-F238E27FC236}">
                <a16:creationId xmlns:a16="http://schemas.microsoft.com/office/drawing/2014/main" id="{3B0FF760-9862-4E59-A2A2-2E10D1F37101}"/>
              </a:ext>
            </a:extLst>
          </p:cNvPr>
          <p:cNvSpPr txBox="1"/>
          <p:nvPr/>
        </p:nvSpPr>
        <p:spPr>
          <a:xfrm>
            <a:off x="7248080" y="2761820"/>
            <a:ext cx="4079816" cy="707886"/>
          </a:xfrm>
          <a:prstGeom prst="rect">
            <a:avLst/>
          </a:prstGeom>
          <a:noFill/>
        </p:spPr>
        <p:txBody>
          <a:bodyPr wrap="square" rtlCol="0">
            <a:spAutoFit/>
          </a:bodyPr>
          <a:lstStyle/>
          <a:p>
            <a:r>
              <a:rPr lang="de-DE" sz="2000" dirty="0">
                <a:solidFill>
                  <a:srgbClr val="007085"/>
                </a:solidFill>
              </a:rPr>
              <a:t>Ärztliche Versorgung sicherstellen, insb. </a:t>
            </a:r>
            <a:r>
              <a:rPr lang="de-DE" sz="2000" dirty="0" err="1">
                <a:solidFill>
                  <a:srgbClr val="007085"/>
                </a:solidFill>
              </a:rPr>
              <a:t>Fachärzt</a:t>
            </a:r>
            <a:r>
              <a:rPr lang="de-DE" sz="2000" dirty="0">
                <a:solidFill>
                  <a:srgbClr val="007085"/>
                </a:solidFill>
              </a:rPr>
              <a:t>*innen ansiedeln</a:t>
            </a:r>
          </a:p>
        </p:txBody>
      </p:sp>
      <p:pic>
        <p:nvPicPr>
          <p:cNvPr id="9" name="Grafik 8" descr="Fabrik mit einfarbiger Füllung">
            <a:extLst>
              <a:ext uri="{FF2B5EF4-FFF2-40B4-BE49-F238E27FC236}">
                <a16:creationId xmlns:a16="http://schemas.microsoft.com/office/drawing/2014/main" id="{85E6681B-4753-0900-2AA1-342CE5E19EA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200188" y="2882008"/>
            <a:ext cx="707886" cy="707886"/>
          </a:xfrm>
          <a:prstGeom prst="rect">
            <a:avLst/>
          </a:prstGeom>
        </p:spPr>
      </p:pic>
      <p:sp>
        <p:nvSpPr>
          <p:cNvPr id="53" name="Textfeld 52">
            <a:extLst>
              <a:ext uri="{FF2B5EF4-FFF2-40B4-BE49-F238E27FC236}">
                <a16:creationId xmlns:a16="http://schemas.microsoft.com/office/drawing/2014/main" id="{001F39E8-22BF-E9D2-7488-5C912098EC1B}"/>
              </a:ext>
            </a:extLst>
          </p:cNvPr>
          <p:cNvSpPr txBox="1"/>
          <p:nvPr/>
        </p:nvSpPr>
        <p:spPr>
          <a:xfrm>
            <a:off x="1879284" y="3027129"/>
            <a:ext cx="2734868" cy="400110"/>
          </a:xfrm>
          <a:prstGeom prst="rect">
            <a:avLst/>
          </a:prstGeom>
          <a:noFill/>
        </p:spPr>
        <p:txBody>
          <a:bodyPr wrap="square" rtlCol="0">
            <a:spAutoFit/>
          </a:bodyPr>
          <a:lstStyle/>
          <a:p>
            <a:r>
              <a:rPr lang="de-DE" sz="2000" dirty="0">
                <a:solidFill>
                  <a:srgbClr val="007085"/>
                </a:solidFill>
              </a:rPr>
              <a:t>Gewerbe fördern</a:t>
            </a:r>
          </a:p>
        </p:txBody>
      </p:sp>
      <p:pic>
        <p:nvPicPr>
          <p:cNvPr id="18" name="Grafik 17" descr="Stadt mit einfarbiger Füllung">
            <a:extLst>
              <a:ext uri="{FF2B5EF4-FFF2-40B4-BE49-F238E27FC236}">
                <a16:creationId xmlns:a16="http://schemas.microsoft.com/office/drawing/2014/main" id="{AB2D7E06-6681-F5D7-A3A9-88614FE8F29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600336" y="3515758"/>
            <a:ext cx="707886" cy="707886"/>
          </a:xfrm>
          <a:prstGeom prst="rect">
            <a:avLst/>
          </a:prstGeom>
        </p:spPr>
      </p:pic>
      <p:sp>
        <p:nvSpPr>
          <p:cNvPr id="54" name="Textfeld 53">
            <a:extLst>
              <a:ext uri="{FF2B5EF4-FFF2-40B4-BE49-F238E27FC236}">
                <a16:creationId xmlns:a16="http://schemas.microsoft.com/office/drawing/2014/main" id="{2DF9AC1D-F26B-5A64-0108-C60A390BC20C}"/>
              </a:ext>
            </a:extLst>
          </p:cNvPr>
          <p:cNvSpPr txBox="1"/>
          <p:nvPr/>
        </p:nvSpPr>
        <p:spPr>
          <a:xfrm>
            <a:off x="7248080" y="3515758"/>
            <a:ext cx="2734868" cy="707886"/>
          </a:xfrm>
          <a:prstGeom prst="rect">
            <a:avLst/>
          </a:prstGeom>
          <a:noFill/>
        </p:spPr>
        <p:txBody>
          <a:bodyPr wrap="square" rtlCol="0">
            <a:spAutoFit/>
          </a:bodyPr>
          <a:lstStyle/>
          <a:p>
            <a:r>
              <a:rPr lang="de-DE" sz="2000" dirty="0">
                <a:solidFill>
                  <a:srgbClr val="007085"/>
                </a:solidFill>
              </a:rPr>
              <a:t>Ortskernsanierung abschließen</a:t>
            </a:r>
          </a:p>
        </p:txBody>
      </p:sp>
      <p:grpSp>
        <p:nvGrpSpPr>
          <p:cNvPr id="55" name="Gruppieren 54">
            <a:extLst>
              <a:ext uri="{FF2B5EF4-FFF2-40B4-BE49-F238E27FC236}">
                <a16:creationId xmlns:a16="http://schemas.microsoft.com/office/drawing/2014/main" id="{37433B70-B07E-81C4-314D-E0FFDC27EAAE}"/>
              </a:ext>
            </a:extLst>
          </p:cNvPr>
          <p:cNvGrpSpPr/>
          <p:nvPr/>
        </p:nvGrpSpPr>
        <p:grpSpPr>
          <a:xfrm>
            <a:off x="6673442" y="4847327"/>
            <a:ext cx="3739977" cy="542574"/>
            <a:chOff x="6290347" y="3190955"/>
            <a:chExt cx="3739977" cy="542574"/>
          </a:xfrm>
        </p:grpSpPr>
        <p:sp>
          <p:nvSpPr>
            <p:cNvPr id="56" name="Textfeld 55">
              <a:extLst>
                <a:ext uri="{FF2B5EF4-FFF2-40B4-BE49-F238E27FC236}">
                  <a16:creationId xmlns:a16="http://schemas.microsoft.com/office/drawing/2014/main" id="{1D10CC60-9283-0784-505B-D37FE9D4D3F8}"/>
                </a:ext>
              </a:extLst>
            </p:cNvPr>
            <p:cNvSpPr txBox="1"/>
            <p:nvPr/>
          </p:nvSpPr>
          <p:spPr>
            <a:xfrm>
              <a:off x="6848759" y="3259841"/>
              <a:ext cx="3181565" cy="400110"/>
            </a:xfrm>
            <a:prstGeom prst="rect">
              <a:avLst/>
            </a:prstGeom>
            <a:noFill/>
          </p:spPr>
          <p:txBody>
            <a:bodyPr wrap="square" rtlCol="0">
              <a:spAutoFit/>
            </a:bodyPr>
            <a:lstStyle/>
            <a:p>
              <a:r>
                <a:rPr lang="de-DE" sz="2000" dirty="0">
                  <a:solidFill>
                    <a:srgbClr val="007085"/>
                  </a:solidFill>
                </a:rPr>
                <a:t>Baugebiete schaffen</a:t>
              </a:r>
            </a:p>
          </p:txBody>
        </p:sp>
        <p:pic>
          <p:nvPicPr>
            <p:cNvPr id="57" name="Grafik 56" descr="Haus mit einfarbiger Füllung">
              <a:extLst>
                <a:ext uri="{FF2B5EF4-FFF2-40B4-BE49-F238E27FC236}">
                  <a16:creationId xmlns:a16="http://schemas.microsoft.com/office/drawing/2014/main" id="{8236342D-C2C4-0150-AC1A-1AB1383C5032}"/>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290347" y="3190955"/>
              <a:ext cx="542574" cy="542574"/>
            </a:xfrm>
            <a:prstGeom prst="rect">
              <a:avLst/>
            </a:prstGeom>
          </p:spPr>
        </p:pic>
      </p:grpSp>
      <p:pic>
        <p:nvPicPr>
          <p:cNvPr id="58" name="Grafik 57" descr="Wippe mit einfarbiger Füllung">
            <a:extLst>
              <a:ext uri="{FF2B5EF4-FFF2-40B4-BE49-F238E27FC236}">
                <a16:creationId xmlns:a16="http://schemas.microsoft.com/office/drawing/2014/main" id="{84D144D8-829E-05B1-9B00-6D8998CA277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87205" y="4869388"/>
            <a:ext cx="800470" cy="800470"/>
          </a:xfrm>
          <a:prstGeom prst="rect">
            <a:avLst/>
          </a:prstGeom>
        </p:spPr>
      </p:pic>
      <p:sp>
        <p:nvSpPr>
          <p:cNvPr id="59" name="Textfeld 58">
            <a:extLst>
              <a:ext uri="{FF2B5EF4-FFF2-40B4-BE49-F238E27FC236}">
                <a16:creationId xmlns:a16="http://schemas.microsoft.com/office/drawing/2014/main" id="{DBB07781-CC4B-EB74-197B-B5BF651D683F}"/>
              </a:ext>
            </a:extLst>
          </p:cNvPr>
          <p:cNvSpPr txBox="1"/>
          <p:nvPr/>
        </p:nvSpPr>
        <p:spPr>
          <a:xfrm>
            <a:off x="1881099" y="5069568"/>
            <a:ext cx="3086100" cy="400110"/>
          </a:xfrm>
          <a:prstGeom prst="rect">
            <a:avLst/>
          </a:prstGeom>
          <a:noFill/>
        </p:spPr>
        <p:txBody>
          <a:bodyPr wrap="square" rtlCol="0">
            <a:spAutoFit/>
          </a:bodyPr>
          <a:lstStyle/>
          <a:p>
            <a:r>
              <a:rPr lang="de-DE" sz="2000" dirty="0">
                <a:solidFill>
                  <a:srgbClr val="007085"/>
                </a:solidFill>
              </a:rPr>
              <a:t>Neuer Spielplatz</a:t>
            </a:r>
          </a:p>
        </p:txBody>
      </p:sp>
      <p:pic>
        <p:nvPicPr>
          <p:cNvPr id="20" name="Grafik 19" descr="Schulgebäude mit einfarbiger Füllung">
            <a:extLst>
              <a:ext uri="{FF2B5EF4-FFF2-40B4-BE49-F238E27FC236}">
                <a16:creationId xmlns:a16="http://schemas.microsoft.com/office/drawing/2014/main" id="{D54BF5A8-D726-FAE9-539C-C3659FB0D20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590785" y="5309984"/>
            <a:ext cx="707887" cy="707887"/>
          </a:xfrm>
          <a:prstGeom prst="rect">
            <a:avLst/>
          </a:prstGeom>
        </p:spPr>
      </p:pic>
      <p:sp>
        <p:nvSpPr>
          <p:cNvPr id="60" name="Textfeld 59">
            <a:extLst>
              <a:ext uri="{FF2B5EF4-FFF2-40B4-BE49-F238E27FC236}">
                <a16:creationId xmlns:a16="http://schemas.microsoft.com/office/drawing/2014/main" id="{F53CCA69-E3B1-DBCB-7F6D-61E8AE2B0556}"/>
              </a:ext>
            </a:extLst>
          </p:cNvPr>
          <p:cNvSpPr txBox="1"/>
          <p:nvPr/>
        </p:nvSpPr>
        <p:spPr>
          <a:xfrm>
            <a:off x="7248079" y="5327434"/>
            <a:ext cx="3245315" cy="707886"/>
          </a:xfrm>
          <a:prstGeom prst="rect">
            <a:avLst/>
          </a:prstGeom>
          <a:noFill/>
        </p:spPr>
        <p:txBody>
          <a:bodyPr wrap="square" rtlCol="0">
            <a:spAutoFit/>
          </a:bodyPr>
          <a:lstStyle/>
          <a:p>
            <a:r>
              <a:rPr lang="de-DE" sz="2000" dirty="0">
                <a:solidFill>
                  <a:srgbClr val="007085"/>
                </a:solidFill>
              </a:rPr>
              <a:t>Sanierung der Grundschule </a:t>
            </a:r>
            <a:r>
              <a:rPr lang="de-DE" sz="2000" dirty="0" err="1">
                <a:solidFill>
                  <a:srgbClr val="007085"/>
                </a:solidFill>
              </a:rPr>
              <a:t>Hallermundt</a:t>
            </a:r>
            <a:endParaRPr lang="de-DE" sz="2000" dirty="0">
              <a:solidFill>
                <a:srgbClr val="007085"/>
              </a:solidFill>
            </a:endParaRPr>
          </a:p>
        </p:txBody>
      </p:sp>
      <p:pic>
        <p:nvPicPr>
          <p:cNvPr id="22" name="Grafik 21" descr="Ampel mit einfarbiger Füllung">
            <a:extLst>
              <a:ext uri="{FF2B5EF4-FFF2-40B4-BE49-F238E27FC236}">
                <a16:creationId xmlns:a16="http://schemas.microsoft.com/office/drawing/2014/main" id="{5F66985B-9E99-8C7A-DAD5-C2CA629CC95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153860" y="5607493"/>
            <a:ext cx="707887" cy="707887"/>
          </a:xfrm>
          <a:prstGeom prst="rect">
            <a:avLst/>
          </a:prstGeom>
        </p:spPr>
      </p:pic>
      <p:sp>
        <p:nvSpPr>
          <p:cNvPr id="61" name="Textfeld 60">
            <a:extLst>
              <a:ext uri="{FF2B5EF4-FFF2-40B4-BE49-F238E27FC236}">
                <a16:creationId xmlns:a16="http://schemas.microsoft.com/office/drawing/2014/main" id="{02CD9FDF-C90B-7C8A-04FD-D48253BD6F99}"/>
              </a:ext>
            </a:extLst>
          </p:cNvPr>
          <p:cNvSpPr txBox="1"/>
          <p:nvPr/>
        </p:nvSpPr>
        <p:spPr>
          <a:xfrm>
            <a:off x="1876070" y="5622053"/>
            <a:ext cx="3086100" cy="707886"/>
          </a:xfrm>
          <a:prstGeom prst="rect">
            <a:avLst/>
          </a:prstGeom>
          <a:noFill/>
        </p:spPr>
        <p:txBody>
          <a:bodyPr wrap="square" rtlCol="0">
            <a:spAutoFit/>
          </a:bodyPr>
          <a:lstStyle/>
          <a:p>
            <a:r>
              <a:rPr lang="de-DE" sz="2000" dirty="0">
                <a:solidFill>
                  <a:srgbClr val="007085"/>
                </a:solidFill>
              </a:rPr>
              <a:t>Weniger Verkehr durch den Ort</a:t>
            </a:r>
          </a:p>
        </p:txBody>
      </p:sp>
    </p:spTree>
    <p:extLst>
      <p:ext uri="{BB962C8B-B14F-4D97-AF65-F5344CB8AC3E}">
        <p14:creationId xmlns:p14="http://schemas.microsoft.com/office/powerpoint/2010/main" val="327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20738322-6E91-2667-9E33-75A47AC9DE40}"/>
              </a:ext>
            </a:extLst>
          </p:cNvPr>
          <p:cNvGraphicFramePr>
            <a:graphicFrameLocks/>
          </p:cNvGraphicFramePr>
          <p:nvPr>
            <p:extLst>
              <p:ext uri="{D42A27DB-BD31-4B8C-83A1-F6EECF244321}">
                <p14:modId xmlns:p14="http://schemas.microsoft.com/office/powerpoint/2010/main" val="3101427023"/>
              </p:ext>
            </p:extLst>
          </p:nvPr>
        </p:nvGraphicFramePr>
        <p:xfrm>
          <a:off x="3602160" y="3209319"/>
          <a:ext cx="8201559" cy="31043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487104012"/>
              </p:ext>
            </p:extLst>
          </p:nvPr>
        </p:nvGraphicFramePr>
        <p:xfrm>
          <a:off x="3602172" y="1119512"/>
          <a:ext cx="8201559" cy="1996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357632398"/>
              </p:ext>
            </p:extLst>
          </p:nvPr>
        </p:nvGraphicFramePr>
        <p:xfrm>
          <a:off x="388257" y="1119512"/>
          <a:ext cx="3136178" cy="5194141"/>
        </p:xfrm>
        <a:graphic>
          <a:graphicData uri="http://schemas.openxmlformats.org/drawingml/2006/chart">
            <c:chart xmlns:c="http://schemas.openxmlformats.org/drawingml/2006/chart" xmlns:r="http://schemas.openxmlformats.org/officeDocument/2006/relationships" r:id="rId5"/>
          </a:graphicData>
        </a:graphic>
      </p:graphicFrame>
      <p:sp>
        <p:nvSpPr>
          <p:cNvPr id="7" name="Titel 6">
            <a:extLst>
              <a:ext uri="{FF2B5EF4-FFF2-40B4-BE49-F238E27FC236}">
                <a16:creationId xmlns:a16="http://schemas.microsoft.com/office/drawing/2014/main" id="{1AE7C153-34A7-4967-B7C3-DE531645B335}"/>
              </a:ext>
            </a:extLst>
          </p:cNvPr>
          <p:cNvSpPr>
            <a:spLocks noGrp="1"/>
          </p:cNvSpPr>
          <p:nvPr>
            <p:ph type="title"/>
          </p:nvPr>
        </p:nvSpPr>
        <p:spPr/>
        <p:txBody>
          <a:bodyPr>
            <a:normAutofit/>
          </a:bodyPr>
          <a:lstStyle/>
          <a:p>
            <a:r>
              <a:rPr lang="de-DE" sz="3600"/>
              <a:t>Zusammensetzung der Befragungsteilnehmenden</a:t>
            </a:r>
            <a:endParaRPr lang="de-DE" sz="4000"/>
          </a:p>
        </p:txBody>
      </p:sp>
      <p:sp>
        <p:nvSpPr>
          <p:cNvPr id="2" name="Textfeld 1">
            <a:extLst>
              <a:ext uri="{FF2B5EF4-FFF2-40B4-BE49-F238E27FC236}">
                <a16:creationId xmlns:a16="http://schemas.microsoft.com/office/drawing/2014/main" id="{032B04ED-5A2D-3147-8C58-8788F13C8516}"/>
              </a:ext>
            </a:extLst>
          </p:cNvPr>
          <p:cNvSpPr txBox="1"/>
          <p:nvPr/>
        </p:nvSpPr>
        <p:spPr>
          <a:xfrm>
            <a:off x="2965142" y="1722223"/>
            <a:ext cx="559293" cy="246221"/>
          </a:xfrm>
          <a:prstGeom prst="rect">
            <a:avLst/>
          </a:prstGeom>
          <a:noFill/>
        </p:spPr>
        <p:txBody>
          <a:bodyPr wrap="square" rtlCol="0">
            <a:spAutoFit/>
          </a:bodyPr>
          <a:lstStyle/>
          <a:p>
            <a:pPr algn="r"/>
            <a:r>
              <a:rPr lang="de-DE" sz="1000" dirty="0"/>
              <a:t>n=330</a:t>
            </a:r>
          </a:p>
        </p:txBody>
      </p:sp>
      <p:sp>
        <p:nvSpPr>
          <p:cNvPr id="14" name="Textfeld 13">
            <a:extLst>
              <a:ext uri="{FF2B5EF4-FFF2-40B4-BE49-F238E27FC236}">
                <a16:creationId xmlns:a16="http://schemas.microsoft.com/office/drawing/2014/main" id="{50E38B2D-FAAF-8319-FC17-5435000694D7}"/>
              </a:ext>
            </a:extLst>
          </p:cNvPr>
          <p:cNvSpPr txBox="1"/>
          <p:nvPr/>
        </p:nvSpPr>
        <p:spPr>
          <a:xfrm>
            <a:off x="11184975" y="3218197"/>
            <a:ext cx="618767" cy="246221"/>
          </a:xfrm>
          <a:prstGeom prst="rect">
            <a:avLst/>
          </a:prstGeom>
          <a:noFill/>
        </p:spPr>
        <p:txBody>
          <a:bodyPr wrap="square" rtlCol="0">
            <a:spAutoFit/>
          </a:bodyPr>
          <a:lstStyle/>
          <a:p>
            <a:pPr algn="r"/>
            <a:r>
              <a:rPr lang="de-DE" sz="1000" dirty="0"/>
              <a:t>n=329</a:t>
            </a:r>
          </a:p>
        </p:txBody>
      </p:sp>
      <p:sp>
        <p:nvSpPr>
          <p:cNvPr id="16" name="Textfeld 15">
            <a:extLst>
              <a:ext uri="{FF2B5EF4-FFF2-40B4-BE49-F238E27FC236}">
                <a16:creationId xmlns:a16="http://schemas.microsoft.com/office/drawing/2014/main" id="{96419F57-FD87-2AE7-D0F4-6C9D414F9418}"/>
              </a:ext>
            </a:extLst>
          </p:cNvPr>
          <p:cNvSpPr txBox="1"/>
          <p:nvPr/>
        </p:nvSpPr>
        <p:spPr>
          <a:xfrm>
            <a:off x="11212616" y="1128390"/>
            <a:ext cx="591127" cy="246221"/>
          </a:xfrm>
          <a:prstGeom prst="rect">
            <a:avLst/>
          </a:prstGeom>
          <a:noFill/>
        </p:spPr>
        <p:txBody>
          <a:bodyPr wrap="square" rtlCol="0">
            <a:spAutoFit/>
          </a:bodyPr>
          <a:lstStyle/>
          <a:p>
            <a:pPr algn="r"/>
            <a:r>
              <a:rPr lang="de-DE" sz="1000" dirty="0"/>
              <a:t>n=330</a:t>
            </a:r>
          </a:p>
        </p:txBody>
      </p:sp>
    </p:spTree>
    <p:extLst>
      <p:ext uri="{BB962C8B-B14F-4D97-AF65-F5344CB8AC3E}">
        <p14:creationId xmlns:p14="http://schemas.microsoft.com/office/powerpoint/2010/main" val="514181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m 16">
            <a:extLst>
              <a:ext uri="{FF2B5EF4-FFF2-40B4-BE49-F238E27FC236}">
                <a16:creationId xmlns:a16="http://schemas.microsoft.com/office/drawing/2014/main" id="{E48C717F-A7A0-93C4-DA93-B67A00335065}"/>
              </a:ext>
            </a:extLst>
          </p:cNvPr>
          <p:cNvGraphicFramePr>
            <a:graphicFrameLocks/>
          </p:cNvGraphicFramePr>
          <p:nvPr>
            <p:extLst>
              <p:ext uri="{D42A27DB-BD31-4B8C-83A1-F6EECF244321}">
                <p14:modId xmlns:p14="http://schemas.microsoft.com/office/powerpoint/2010/main" val="2899006176"/>
              </p:ext>
            </p:extLst>
          </p:nvPr>
        </p:nvGraphicFramePr>
        <p:xfrm>
          <a:off x="1438274" y="1247526"/>
          <a:ext cx="9836367" cy="48244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Stadtteile im Vergleich</a:t>
            </a:r>
            <a:endParaRPr lang="de-DE" sz="2700" dirty="0">
              <a:solidFill>
                <a:srgbClr val="FFFF00"/>
              </a:solidFill>
            </a:endParaRPr>
          </a:p>
        </p:txBody>
      </p:sp>
      <p:sp>
        <p:nvSpPr>
          <p:cNvPr id="5" name="Textfeld 4">
            <a:extLst>
              <a:ext uri="{FF2B5EF4-FFF2-40B4-BE49-F238E27FC236}">
                <a16:creationId xmlns:a16="http://schemas.microsoft.com/office/drawing/2014/main" id="{52991D7B-701F-C653-8DBE-7B50EE009968}"/>
              </a:ext>
            </a:extLst>
          </p:cNvPr>
          <p:cNvSpPr txBox="1"/>
          <p:nvPr/>
        </p:nvSpPr>
        <p:spPr>
          <a:xfrm>
            <a:off x="10561191" y="1997476"/>
            <a:ext cx="591246" cy="261610"/>
          </a:xfrm>
          <a:prstGeom prst="rect">
            <a:avLst/>
          </a:prstGeom>
          <a:noFill/>
        </p:spPr>
        <p:txBody>
          <a:bodyPr wrap="square" rtlCol="0">
            <a:spAutoFit/>
          </a:bodyPr>
          <a:lstStyle/>
          <a:p>
            <a:r>
              <a:rPr lang="de-DE" sz="1100" dirty="0"/>
              <a:t>n=184</a:t>
            </a:r>
          </a:p>
        </p:txBody>
      </p:sp>
      <p:sp>
        <p:nvSpPr>
          <p:cNvPr id="7" name="Textfeld 6">
            <a:extLst>
              <a:ext uri="{FF2B5EF4-FFF2-40B4-BE49-F238E27FC236}">
                <a16:creationId xmlns:a16="http://schemas.microsoft.com/office/drawing/2014/main" id="{FF85A67E-B4D8-5687-059A-57B7369D9211}"/>
              </a:ext>
            </a:extLst>
          </p:cNvPr>
          <p:cNvSpPr txBox="1"/>
          <p:nvPr/>
        </p:nvSpPr>
        <p:spPr>
          <a:xfrm>
            <a:off x="10561191" y="2389666"/>
            <a:ext cx="591246" cy="261610"/>
          </a:xfrm>
          <a:prstGeom prst="rect">
            <a:avLst/>
          </a:prstGeom>
          <a:noFill/>
        </p:spPr>
        <p:txBody>
          <a:bodyPr wrap="square" rtlCol="0">
            <a:spAutoFit/>
          </a:bodyPr>
          <a:lstStyle/>
          <a:p>
            <a:r>
              <a:rPr lang="de-DE" sz="1100" dirty="0"/>
              <a:t>n=170</a:t>
            </a:r>
          </a:p>
        </p:txBody>
      </p:sp>
      <p:sp>
        <p:nvSpPr>
          <p:cNvPr id="8" name="Textfeld 7">
            <a:extLst>
              <a:ext uri="{FF2B5EF4-FFF2-40B4-BE49-F238E27FC236}">
                <a16:creationId xmlns:a16="http://schemas.microsoft.com/office/drawing/2014/main" id="{72F844EF-FD70-4F36-AC28-350A248759E7}"/>
              </a:ext>
            </a:extLst>
          </p:cNvPr>
          <p:cNvSpPr txBox="1"/>
          <p:nvPr/>
        </p:nvSpPr>
        <p:spPr>
          <a:xfrm>
            <a:off x="10561191" y="2764100"/>
            <a:ext cx="591246" cy="261610"/>
          </a:xfrm>
          <a:prstGeom prst="rect">
            <a:avLst/>
          </a:prstGeom>
          <a:noFill/>
        </p:spPr>
        <p:txBody>
          <a:bodyPr wrap="square" rtlCol="0">
            <a:spAutoFit/>
          </a:bodyPr>
          <a:lstStyle/>
          <a:p>
            <a:r>
              <a:rPr lang="de-DE" sz="1100" dirty="0"/>
              <a:t>n=151</a:t>
            </a:r>
          </a:p>
        </p:txBody>
      </p:sp>
      <p:sp>
        <p:nvSpPr>
          <p:cNvPr id="9" name="Textfeld 8">
            <a:extLst>
              <a:ext uri="{FF2B5EF4-FFF2-40B4-BE49-F238E27FC236}">
                <a16:creationId xmlns:a16="http://schemas.microsoft.com/office/drawing/2014/main" id="{6B97F054-641D-BDFC-7B5D-31E0A9C68115}"/>
              </a:ext>
            </a:extLst>
          </p:cNvPr>
          <p:cNvSpPr txBox="1"/>
          <p:nvPr/>
        </p:nvSpPr>
        <p:spPr>
          <a:xfrm>
            <a:off x="10561191" y="3147412"/>
            <a:ext cx="591246" cy="261610"/>
          </a:xfrm>
          <a:prstGeom prst="rect">
            <a:avLst/>
          </a:prstGeom>
          <a:noFill/>
        </p:spPr>
        <p:txBody>
          <a:bodyPr wrap="square" rtlCol="0">
            <a:spAutoFit/>
          </a:bodyPr>
          <a:lstStyle/>
          <a:p>
            <a:r>
              <a:rPr lang="de-DE" sz="1100" dirty="0"/>
              <a:t>n=163</a:t>
            </a:r>
          </a:p>
        </p:txBody>
      </p:sp>
      <p:sp>
        <p:nvSpPr>
          <p:cNvPr id="10" name="Textfeld 9">
            <a:extLst>
              <a:ext uri="{FF2B5EF4-FFF2-40B4-BE49-F238E27FC236}">
                <a16:creationId xmlns:a16="http://schemas.microsoft.com/office/drawing/2014/main" id="{CF5E58B6-4EB9-FAE0-090A-E5E271290C06}"/>
              </a:ext>
            </a:extLst>
          </p:cNvPr>
          <p:cNvSpPr txBox="1"/>
          <p:nvPr/>
        </p:nvSpPr>
        <p:spPr>
          <a:xfrm>
            <a:off x="10561191" y="3514542"/>
            <a:ext cx="591246" cy="261610"/>
          </a:xfrm>
          <a:prstGeom prst="rect">
            <a:avLst/>
          </a:prstGeom>
          <a:noFill/>
        </p:spPr>
        <p:txBody>
          <a:bodyPr wrap="square" rtlCol="0">
            <a:spAutoFit/>
          </a:bodyPr>
          <a:lstStyle/>
          <a:p>
            <a:r>
              <a:rPr lang="de-DE" sz="1100" dirty="0"/>
              <a:t>n=185</a:t>
            </a:r>
          </a:p>
        </p:txBody>
      </p:sp>
      <p:sp>
        <p:nvSpPr>
          <p:cNvPr id="11" name="Textfeld 10">
            <a:extLst>
              <a:ext uri="{FF2B5EF4-FFF2-40B4-BE49-F238E27FC236}">
                <a16:creationId xmlns:a16="http://schemas.microsoft.com/office/drawing/2014/main" id="{BDB241BD-DC4F-A6B3-B949-92E776841F79}"/>
              </a:ext>
            </a:extLst>
          </p:cNvPr>
          <p:cNvSpPr txBox="1"/>
          <p:nvPr/>
        </p:nvSpPr>
        <p:spPr>
          <a:xfrm>
            <a:off x="10561191" y="3908306"/>
            <a:ext cx="591246" cy="261610"/>
          </a:xfrm>
          <a:prstGeom prst="rect">
            <a:avLst/>
          </a:prstGeom>
          <a:noFill/>
        </p:spPr>
        <p:txBody>
          <a:bodyPr wrap="square" rtlCol="0">
            <a:spAutoFit/>
          </a:bodyPr>
          <a:lstStyle/>
          <a:p>
            <a:r>
              <a:rPr lang="de-DE" sz="1100" dirty="0"/>
              <a:t>n=156</a:t>
            </a:r>
          </a:p>
        </p:txBody>
      </p:sp>
      <p:sp>
        <p:nvSpPr>
          <p:cNvPr id="12" name="Textfeld 11">
            <a:extLst>
              <a:ext uri="{FF2B5EF4-FFF2-40B4-BE49-F238E27FC236}">
                <a16:creationId xmlns:a16="http://schemas.microsoft.com/office/drawing/2014/main" id="{953D94AE-16AB-4565-67F2-EB5CC9D0053B}"/>
              </a:ext>
            </a:extLst>
          </p:cNvPr>
          <p:cNvSpPr txBox="1"/>
          <p:nvPr/>
        </p:nvSpPr>
        <p:spPr>
          <a:xfrm>
            <a:off x="10561191" y="4284314"/>
            <a:ext cx="591246" cy="261610"/>
          </a:xfrm>
          <a:prstGeom prst="rect">
            <a:avLst/>
          </a:prstGeom>
          <a:noFill/>
        </p:spPr>
        <p:txBody>
          <a:bodyPr wrap="square" rtlCol="0">
            <a:spAutoFit/>
          </a:bodyPr>
          <a:lstStyle/>
          <a:p>
            <a:r>
              <a:rPr lang="de-DE" sz="1100" dirty="0"/>
              <a:t>n=161</a:t>
            </a:r>
          </a:p>
        </p:txBody>
      </p:sp>
      <p:sp>
        <p:nvSpPr>
          <p:cNvPr id="13" name="Textfeld 12">
            <a:extLst>
              <a:ext uri="{FF2B5EF4-FFF2-40B4-BE49-F238E27FC236}">
                <a16:creationId xmlns:a16="http://schemas.microsoft.com/office/drawing/2014/main" id="{68302387-9930-6926-5754-ABAA6DEBD94C}"/>
              </a:ext>
            </a:extLst>
          </p:cNvPr>
          <p:cNvSpPr txBox="1"/>
          <p:nvPr/>
        </p:nvSpPr>
        <p:spPr>
          <a:xfrm>
            <a:off x="10561191" y="4669200"/>
            <a:ext cx="591246" cy="261610"/>
          </a:xfrm>
          <a:prstGeom prst="rect">
            <a:avLst/>
          </a:prstGeom>
          <a:noFill/>
        </p:spPr>
        <p:txBody>
          <a:bodyPr wrap="square" rtlCol="0">
            <a:spAutoFit/>
          </a:bodyPr>
          <a:lstStyle/>
          <a:p>
            <a:r>
              <a:rPr lang="de-DE" sz="1100" dirty="0"/>
              <a:t>n=165</a:t>
            </a:r>
          </a:p>
        </p:txBody>
      </p:sp>
      <p:sp>
        <p:nvSpPr>
          <p:cNvPr id="14" name="Textfeld 13">
            <a:extLst>
              <a:ext uri="{FF2B5EF4-FFF2-40B4-BE49-F238E27FC236}">
                <a16:creationId xmlns:a16="http://schemas.microsoft.com/office/drawing/2014/main" id="{0F5C8A88-FC30-EA66-3009-AE4D5D3E9B9F}"/>
              </a:ext>
            </a:extLst>
          </p:cNvPr>
          <p:cNvSpPr txBox="1"/>
          <p:nvPr/>
        </p:nvSpPr>
        <p:spPr>
          <a:xfrm>
            <a:off x="10561191" y="5048587"/>
            <a:ext cx="591246" cy="261610"/>
          </a:xfrm>
          <a:prstGeom prst="rect">
            <a:avLst/>
          </a:prstGeom>
          <a:noFill/>
        </p:spPr>
        <p:txBody>
          <a:bodyPr wrap="square" rtlCol="0">
            <a:spAutoFit/>
          </a:bodyPr>
          <a:lstStyle/>
          <a:p>
            <a:r>
              <a:rPr lang="de-DE" sz="1100" dirty="0"/>
              <a:t>n=191</a:t>
            </a:r>
          </a:p>
        </p:txBody>
      </p:sp>
      <p:sp>
        <p:nvSpPr>
          <p:cNvPr id="18" name="Textfeld 17">
            <a:extLst>
              <a:ext uri="{FF2B5EF4-FFF2-40B4-BE49-F238E27FC236}">
                <a16:creationId xmlns:a16="http://schemas.microsoft.com/office/drawing/2014/main" id="{5A5347A0-DF55-F692-9397-D4766F24861C}"/>
              </a:ext>
            </a:extLst>
          </p:cNvPr>
          <p:cNvSpPr txBox="1"/>
          <p:nvPr/>
        </p:nvSpPr>
        <p:spPr>
          <a:xfrm>
            <a:off x="10682702" y="5810329"/>
            <a:ext cx="591246" cy="261610"/>
          </a:xfrm>
          <a:prstGeom prst="rect">
            <a:avLst/>
          </a:prstGeom>
          <a:noFill/>
        </p:spPr>
        <p:txBody>
          <a:bodyPr wrap="square" rtlCol="0">
            <a:spAutoFit/>
          </a:bodyPr>
          <a:lstStyle/>
          <a:p>
            <a:r>
              <a:rPr lang="de-DE" sz="1100" dirty="0"/>
              <a:t>n=219</a:t>
            </a:r>
          </a:p>
        </p:txBody>
      </p:sp>
    </p:spTree>
    <p:extLst>
      <p:ext uri="{BB962C8B-B14F-4D97-AF65-F5344CB8AC3E}">
        <p14:creationId xmlns:p14="http://schemas.microsoft.com/office/powerpoint/2010/main" val="3505072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5C506C9E-86D1-0C34-98F1-084087FCA959}"/>
              </a:ext>
            </a:extLst>
          </p:cNvPr>
          <p:cNvGraphicFramePr>
            <a:graphicFrameLocks/>
          </p:cNvGraphicFramePr>
          <p:nvPr>
            <p:extLst>
              <p:ext uri="{D42A27DB-BD31-4B8C-83A1-F6EECF244321}">
                <p14:modId xmlns:p14="http://schemas.microsoft.com/office/powerpoint/2010/main" val="1948409891"/>
              </p:ext>
            </p:extLst>
          </p:nvPr>
        </p:nvGraphicFramePr>
        <p:xfrm>
          <a:off x="1376940" y="1421605"/>
          <a:ext cx="9464771" cy="4730481"/>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Stadtteile im Vergleich</a:t>
            </a:r>
            <a:endParaRPr lang="de-DE" sz="2700" dirty="0">
              <a:solidFill>
                <a:srgbClr val="FFFF00"/>
              </a:solidFill>
            </a:endParaRPr>
          </a:p>
        </p:txBody>
      </p:sp>
      <p:sp>
        <p:nvSpPr>
          <p:cNvPr id="5" name="Textfeld 4">
            <a:extLst>
              <a:ext uri="{FF2B5EF4-FFF2-40B4-BE49-F238E27FC236}">
                <a16:creationId xmlns:a16="http://schemas.microsoft.com/office/drawing/2014/main" id="{52991D7B-701F-C653-8DBE-7B50EE009968}"/>
              </a:ext>
            </a:extLst>
          </p:cNvPr>
          <p:cNvSpPr txBox="1"/>
          <p:nvPr/>
        </p:nvSpPr>
        <p:spPr>
          <a:xfrm>
            <a:off x="10250465" y="2166155"/>
            <a:ext cx="591246" cy="261610"/>
          </a:xfrm>
          <a:prstGeom prst="rect">
            <a:avLst/>
          </a:prstGeom>
          <a:noFill/>
        </p:spPr>
        <p:txBody>
          <a:bodyPr wrap="square" rtlCol="0">
            <a:spAutoFit/>
          </a:bodyPr>
          <a:lstStyle/>
          <a:p>
            <a:r>
              <a:rPr lang="de-DE" sz="1100" dirty="0"/>
              <a:t>n=160</a:t>
            </a:r>
          </a:p>
        </p:txBody>
      </p:sp>
      <p:sp>
        <p:nvSpPr>
          <p:cNvPr id="7" name="Textfeld 6">
            <a:extLst>
              <a:ext uri="{FF2B5EF4-FFF2-40B4-BE49-F238E27FC236}">
                <a16:creationId xmlns:a16="http://schemas.microsoft.com/office/drawing/2014/main" id="{FF85A67E-B4D8-5687-059A-57B7369D9211}"/>
              </a:ext>
            </a:extLst>
          </p:cNvPr>
          <p:cNvSpPr txBox="1"/>
          <p:nvPr/>
        </p:nvSpPr>
        <p:spPr>
          <a:xfrm>
            <a:off x="10250465" y="2531711"/>
            <a:ext cx="591246" cy="261610"/>
          </a:xfrm>
          <a:prstGeom prst="rect">
            <a:avLst/>
          </a:prstGeom>
          <a:noFill/>
        </p:spPr>
        <p:txBody>
          <a:bodyPr wrap="square" rtlCol="0">
            <a:spAutoFit/>
          </a:bodyPr>
          <a:lstStyle/>
          <a:p>
            <a:r>
              <a:rPr lang="de-DE" sz="1100" dirty="0"/>
              <a:t>n=152</a:t>
            </a:r>
          </a:p>
        </p:txBody>
      </p:sp>
      <p:sp>
        <p:nvSpPr>
          <p:cNvPr id="8" name="Textfeld 7">
            <a:extLst>
              <a:ext uri="{FF2B5EF4-FFF2-40B4-BE49-F238E27FC236}">
                <a16:creationId xmlns:a16="http://schemas.microsoft.com/office/drawing/2014/main" id="{72F844EF-FD70-4F36-AC28-350A248759E7}"/>
              </a:ext>
            </a:extLst>
          </p:cNvPr>
          <p:cNvSpPr txBox="1"/>
          <p:nvPr/>
        </p:nvSpPr>
        <p:spPr>
          <a:xfrm>
            <a:off x="10250465" y="2897267"/>
            <a:ext cx="591246" cy="261610"/>
          </a:xfrm>
          <a:prstGeom prst="rect">
            <a:avLst/>
          </a:prstGeom>
          <a:noFill/>
        </p:spPr>
        <p:txBody>
          <a:bodyPr wrap="square" rtlCol="0">
            <a:spAutoFit/>
          </a:bodyPr>
          <a:lstStyle/>
          <a:p>
            <a:r>
              <a:rPr lang="de-DE" sz="1100" dirty="0"/>
              <a:t>n=157</a:t>
            </a:r>
          </a:p>
        </p:txBody>
      </p:sp>
      <p:sp>
        <p:nvSpPr>
          <p:cNvPr id="9" name="Textfeld 8">
            <a:extLst>
              <a:ext uri="{FF2B5EF4-FFF2-40B4-BE49-F238E27FC236}">
                <a16:creationId xmlns:a16="http://schemas.microsoft.com/office/drawing/2014/main" id="{6B97F054-641D-BDFC-7B5D-31E0A9C68115}"/>
              </a:ext>
            </a:extLst>
          </p:cNvPr>
          <p:cNvSpPr txBox="1"/>
          <p:nvPr/>
        </p:nvSpPr>
        <p:spPr>
          <a:xfrm>
            <a:off x="10250465" y="3271701"/>
            <a:ext cx="591246" cy="261610"/>
          </a:xfrm>
          <a:prstGeom prst="rect">
            <a:avLst/>
          </a:prstGeom>
          <a:noFill/>
        </p:spPr>
        <p:txBody>
          <a:bodyPr wrap="square" rtlCol="0">
            <a:spAutoFit/>
          </a:bodyPr>
          <a:lstStyle/>
          <a:p>
            <a:r>
              <a:rPr lang="de-DE" sz="1100" dirty="0"/>
              <a:t>n=165</a:t>
            </a:r>
          </a:p>
        </p:txBody>
      </p:sp>
      <p:sp>
        <p:nvSpPr>
          <p:cNvPr id="10" name="Textfeld 9">
            <a:extLst>
              <a:ext uri="{FF2B5EF4-FFF2-40B4-BE49-F238E27FC236}">
                <a16:creationId xmlns:a16="http://schemas.microsoft.com/office/drawing/2014/main" id="{CF5E58B6-4EB9-FAE0-090A-E5E271290C06}"/>
              </a:ext>
            </a:extLst>
          </p:cNvPr>
          <p:cNvSpPr txBox="1"/>
          <p:nvPr/>
        </p:nvSpPr>
        <p:spPr>
          <a:xfrm>
            <a:off x="10250465" y="3638831"/>
            <a:ext cx="591246" cy="261610"/>
          </a:xfrm>
          <a:prstGeom prst="rect">
            <a:avLst/>
          </a:prstGeom>
          <a:noFill/>
        </p:spPr>
        <p:txBody>
          <a:bodyPr wrap="square" rtlCol="0">
            <a:spAutoFit/>
          </a:bodyPr>
          <a:lstStyle/>
          <a:p>
            <a:r>
              <a:rPr lang="de-DE" sz="1100" dirty="0"/>
              <a:t>n=139</a:t>
            </a:r>
          </a:p>
        </p:txBody>
      </p:sp>
      <p:sp>
        <p:nvSpPr>
          <p:cNvPr id="11" name="Textfeld 10">
            <a:extLst>
              <a:ext uri="{FF2B5EF4-FFF2-40B4-BE49-F238E27FC236}">
                <a16:creationId xmlns:a16="http://schemas.microsoft.com/office/drawing/2014/main" id="{BDB241BD-DC4F-A6B3-B949-92E776841F79}"/>
              </a:ext>
            </a:extLst>
          </p:cNvPr>
          <p:cNvSpPr txBox="1"/>
          <p:nvPr/>
        </p:nvSpPr>
        <p:spPr>
          <a:xfrm>
            <a:off x="10250465" y="4005961"/>
            <a:ext cx="591246" cy="261610"/>
          </a:xfrm>
          <a:prstGeom prst="rect">
            <a:avLst/>
          </a:prstGeom>
          <a:noFill/>
        </p:spPr>
        <p:txBody>
          <a:bodyPr wrap="square" rtlCol="0">
            <a:spAutoFit/>
          </a:bodyPr>
          <a:lstStyle/>
          <a:p>
            <a:r>
              <a:rPr lang="de-DE" sz="1100" dirty="0"/>
              <a:t>n=139</a:t>
            </a:r>
          </a:p>
        </p:txBody>
      </p:sp>
      <p:sp>
        <p:nvSpPr>
          <p:cNvPr id="12" name="Textfeld 11">
            <a:extLst>
              <a:ext uri="{FF2B5EF4-FFF2-40B4-BE49-F238E27FC236}">
                <a16:creationId xmlns:a16="http://schemas.microsoft.com/office/drawing/2014/main" id="{953D94AE-16AB-4565-67F2-EB5CC9D0053B}"/>
              </a:ext>
            </a:extLst>
          </p:cNvPr>
          <p:cNvSpPr txBox="1"/>
          <p:nvPr/>
        </p:nvSpPr>
        <p:spPr>
          <a:xfrm>
            <a:off x="10250465" y="4373091"/>
            <a:ext cx="591246" cy="261610"/>
          </a:xfrm>
          <a:prstGeom prst="rect">
            <a:avLst/>
          </a:prstGeom>
          <a:noFill/>
        </p:spPr>
        <p:txBody>
          <a:bodyPr wrap="square" rtlCol="0">
            <a:spAutoFit/>
          </a:bodyPr>
          <a:lstStyle/>
          <a:p>
            <a:r>
              <a:rPr lang="de-DE" sz="1100" dirty="0"/>
              <a:t>n=142</a:t>
            </a:r>
          </a:p>
        </p:txBody>
      </p:sp>
      <p:sp>
        <p:nvSpPr>
          <p:cNvPr id="13" name="Textfeld 12">
            <a:extLst>
              <a:ext uri="{FF2B5EF4-FFF2-40B4-BE49-F238E27FC236}">
                <a16:creationId xmlns:a16="http://schemas.microsoft.com/office/drawing/2014/main" id="{68302387-9930-6926-5754-ABAA6DEBD94C}"/>
              </a:ext>
            </a:extLst>
          </p:cNvPr>
          <p:cNvSpPr txBox="1"/>
          <p:nvPr/>
        </p:nvSpPr>
        <p:spPr>
          <a:xfrm>
            <a:off x="10250465" y="4749099"/>
            <a:ext cx="591246" cy="261610"/>
          </a:xfrm>
          <a:prstGeom prst="rect">
            <a:avLst/>
          </a:prstGeom>
          <a:noFill/>
        </p:spPr>
        <p:txBody>
          <a:bodyPr wrap="square" rtlCol="0">
            <a:spAutoFit/>
          </a:bodyPr>
          <a:lstStyle/>
          <a:p>
            <a:r>
              <a:rPr lang="de-DE" sz="1100" dirty="0"/>
              <a:t>n=141</a:t>
            </a:r>
          </a:p>
        </p:txBody>
      </p:sp>
      <p:sp>
        <p:nvSpPr>
          <p:cNvPr id="14" name="Textfeld 13">
            <a:extLst>
              <a:ext uri="{FF2B5EF4-FFF2-40B4-BE49-F238E27FC236}">
                <a16:creationId xmlns:a16="http://schemas.microsoft.com/office/drawing/2014/main" id="{0F5C8A88-FC30-EA66-3009-AE4D5D3E9B9F}"/>
              </a:ext>
            </a:extLst>
          </p:cNvPr>
          <p:cNvSpPr txBox="1"/>
          <p:nvPr/>
        </p:nvSpPr>
        <p:spPr>
          <a:xfrm>
            <a:off x="10250465" y="5110730"/>
            <a:ext cx="591246" cy="261610"/>
          </a:xfrm>
          <a:prstGeom prst="rect">
            <a:avLst/>
          </a:prstGeom>
          <a:noFill/>
        </p:spPr>
        <p:txBody>
          <a:bodyPr wrap="square" rtlCol="0">
            <a:spAutoFit/>
          </a:bodyPr>
          <a:lstStyle/>
          <a:p>
            <a:r>
              <a:rPr lang="de-DE" sz="1100" dirty="0"/>
              <a:t>n=143</a:t>
            </a:r>
          </a:p>
        </p:txBody>
      </p:sp>
      <p:sp>
        <p:nvSpPr>
          <p:cNvPr id="16" name="Textfeld 15">
            <a:extLst>
              <a:ext uri="{FF2B5EF4-FFF2-40B4-BE49-F238E27FC236}">
                <a16:creationId xmlns:a16="http://schemas.microsoft.com/office/drawing/2014/main" id="{233695BF-5C29-084F-AB98-10E4CC7FF2AC}"/>
              </a:ext>
            </a:extLst>
          </p:cNvPr>
          <p:cNvSpPr txBox="1"/>
          <p:nvPr/>
        </p:nvSpPr>
        <p:spPr>
          <a:xfrm>
            <a:off x="10250448" y="5890476"/>
            <a:ext cx="591246" cy="261610"/>
          </a:xfrm>
          <a:prstGeom prst="rect">
            <a:avLst/>
          </a:prstGeom>
          <a:noFill/>
        </p:spPr>
        <p:txBody>
          <a:bodyPr wrap="square" rtlCol="0">
            <a:spAutoFit/>
          </a:bodyPr>
          <a:lstStyle/>
          <a:p>
            <a:r>
              <a:rPr lang="de-DE" sz="1100" dirty="0"/>
              <a:t>n=206</a:t>
            </a:r>
          </a:p>
        </p:txBody>
      </p:sp>
    </p:spTree>
    <p:extLst>
      <p:ext uri="{BB962C8B-B14F-4D97-AF65-F5344CB8AC3E}">
        <p14:creationId xmlns:p14="http://schemas.microsoft.com/office/powerpoint/2010/main" val="1750521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m 15">
            <a:extLst>
              <a:ext uri="{FF2B5EF4-FFF2-40B4-BE49-F238E27FC236}">
                <a16:creationId xmlns:a16="http://schemas.microsoft.com/office/drawing/2014/main" id="{12FB4EDA-01C9-FF23-F7DD-924D6CCC7801}"/>
              </a:ext>
            </a:extLst>
          </p:cNvPr>
          <p:cNvGraphicFramePr>
            <a:graphicFrameLocks/>
          </p:cNvGraphicFramePr>
          <p:nvPr>
            <p:extLst>
              <p:ext uri="{D42A27DB-BD31-4B8C-83A1-F6EECF244321}">
                <p14:modId xmlns:p14="http://schemas.microsoft.com/office/powerpoint/2010/main" val="4128375619"/>
              </p:ext>
            </p:extLst>
          </p:nvPr>
        </p:nvGraphicFramePr>
        <p:xfrm>
          <a:off x="870881" y="1322773"/>
          <a:ext cx="10450235" cy="478506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Stadtteile im Vergleich</a:t>
            </a:r>
            <a:endParaRPr lang="de-DE" sz="2700" dirty="0">
              <a:solidFill>
                <a:srgbClr val="FFFF00"/>
              </a:solidFill>
            </a:endParaRPr>
          </a:p>
        </p:txBody>
      </p:sp>
      <p:sp>
        <p:nvSpPr>
          <p:cNvPr id="5" name="Textfeld 4">
            <a:extLst>
              <a:ext uri="{FF2B5EF4-FFF2-40B4-BE49-F238E27FC236}">
                <a16:creationId xmlns:a16="http://schemas.microsoft.com/office/drawing/2014/main" id="{52991D7B-701F-C653-8DBE-7B50EE009968}"/>
              </a:ext>
            </a:extLst>
          </p:cNvPr>
          <p:cNvSpPr txBox="1"/>
          <p:nvPr/>
        </p:nvSpPr>
        <p:spPr>
          <a:xfrm>
            <a:off x="10729871" y="2077375"/>
            <a:ext cx="591246" cy="261610"/>
          </a:xfrm>
          <a:prstGeom prst="rect">
            <a:avLst/>
          </a:prstGeom>
          <a:noFill/>
        </p:spPr>
        <p:txBody>
          <a:bodyPr wrap="square" rtlCol="0">
            <a:spAutoFit/>
          </a:bodyPr>
          <a:lstStyle/>
          <a:p>
            <a:r>
              <a:rPr lang="de-DE" sz="1100" dirty="0"/>
              <a:t>n=164</a:t>
            </a:r>
          </a:p>
        </p:txBody>
      </p:sp>
      <p:sp>
        <p:nvSpPr>
          <p:cNvPr id="7" name="Textfeld 6">
            <a:extLst>
              <a:ext uri="{FF2B5EF4-FFF2-40B4-BE49-F238E27FC236}">
                <a16:creationId xmlns:a16="http://schemas.microsoft.com/office/drawing/2014/main" id="{FF85A67E-B4D8-5687-059A-57B7369D9211}"/>
              </a:ext>
            </a:extLst>
          </p:cNvPr>
          <p:cNvSpPr txBox="1"/>
          <p:nvPr/>
        </p:nvSpPr>
        <p:spPr>
          <a:xfrm>
            <a:off x="10729871" y="2460687"/>
            <a:ext cx="591246" cy="261610"/>
          </a:xfrm>
          <a:prstGeom prst="rect">
            <a:avLst/>
          </a:prstGeom>
          <a:noFill/>
        </p:spPr>
        <p:txBody>
          <a:bodyPr wrap="square" rtlCol="0">
            <a:spAutoFit/>
          </a:bodyPr>
          <a:lstStyle/>
          <a:p>
            <a:r>
              <a:rPr lang="de-DE" sz="1100" dirty="0"/>
              <a:t>n=153</a:t>
            </a:r>
          </a:p>
        </p:txBody>
      </p:sp>
      <p:sp>
        <p:nvSpPr>
          <p:cNvPr id="8" name="Textfeld 7">
            <a:extLst>
              <a:ext uri="{FF2B5EF4-FFF2-40B4-BE49-F238E27FC236}">
                <a16:creationId xmlns:a16="http://schemas.microsoft.com/office/drawing/2014/main" id="{72F844EF-FD70-4F36-AC28-350A248759E7}"/>
              </a:ext>
            </a:extLst>
          </p:cNvPr>
          <p:cNvSpPr txBox="1"/>
          <p:nvPr/>
        </p:nvSpPr>
        <p:spPr>
          <a:xfrm>
            <a:off x="10729871" y="2826243"/>
            <a:ext cx="591246" cy="261610"/>
          </a:xfrm>
          <a:prstGeom prst="rect">
            <a:avLst/>
          </a:prstGeom>
          <a:noFill/>
        </p:spPr>
        <p:txBody>
          <a:bodyPr wrap="square" rtlCol="0">
            <a:spAutoFit/>
          </a:bodyPr>
          <a:lstStyle/>
          <a:p>
            <a:r>
              <a:rPr lang="de-DE" sz="1100" dirty="0"/>
              <a:t>n=137</a:t>
            </a:r>
          </a:p>
        </p:txBody>
      </p:sp>
      <p:sp>
        <p:nvSpPr>
          <p:cNvPr id="9" name="Textfeld 8">
            <a:extLst>
              <a:ext uri="{FF2B5EF4-FFF2-40B4-BE49-F238E27FC236}">
                <a16:creationId xmlns:a16="http://schemas.microsoft.com/office/drawing/2014/main" id="{6B97F054-641D-BDFC-7B5D-31E0A9C68115}"/>
              </a:ext>
            </a:extLst>
          </p:cNvPr>
          <p:cNvSpPr txBox="1"/>
          <p:nvPr/>
        </p:nvSpPr>
        <p:spPr>
          <a:xfrm>
            <a:off x="10729871" y="3200677"/>
            <a:ext cx="591246" cy="261610"/>
          </a:xfrm>
          <a:prstGeom prst="rect">
            <a:avLst/>
          </a:prstGeom>
          <a:noFill/>
        </p:spPr>
        <p:txBody>
          <a:bodyPr wrap="square" rtlCol="0">
            <a:spAutoFit/>
          </a:bodyPr>
          <a:lstStyle/>
          <a:p>
            <a:r>
              <a:rPr lang="de-DE" sz="1100" dirty="0"/>
              <a:t>n=154</a:t>
            </a:r>
          </a:p>
        </p:txBody>
      </p:sp>
      <p:sp>
        <p:nvSpPr>
          <p:cNvPr id="10" name="Textfeld 9">
            <a:extLst>
              <a:ext uri="{FF2B5EF4-FFF2-40B4-BE49-F238E27FC236}">
                <a16:creationId xmlns:a16="http://schemas.microsoft.com/office/drawing/2014/main" id="{CF5E58B6-4EB9-FAE0-090A-E5E271290C06}"/>
              </a:ext>
            </a:extLst>
          </p:cNvPr>
          <p:cNvSpPr txBox="1"/>
          <p:nvPr/>
        </p:nvSpPr>
        <p:spPr>
          <a:xfrm>
            <a:off x="10729871" y="3585563"/>
            <a:ext cx="591246" cy="261610"/>
          </a:xfrm>
          <a:prstGeom prst="rect">
            <a:avLst/>
          </a:prstGeom>
          <a:noFill/>
        </p:spPr>
        <p:txBody>
          <a:bodyPr wrap="square" rtlCol="0">
            <a:spAutoFit/>
          </a:bodyPr>
          <a:lstStyle/>
          <a:p>
            <a:r>
              <a:rPr lang="de-DE" sz="1100" dirty="0"/>
              <a:t>n</a:t>
            </a:r>
            <a:r>
              <a:rPr lang="de-DE" sz="1100"/>
              <a:t>=145</a:t>
            </a:r>
            <a:endParaRPr lang="de-DE" sz="1100" dirty="0"/>
          </a:p>
        </p:txBody>
      </p:sp>
      <p:sp>
        <p:nvSpPr>
          <p:cNvPr id="11" name="Textfeld 10">
            <a:extLst>
              <a:ext uri="{FF2B5EF4-FFF2-40B4-BE49-F238E27FC236}">
                <a16:creationId xmlns:a16="http://schemas.microsoft.com/office/drawing/2014/main" id="{BDB241BD-DC4F-A6B3-B949-92E776841F79}"/>
              </a:ext>
            </a:extLst>
          </p:cNvPr>
          <p:cNvSpPr txBox="1"/>
          <p:nvPr/>
        </p:nvSpPr>
        <p:spPr>
          <a:xfrm>
            <a:off x="10729871" y="3961571"/>
            <a:ext cx="591246" cy="261610"/>
          </a:xfrm>
          <a:prstGeom prst="rect">
            <a:avLst/>
          </a:prstGeom>
          <a:noFill/>
        </p:spPr>
        <p:txBody>
          <a:bodyPr wrap="square" rtlCol="0">
            <a:spAutoFit/>
          </a:bodyPr>
          <a:lstStyle/>
          <a:p>
            <a:r>
              <a:rPr lang="de-DE" sz="1100" dirty="0"/>
              <a:t>n=138</a:t>
            </a:r>
          </a:p>
        </p:txBody>
      </p:sp>
      <p:sp>
        <p:nvSpPr>
          <p:cNvPr id="12" name="Textfeld 11">
            <a:extLst>
              <a:ext uri="{FF2B5EF4-FFF2-40B4-BE49-F238E27FC236}">
                <a16:creationId xmlns:a16="http://schemas.microsoft.com/office/drawing/2014/main" id="{953D94AE-16AB-4565-67F2-EB5CC9D0053B}"/>
              </a:ext>
            </a:extLst>
          </p:cNvPr>
          <p:cNvSpPr txBox="1"/>
          <p:nvPr/>
        </p:nvSpPr>
        <p:spPr>
          <a:xfrm>
            <a:off x="10729871" y="4328701"/>
            <a:ext cx="591246" cy="261610"/>
          </a:xfrm>
          <a:prstGeom prst="rect">
            <a:avLst/>
          </a:prstGeom>
          <a:noFill/>
        </p:spPr>
        <p:txBody>
          <a:bodyPr wrap="square" rtlCol="0">
            <a:spAutoFit/>
          </a:bodyPr>
          <a:lstStyle/>
          <a:p>
            <a:r>
              <a:rPr lang="de-DE" sz="1100" dirty="0"/>
              <a:t>n=147</a:t>
            </a:r>
          </a:p>
        </p:txBody>
      </p:sp>
      <p:sp>
        <p:nvSpPr>
          <p:cNvPr id="13" name="Textfeld 12">
            <a:extLst>
              <a:ext uri="{FF2B5EF4-FFF2-40B4-BE49-F238E27FC236}">
                <a16:creationId xmlns:a16="http://schemas.microsoft.com/office/drawing/2014/main" id="{68302387-9930-6926-5754-ABAA6DEBD94C}"/>
              </a:ext>
            </a:extLst>
          </p:cNvPr>
          <p:cNvSpPr txBox="1"/>
          <p:nvPr/>
        </p:nvSpPr>
        <p:spPr>
          <a:xfrm>
            <a:off x="10729871" y="4713587"/>
            <a:ext cx="591246" cy="261610"/>
          </a:xfrm>
          <a:prstGeom prst="rect">
            <a:avLst/>
          </a:prstGeom>
          <a:noFill/>
        </p:spPr>
        <p:txBody>
          <a:bodyPr wrap="square" rtlCol="0">
            <a:spAutoFit/>
          </a:bodyPr>
          <a:lstStyle/>
          <a:p>
            <a:r>
              <a:rPr lang="de-DE" sz="1100" dirty="0"/>
              <a:t>n=138</a:t>
            </a:r>
          </a:p>
        </p:txBody>
      </p:sp>
      <p:sp>
        <p:nvSpPr>
          <p:cNvPr id="14" name="Textfeld 13">
            <a:extLst>
              <a:ext uri="{FF2B5EF4-FFF2-40B4-BE49-F238E27FC236}">
                <a16:creationId xmlns:a16="http://schemas.microsoft.com/office/drawing/2014/main" id="{0F5C8A88-FC30-EA66-3009-AE4D5D3E9B9F}"/>
              </a:ext>
            </a:extLst>
          </p:cNvPr>
          <p:cNvSpPr txBox="1"/>
          <p:nvPr/>
        </p:nvSpPr>
        <p:spPr>
          <a:xfrm>
            <a:off x="10729871" y="5084096"/>
            <a:ext cx="591246" cy="261610"/>
          </a:xfrm>
          <a:prstGeom prst="rect">
            <a:avLst/>
          </a:prstGeom>
          <a:noFill/>
        </p:spPr>
        <p:txBody>
          <a:bodyPr wrap="square" rtlCol="0">
            <a:spAutoFit/>
          </a:bodyPr>
          <a:lstStyle/>
          <a:p>
            <a:r>
              <a:rPr lang="de-DE" sz="1100" dirty="0"/>
              <a:t>n=135</a:t>
            </a:r>
          </a:p>
        </p:txBody>
      </p:sp>
      <p:sp>
        <p:nvSpPr>
          <p:cNvPr id="17" name="Textfeld 16">
            <a:extLst>
              <a:ext uri="{FF2B5EF4-FFF2-40B4-BE49-F238E27FC236}">
                <a16:creationId xmlns:a16="http://schemas.microsoft.com/office/drawing/2014/main" id="{FCD625E9-7D6C-7F7C-3787-ED83EFCCDD5C}"/>
              </a:ext>
            </a:extLst>
          </p:cNvPr>
          <p:cNvSpPr txBox="1"/>
          <p:nvPr/>
        </p:nvSpPr>
        <p:spPr>
          <a:xfrm>
            <a:off x="10729870" y="5846228"/>
            <a:ext cx="591246" cy="261610"/>
          </a:xfrm>
          <a:prstGeom prst="rect">
            <a:avLst/>
          </a:prstGeom>
          <a:noFill/>
        </p:spPr>
        <p:txBody>
          <a:bodyPr wrap="square" rtlCol="0">
            <a:spAutoFit/>
          </a:bodyPr>
          <a:lstStyle/>
          <a:p>
            <a:r>
              <a:rPr lang="de-DE" sz="1100" dirty="0"/>
              <a:t>n=203</a:t>
            </a:r>
          </a:p>
        </p:txBody>
      </p:sp>
    </p:spTree>
    <p:extLst>
      <p:ext uri="{BB962C8B-B14F-4D97-AF65-F5344CB8AC3E}">
        <p14:creationId xmlns:p14="http://schemas.microsoft.com/office/powerpoint/2010/main" val="40103541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iagramm 14">
            <a:extLst>
              <a:ext uri="{FF2B5EF4-FFF2-40B4-BE49-F238E27FC236}">
                <a16:creationId xmlns:a16="http://schemas.microsoft.com/office/drawing/2014/main" id="{263EFE64-4394-2CB9-8104-70C961217675}"/>
              </a:ext>
            </a:extLst>
          </p:cNvPr>
          <p:cNvGraphicFramePr>
            <a:graphicFrameLocks/>
          </p:cNvGraphicFramePr>
          <p:nvPr>
            <p:extLst>
              <p:ext uri="{D42A27DB-BD31-4B8C-83A1-F6EECF244321}">
                <p14:modId xmlns:p14="http://schemas.microsoft.com/office/powerpoint/2010/main" val="1735961468"/>
              </p:ext>
            </p:extLst>
          </p:nvPr>
        </p:nvGraphicFramePr>
        <p:xfrm>
          <a:off x="388257" y="1319019"/>
          <a:ext cx="11374656" cy="486537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Stadtteile im Vergleich</a:t>
            </a:r>
            <a:endParaRPr lang="de-DE" sz="2700" dirty="0">
              <a:solidFill>
                <a:srgbClr val="FFFF00"/>
              </a:solidFill>
            </a:endParaRPr>
          </a:p>
        </p:txBody>
      </p:sp>
      <p:sp>
        <p:nvSpPr>
          <p:cNvPr id="5" name="Textfeld 4">
            <a:extLst>
              <a:ext uri="{FF2B5EF4-FFF2-40B4-BE49-F238E27FC236}">
                <a16:creationId xmlns:a16="http://schemas.microsoft.com/office/drawing/2014/main" id="{52991D7B-701F-C653-8DBE-7B50EE009968}"/>
              </a:ext>
            </a:extLst>
          </p:cNvPr>
          <p:cNvSpPr txBox="1"/>
          <p:nvPr/>
        </p:nvSpPr>
        <p:spPr>
          <a:xfrm>
            <a:off x="11058344" y="2086253"/>
            <a:ext cx="591246" cy="261610"/>
          </a:xfrm>
          <a:prstGeom prst="rect">
            <a:avLst/>
          </a:prstGeom>
          <a:noFill/>
        </p:spPr>
        <p:txBody>
          <a:bodyPr wrap="square" rtlCol="0">
            <a:spAutoFit/>
          </a:bodyPr>
          <a:lstStyle/>
          <a:p>
            <a:r>
              <a:rPr lang="de-DE" sz="1100" dirty="0"/>
              <a:t>n=153</a:t>
            </a:r>
          </a:p>
        </p:txBody>
      </p:sp>
      <p:sp>
        <p:nvSpPr>
          <p:cNvPr id="7" name="Textfeld 6">
            <a:extLst>
              <a:ext uri="{FF2B5EF4-FFF2-40B4-BE49-F238E27FC236}">
                <a16:creationId xmlns:a16="http://schemas.microsoft.com/office/drawing/2014/main" id="{FF85A67E-B4D8-5687-059A-57B7369D9211}"/>
              </a:ext>
            </a:extLst>
          </p:cNvPr>
          <p:cNvSpPr txBox="1"/>
          <p:nvPr/>
        </p:nvSpPr>
        <p:spPr>
          <a:xfrm>
            <a:off x="11058344" y="2469565"/>
            <a:ext cx="591246" cy="261610"/>
          </a:xfrm>
          <a:prstGeom prst="rect">
            <a:avLst/>
          </a:prstGeom>
          <a:noFill/>
        </p:spPr>
        <p:txBody>
          <a:bodyPr wrap="square" rtlCol="0">
            <a:spAutoFit/>
          </a:bodyPr>
          <a:lstStyle/>
          <a:p>
            <a:r>
              <a:rPr lang="de-DE" sz="1100" dirty="0"/>
              <a:t>n=149</a:t>
            </a:r>
          </a:p>
        </p:txBody>
      </p:sp>
      <p:sp>
        <p:nvSpPr>
          <p:cNvPr id="8" name="Textfeld 7">
            <a:extLst>
              <a:ext uri="{FF2B5EF4-FFF2-40B4-BE49-F238E27FC236}">
                <a16:creationId xmlns:a16="http://schemas.microsoft.com/office/drawing/2014/main" id="{72F844EF-FD70-4F36-AC28-350A248759E7}"/>
              </a:ext>
            </a:extLst>
          </p:cNvPr>
          <p:cNvSpPr txBox="1"/>
          <p:nvPr/>
        </p:nvSpPr>
        <p:spPr>
          <a:xfrm>
            <a:off x="11058344" y="2852877"/>
            <a:ext cx="591246" cy="261610"/>
          </a:xfrm>
          <a:prstGeom prst="rect">
            <a:avLst/>
          </a:prstGeom>
          <a:noFill/>
        </p:spPr>
        <p:txBody>
          <a:bodyPr wrap="square" rtlCol="0">
            <a:spAutoFit/>
          </a:bodyPr>
          <a:lstStyle/>
          <a:p>
            <a:r>
              <a:rPr lang="de-DE" sz="1100" dirty="0"/>
              <a:t>n=148</a:t>
            </a:r>
          </a:p>
        </p:txBody>
      </p:sp>
      <p:sp>
        <p:nvSpPr>
          <p:cNvPr id="9" name="Textfeld 8">
            <a:extLst>
              <a:ext uri="{FF2B5EF4-FFF2-40B4-BE49-F238E27FC236}">
                <a16:creationId xmlns:a16="http://schemas.microsoft.com/office/drawing/2014/main" id="{6B97F054-641D-BDFC-7B5D-31E0A9C68115}"/>
              </a:ext>
            </a:extLst>
          </p:cNvPr>
          <p:cNvSpPr txBox="1"/>
          <p:nvPr/>
        </p:nvSpPr>
        <p:spPr>
          <a:xfrm>
            <a:off x="11058344" y="3236189"/>
            <a:ext cx="591246" cy="261610"/>
          </a:xfrm>
          <a:prstGeom prst="rect">
            <a:avLst/>
          </a:prstGeom>
          <a:noFill/>
        </p:spPr>
        <p:txBody>
          <a:bodyPr wrap="square" rtlCol="0">
            <a:spAutoFit/>
          </a:bodyPr>
          <a:lstStyle/>
          <a:p>
            <a:r>
              <a:rPr lang="de-DE" sz="1100" dirty="0"/>
              <a:t>n=138</a:t>
            </a:r>
          </a:p>
        </p:txBody>
      </p:sp>
      <p:sp>
        <p:nvSpPr>
          <p:cNvPr id="10" name="Textfeld 9">
            <a:extLst>
              <a:ext uri="{FF2B5EF4-FFF2-40B4-BE49-F238E27FC236}">
                <a16:creationId xmlns:a16="http://schemas.microsoft.com/office/drawing/2014/main" id="{CF5E58B6-4EB9-FAE0-090A-E5E271290C06}"/>
              </a:ext>
            </a:extLst>
          </p:cNvPr>
          <p:cNvSpPr txBox="1"/>
          <p:nvPr/>
        </p:nvSpPr>
        <p:spPr>
          <a:xfrm>
            <a:off x="11058344" y="3621075"/>
            <a:ext cx="591246" cy="261610"/>
          </a:xfrm>
          <a:prstGeom prst="rect">
            <a:avLst/>
          </a:prstGeom>
          <a:noFill/>
        </p:spPr>
        <p:txBody>
          <a:bodyPr wrap="square" rtlCol="0">
            <a:spAutoFit/>
          </a:bodyPr>
          <a:lstStyle/>
          <a:p>
            <a:r>
              <a:rPr lang="de-DE" sz="1100" dirty="0"/>
              <a:t>n=160</a:t>
            </a:r>
          </a:p>
        </p:txBody>
      </p:sp>
      <p:sp>
        <p:nvSpPr>
          <p:cNvPr id="11" name="Textfeld 10">
            <a:extLst>
              <a:ext uri="{FF2B5EF4-FFF2-40B4-BE49-F238E27FC236}">
                <a16:creationId xmlns:a16="http://schemas.microsoft.com/office/drawing/2014/main" id="{BDB241BD-DC4F-A6B3-B949-92E776841F79}"/>
              </a:ext>
            </a:extLst>
          </p:cNvPr>
          <p:cNvSpPr txBox="1"/>
          <p:nvPr/>
        </p:nvSpPr>
        <p:spPr>
          <a:xfrm>
            <a:off x="11058344" y="4005961"/>
            <a:ext cx="591246" cy="261610"/>
          </a:xfrm>
          <a:prstGeom prst="rect">
            <a:avLst/>
          </a:prstGeom>
          <a:noFill/>
        </p:spPr>
        <p:txBody>
          <a:bodyPr wrap="square" rtlCol="0">
            <a:spAutoFit/>
          </a:bodyPr>
          <a:lstStyle/>
          <a:p>
            <a:r>
              <a:rPr lang="de-DE" sz="1100" dirty="0"/>
              <a:t>n=136</a:t>
            </a:r>
          </a:p>
        </p:txBody>
      </p:sp>
      <p:sp>
        <p:nvSpPr>
          <p:cNvPr id="12" name="Textfeld 11">
            <a:extLst>
              <a:ext uri="{FF2B5EF4-FFF2-40B4-BE49-F238E27FC236}">
                <a16:creationId xmlns:a16="http://schemas.microsoft.com/office/drawing/2014/main" id="{953D94AE-16AB-4565-67F2-EB5CC9D0053B}"/>
              </a:ext>
            </a:extLst>
          </p:cNvPr>
          <p:cNvSpPr txBox="1"/>
          <p:nvPr/>
        </p:nvSpPr>
        <p:spPr>
          <a:xfrm>
            <a:off x="11058344" y="4390847"/>
            <a:ext cx="591246" cy="261610"/>
          </a:xfrm>
          <a:prstGeom prst="rect">
            <a:avLst/>
          </a:prstGeom>
          <a:noFill/>
        </p:spPr>
        <p:txBody>
          <a:bodyPr wrap="square" rtlCol="0">
            <a:spAutoFit/>
          </a:bodyPr>
          <a:lstStyle/>
          <a:p>
            <a:r>
              <a:rPr lang="de-DE" sz="1100" dirty="0"/>
              <a:t>n=139</a:t>
            </a:r>
          </a:p>
        </p:txBody>
      </p:sp>
      <p:sp>
        <p:nvSpPr>
          <p:cNvPr id="13" name="Textfeld 12">
            <a:extLst>
              <a:ext uri="{FF2B5EF4-FFF2-40B4-BE49-F238E27FC236}">
                <a16:creationId xmlns:a16="http://schemas.microsoft.com/office/drawing/2014/main" id="{68302387-9930-6926-5754-ABAA6DEBD94C}"/>
              </a:ext>
            </a:extLst>
          </p:cNvPr>
          <p:cNvSpPr txBox="1"/>
          <p:nvPr/>
        </p:nvSpPr>
        <p:spPr>
          <a:xfrm>
            <a:off x="11058344" y="4775733"/>
            <a:ext cx="591246" cy="261610"/>
          </a:xfrm>
          <a:prstGeom prst="rect">
            <a:avLst/>
          </a:prstGeom>
          <a:noFill/>
        </p:spPr>
        <p:txBody>
          <a:bodyPr wrap="square" rtlCol="0">
            <a:spAutoFit/>
          </a:bodyPr>
          <a:lstStyle/>
          <a:p>
            <a:r>
              <a:rPr lang="de-DE" sz="1100" dirty="0"/>
              <a:t>n=138</a:t>
            </a:r>
          </a:p>
        </p:txBody>
      </p:sp>
      <p:sp>
        <p:nvSpPr>
          <p:cNvPr id="14" name="Textfeld 13">
            <a:extLst>
              <a:ext uri="{FF2B5EF4-FFF2-40B4-BE49-F238E27FC236}">
                <a16:creationId xmlns:a16="http://schemas.microsoft.com/office/drawing/2014/main" id="{0F5C8A88-FC30-EA66-3009-AE4D5D3E9B9F}"/>
              </a:ext>
            </a:extLst>
          </p:cNvPr>
          <p:cNvSpPr txBox="1"/>
          <p:nvPr/>
        </p:nvSpPr>
        <p:spPr>
          <a:xfrm>
            <a:off x="11058344" y="5155120"/>
            <a:ext cx="591246" cy="261610"/>
          </a:xfrm>
          <a:prstGeom prst="rect">
            <a:avLst/>
          </a:prstGeom>
          <a:noFill/>
        </p:spPr>
        <p:txBody>
          <a:bodyPr wrap="square" rtlCol="0">
            <a:spAutoFit/>
          </a:bodyPr>
          <a:lstStyle/>
          <a:p>
            <a:r>
              <a:rPr lang="de-DE" sz="1100" dirty="0"/>
              <a:t>n=145</a:t>
            </a:r>
          </a:p>
        </p:txBody>
      </p:sp>
      <p:sp>
        <p:nvSpPr>
          <p:cNvPr id="18" name="Textfeld 17">
            <a:extLst>
              <a:ext uri="{FF2B5EF4-FFF2-40B4-BE49-F238E27FC236}">
                <a16:creationId xmlns:a16="http://schemas.microsoft.com/office/drawing/2014/main" id="{DFAFE1FA-51BA-F070-F3E4-0109D7433552}"/>
              </a:ext>
            </a:extLst>
          </p:cNvPr>
          <p:cNvSpPr txBox="1"/>
          <p:nvPr/>
        </p:nvSpPr>
        <p:spPr>
          <a:xfrm>
            <a:off x="11173758" y="5922786"/>
            <a:ext cx="591246" cy="261610"/>
          </a:xfrm>
          <a:prstGeom prst="rect">
            <a:avLst/>
          </a:prstGeom>
          <a:noFill/>
        </p:spPr>
        <p:txBody>
          <a:bodyPr wrap="square" rtlCol="0">
            <a:spAutoFit/>
          </a:bodyPr>
          <a:lstStyle/>
          <a:p>
            <a:r>
              <a:rPr lang="de-DE" sz="1100" dirty="0"/>
              <a:t>n=193</a:t>
            </a:r>
          </a:p>
        </p:txBody>
      </p:sp>
    </p:spTree>
    <p:extLst>
      <p:ext uri="{BB962C8B-B14F-4D97-AF65-F5344CB8AC3E}">
        <p14:creationId xmlns:p14="http://schemas.microsoft.com/office/powerpoint/2010/main" val="26638323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639EC7E-2E80-4DCF-8BA1-A0C300679190}"/>
              </a:ext>
            </a:extLst>
          </p:cNvPr>
          <p:cNvSpPr>
            <a:spLocks noGrp="1"/>
          </p:cNvSpPr>
          <p:nvPr>
            <p:ph type="title"/>
          </p:nvPr>
        </p:nvSpPr>
        <p:spPr>
          <a:xfrm>
            <a:off x="388257" y="190954"/>
            <a:ext cx="10515600" cy="665390"/>
          </a:xfrm>
        </p:spPr>
        <p:txBody>
          <a:bodyPr>
            <a:normAutofit/>
          </a:bodyPr>
          <a:lstStyle/>
          <a:p>
            <a:r>
              <a:rPr lang="de-DE" sz="2700"/>
              <a:t>Kontakt</a:t>
            </a:r>
          </a:p>
        </p:txBody>
      </p:sp>
      <p:sp>
        <p:nvSpPr>
          <p:cNvPr id="2" name="Textfeld 1">
            <a:extLst>
              <a:ext uri="{FF2B5EF4-FFF2-40B4-BE49-F238E27FC236}">
                <a16:creationId xmlns:a16="http://schemas.microsoft.com/office/drawing/2014/main" id="{002C705F-2C5F-4833-8DA8-2839CF7514A7}"/>
              </a:ext>
            </a:extLst>
          </p:cNvPr>
          <p:cNvSpPr txBox="1"/>
          <p:nvPr/>
        </p:nvSpPr>
        <p:spPr>
          <a:xfrm>
            <a:off x="767130" y="1593061"/>
            <a:ext cx="2532296" cy="2800767"/>
          </a:xfrm>
          <a:prstGeom prst="rect">
            <a:avLst/>
          </a:prstGeom>
          <a:noFill/>
        </p:spPr>
        <p:txBody>
          <a:bodyPr wrap="none" rtlCol="0">
            <a:spAutoFit/>
          </a:bodyPr>
          <a:lstStyle/>
          <a:p>
            <a:endParaRPr lang="de-DE" sz="3600">
              <a:solidFill>
                <a:srgbClr val="007085"/>
              </a:solidFill>
              <a:latin typeface="Segoe UI" panose="020B0502040204020203" pitchFamily="34" charset="0"/>
              <a:cs typeface="Segoe UI" panose="020B0502040204020203" pitchFamily="34" charset="0"/>
            </a:endParaRPr>
          </a:p>
          <a:p>
            <a:r>
              <a:rPr lang="de-DE" sz="2000">
                <a:latin typeface="Segoe UI" panose="020B0502040204020203" pitchFamily="34" charset="0"/>
                <a:cs typeface="Segoe UI" panose="020B0502040204020203" pitchFamily="34" charset="0"/>
              </a:rPr>
              <a:t>Michelle Godon</a:t>
            </a:r>
          </a:p>
          <a:p>
            <a:r>
              <a:rPr lang="de-DE" sz="2000">
                <a:latin typeface="Segoe UI" panose="020B0502040204020203" pitchFamily="34" charset="0"/>
                <a:cs typeface="Segoe UI" panose="020B0502040204020203" pitchFamily="34" charset="0"/>
              </a:rPr>
              <a:t>godon@cima.de</a:t>
            </a:r>
          </a:p>
          <a:p>
            <a:r>
              <a:rPr lang="de-DE" sz="2000">
                <a:latin typeface="Segoe UI" panose="020B0502040204020203" pitchFamily="34" charset="0"/>
                <a:cs typeface="Segoe UI" panose="020B0502040204020203" pitchFamily="34" charset="0"/>
              </a:rPr>
              <a:t>Tel.: 0511-220079-73</a:t>
            </a:r>
          </a:p>
          <a:p>
            <a:endParaRPr lang="de-DE" sz="2000">
              <a:latin typeface="Segoe UI" panose="020B0502040204020203" pitchFamily="34" charset="0"/>
              <a:cs typeface="Segoe UI" panose="020B0502040204020203" pitchFamily="34" charset="0"/>
            </a:endParaRPr>
          </a:p>
          <a:p>
            <a:r>
              <a:rPr lang="de-DE" sz="2000">
                <a:latin typeface="Segoe UI" panose="020B0502040204020203" pitchFamily="34" charset="0"/>
                <a:cs typeface="Segoe UI" panose="020B0502040204020203" pitchFamily="34" charset="0"/>
              </a:rPr>
              <a:t>Petra Bammann</a:t>
            </a:r>
          </a:p>
          <a:p>
            <a:r>
              <a:rPr lang="de-DE" sz="2000">
                <a:latin typeface="Segoe UI" panose="020B0502040204020203" pitchFamily="34" charset="0"/>
                <a:cs typeface="Segoe UI" panose="020B0502040204020203" pitchFamily="34" charset="0"/>
              </a:rPr>
              <a:t>bammann@cima.de</a:t>
            </a:r>
          </a:p>
          <a:p>
            <a:r>
              <a:rPr lang="de-DE" sz="2000">
                <a:latin typeface="Segoe UI" panose="020B0502040204020203" pitchFamily="34" charset="0"/>
                <a:cs typeface="Segoe UI" panose="020B0502040204020203" pitchFamily="34" charset="0"/>
              </a:rPr>
              <a:t>Tel.: 0511-220079-76</a:t>
            </a:r>
          </a:p>
        </p:txBody>
      </p:sp>
    </p:spTree>
    <p:extLst>
      <p:ext uri="{BB962C8B-B14F-4D97-AF65-F5344CB8AC3E}">
        <p14:creationId xmlns:p14="http://schemas.microsoft.com/office/powerpoint/2010/main" val="34786285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2639EC7E-2E80-4DCF-8BA1-A0C300679190}"/>
              </a:ext>
            </a:extLst>
          </p:cNvPr>
          <p:cNvSpPr>
            <a:spLocks noGrp="1"/>
          </p:cNvSpPr>
          <p:nvPr>
            <p:ph type="title"/>
          </p:nvPr>
        </p:nvSpPr>
        <p:spPr>
          <a:xfrm>
            <a:off x="388257" y="190954"/>
            <a:ext cx="10515600" cy="665390"/>
          </a:xfrm>
        </p:spPr>
        <p:txBody>
          <a:bodyPr>
            <a:normAutofit/>
          </a:bodyPr>
          <a:lstStyle/>
          <a:p>
            <a:r>
              <a:rPr lang="de-DE" sz="2700"/>
              <a:t>Haftungserklärung</a:t>
            </a:r>
          </a:p>
        </p:txBody>
      </p:sp>
      <p:sp>
        <p:nvSpPr>
          <p:cNvPr id="3" name="Inhaltsplatzhalter 2">
            <a:extLst>
              <a:ext uri="{FF2B5EF4-FFF2-40B4-BE49-F238E27FC236}">
                <a16:creationId xmlns:a16="http://schemas.microsoft.com/office/drawing/2014/main" id="{81D89EC1-D766-48BA-BB9C-BB8664612758}"/>
              </a:ext>
            </a:extLst>
          </p:cNvPr>
          <p:cNvSpPr txBox="1">
            <a:spLocks/>
          </p:cNvSpPr>
          <p:nvPr/>
        </p:nvSpPr>
        <p:spPr>
          <a:xfrm>
            <a:off x="242167" y="1445741"/>
            <a:ext cx="11202581" cy="5283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a:latin typeface="Segoe UI" panose="020B0502040204020203" pitchFamily="34" charset="0"/>
                <a:cs typeface="Segoe UI" panose="020B0502040204020203" pitchFamily="34" charset="0"/>
              </a:rPr>
              <a:t>Nutzungs- und Urheberrechte </a:t>
            </a:r>
            <a:endParaRPr lang="de-DE" sz="1600">
              <a:latin typeface="Segoe UI" panose="020B0502040204020203" pitchFamily="34" charset="0"/>
              <a:cs typeface="Segoe UI" panose="020B0502040204020203" pitchFamily="34" charset="0"/>
            </a:endParaRPr>
          </a:p>
          <a:p>
            <a:pPr marL="0" indent="0">
              <a:buNone/>
            </a:pPr>
            <a:r>
              <a:rPr lang="de-DE" sz="1600">
                <a:latin typeface="Segoe UI" panose="020B0502040204020203" pitchFamily="34" charset="0"/>
                <a:cs typeface="Segoe UI" panose="020B0502040204020203" pitchFamily="34" charset="0"/>
              </a:rPr>
              <a:t>Die vorliegende Ausarbeitung ist durch das Gesetz über Urheberrecht und verwandte Schutzrechte (Urheberrechtsgesetz) und andere Gesetze geschützt. Die Urheberrechte verbleiben bei der CIMA Beratung + Management GmbH (cima). </a:t>
            </a:r>
          </a:p>
          <a:p>
            <a:pPr marL="0" indent="0">
              <a:buNone/>
            </a:pPr>
            <a:r>
              <a:rPr lang="de-DE" sz="1600">
                <a:latin typeface="Segoe UI" panose="020B0502040204020203" pitchFamily="34" charset="0"/>
                <a:cs typeface="Segoe UI" panose="020B0502040204020203" pitchFamily="34" charset="0"/>
              </a:rPr>
              <a:t>Der Auftraggeber kann die Ausarbeitung innerhalb und außerhalb seiner Organisation verwenden und verbreiten, wobei stets auf die angemessene Nennung der CIMA Beratung + Management GmbH als Urheber zu achten ist. Jegliche - vor allem gewerbliche - Nutzung darüber hinaus ist nicht gestattet, sofern nicht eine gesonderte Vereinbarung getroffen wird. </a:t>
            </a:r>
          </a:p>
          <a:p>
            <a:pPr marL="0" indent="0">
              <a:buNone/>
            </a:pPr>
            <a:r>
              <a:rPr lang="de-DE" sz="1600">
                <a:latin typeface="Segoe UI" panose="020B0502040204020203" pitchFamily="34" charset="0"/>
                <a:cs typeface="Segoe UI" panose="020B0502040204020203" pitchFamily="34" charset="0"/>
              </a:rPr>
              <a:t>Veranstalter von Vorträgen und Seminaren erwerben keinerlei Rechte am geistigen Eigentum der cima und ihrer Mitarbeiter. Inhalte von Präsentationen dürfen deshalb ohne schriftliche Genehmigung nicht in Dokumentationen jeglicher Form wiedergegeben werden. </a:t>
            </a:r>
          </a:p>
          <a:p>
            <a:pPr marL="0" indent="0">
              <a:buNone/>
            </a:pPr>
            <a:r>
              <a:rPr lang="de-DE" sz="1600" b="1">
                <a:latin typeface="Segoe UI" panose="020B0502040204020203" pitchFamily="34" charset="0"/>
                <a:cs typeface="Segoe UI" panose="020B0502040204020203" pitchFamily="34" charset="0"/>
              </a:rPr>
              <a:t>Haftungsausschluss gutachterlicher Aussagen </a:t>
            </a:r>
            <a:endParaRPr lang="de-DE" sz="1600">
              <a:latin typeface="Segoe UI" panose="020B0502040204020203" pitchFamily="34" charset="0"/>
              <a:cs typeface="Segoe UI" panose="020B0502040204020203" pitchFamily="34" charset="0"/>
            </a:endParaRPr>
          </a:p>
          <a:p>
            <a:pPr marL="0" indent="0">
              <a:buNone/>
            </a:pPr>
            <a:r>
              <a:rPr lang="de-DE" sz="1600">
                <a:latin typeface="Segoe UI" panose="020B0502040204020203" pitchFamily="34" charset="0"/>
                <a:cs typeface="Segoe UI" panose="020B0502040204020203" pitchFamily="34" charset="0"/>
              </a:rPr>
              <a:t>Für die Angaben in diesem Gutachten haftet die cima gegenüber dem Auftraggeber im Rahmen der vereinbarten Bedingungen. Dritten gegenüber wird die Haftung für die Vollständigkeit und Richtigkeit der im Gutachten enthaltenen Informationen (u.a. Datenerhebung und Auswertung) aus-geschlossen. </a:t>
            </a:r>
          </a:p>
        </p:txBody>
      </p:sp>
    </p:spTree>
    <p:extLst>
      <p:ext uri="{BB962C8B-B14F-4D97-AF65-F5344CB8AC3E}">
        <p14:creationId xmlns:p14="http://schemas.microsoft.com/office/powerpoint/2010/main" val="134841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m 8">
            <a:extLst>
              <a:ext uri="{FF2B5EF4-FFF2-40B4-BE49-F238E27FC236}">
                <a16:creationId xmlns:a16="http://schemas.microsoft.com/office/drawing/2014/main" id="{1EBBE32C-69DA-DD65-8B0B-AF9DE47300C8}"/>
              </a:ext>
            </a:extLst>
          </p:cNvPr>
          <p:cNvGraphicFramePr>
            <a:graphicFrameLocks/>
          </p:cNvGraphicFramePr>
          <p:nvPr>
            <p:extLst>
              <p:ext uri="{D42A27DB-BD31-4B8C-83A1-F6EECF244321}">
                <p14:modId xmlns:p14="http://schemas.microsoft.com/office/powerpoint/2010/main" val="1603907194"/>
              </p:ext>
            </p:extLst>
          </p:nvPr>
        </p:nvGraphicFramePr>
        <p:xfrm>
          <a:off x="4909352" y="1066831"/>
          <a:ext cx="6894392" cy="5298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m 7">
            <a:extLst>
              <a:ext uri="{FF2B5EF4-FFF2-40B4-BE49-F238E27FC236}">
                <a16:creationId xmlns:a16="http://schemas.microsoft.com/office/drawing/2014/main" id="{30A2C372-89C9-AE90-10F7-DA5468A859DF}"/>
              </a:ext>
            </a:extLst>
          </p:cNvPr>
          <p:cNvGraphicFramePr>
            <a:graphicFrameLocks/>
          </p:cNvGraphicFramePr>
          <p:nvPr>
            <p:extLst>
              <p:ext uri="{D42A27DB-BD31-4B8C-83A1-F6EECF244321}">
                <p14:modId xmlns:p14="http://schemas.microsoft.com/office/powerpoint/2010/main" val="1723698585"/>
              </p:ext>
            </p:extLst>
          </p:nvPr>
        </p:nvGraphicFramePr>
        <p:xfrm>
          <a:off x="388257" y="1066832"/>
          <a:ext cx="4450073" cy="529845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el 6">
            <a:extLst>
              <a:ext uri="{FF2B5EF4-FFF2-40B4-BE49-F238E27FC236}">
                <a16:creationId xmlns:a16="http://schemas.microsoft.com/office/drawing/2014/main" id="{1AE7C153-34A7-4967-B7C3-DE531645B335}"/>
              </a:ext>
            </a:extLst>
          </p:cNvPr>
          <p:cNvSpPr>
            <a:spLocks noGrp="1"/>
          </p:cNvSpPr>
          <p:nvPr>
            <p:ph type="title"/>
          </p:nvPr>
        </p:nvSpPr>
        <p:spPr/>
        <p:txBody>
          <a:bodyPr>
            <a:normAutofit/>
          </a:bodyPr>
          <a:lstStyle/>
          <a:p>
            <a:r>
              <a:rPr lang="de-DE" sz="3600"/>
              <a:t>Zusammensetzung der Befragungsteilnehmenden</a:t>
            </a:r>
            <a:endParaRPr lang="de-DE" sz="4000"/>
          </a:p>
        </p:txBody>
      </p:sp>
      <p:sp>
        <p:nvSpPr>
          <p:cNvPr id="10" name="Textfeld 9">
            <a:extLst>
              <a:ext uri="{FF2B5EF4-FFF2-40B4-BE49-F238E27FC236}">
                <a16:creationId xmlns:a16="http://schemas.microsoft.com/office/drawing/2014/main" id="{4650398B-BC8F-6800-513F-8C64EF656977}"/>
              </a:ext>
            </a:extLst>
          </p:cNvPr>
          <p:cNvSpPr txBox="1"/>
          <p:nvPr/>
        </p:nvSpPr>
        <p:spPr>
          <a:xfrm>
            <a:off x="4279039" y="1066832"/>
            <a:ext cx="559293" cy="246221"/>
          </a:xfrm>
          <a:prstGeom prst="rect">
            <a:avLst/>
          </a:prstGeom>
          <a:noFill/>
        </p:spPr>
        <p:txBody>
          <a:bodyPr wrap="square" rtlCol="0">
            <a:spAutoFit/>
          </a:bodyPr>
          <a:lstStyle/>
          <a:p>
            <a:pPr algn="r"/>
            <a:r>
              <a:rPr lang="de-DE" sz="1000" dirty="0"/>
              <a:t>n=133</a:t>
            </a:r>
          </a:p>
        </p:txBody>
      </p:sp>
      <p:sp>
        <p:nvSpPr>
          <p:cNvPr id="15" name="Textfeld 14">
            <a:extLst>
              <a:ext uri="{FF2B5EF4-FFF2-40B4-BE49-F238E27FC236}">
                <a16:creationId xmlns:a16="http://schemas.microsoft.com/office/drawing/2014/main" id="{F2474C3E-9AFA-C2AB-78E7-3D78920944E5}"/>
              </a:ext>
            </a:extLst>
          </p:cNvPr>
          <p:cNvSpPr txBox="1"/>
          <p:nvPr/>
        </p:nvSpPr>
        <p:spPr>
          <a:xfrm>
            <a:off x="4918229" y="1075710"/>
            <a:ext cx="559293" cy="246221"/>
          </a:xfrm>
          <a:prstGeom prst="rect">
            <a:avLst/>
          </a:prstGeom>
          <a:noFill/>
        </p:spPr>
        <p:txBody>
          <a:bodyPr wrap="square" rtlCol="0">
            <a:spAutoFit/>
          </a:bodyPr>
          <a:lstStyle/>
          <a:p>
            <a:pPr algn="r"/>
            <a:r>
              <a:rPr lang="de-DE" sz="1000" dirty="0"/>
              <a:t>n=230</a:t>
            </a:r>
          </a:p>
        </p:txBody>
      </p:sp>
    </p:spTree>
    <p:extLst>
      <p:ext uri="{BB962C8B-B14F-4D97-AF65-F5344CB8AC3E}">
        <p14:creationId xmlns:p14="http://schemas.microsoft.com/office/powerpoint/2010/main" val="424774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3166140219"/>
              </p:ext>
            </p:extLst>
          </p:nvPr>
        </p:nvGraphicFramePr>
        <p:xfrm>
          <a:off x="511378" y="1348466"/>
          <a:ext cx="7265459" cy="474090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el 6">
            <a:extLst>
              <a:ext uri="{FF2B5EF4-FFF2-40B4-BE49-F238E27FC236}">
                <a16:creationId xmlns:a16="http://schemas.microsoft.com/office/drawing/2014/main" id="{1AE7C153-34A7-4967-B7C3-DE531645B335}"/>
              </a:ext>
            </a:extLst>
          </p:cNvPr>
          <p:cNvSpPr>
            <a:spLocks noGrp="1"/>
          </p:cNvSpPr>
          <p:nvPr>
            <p:ph type="title"/>
          </p:nvPr>
        </p:nvSpPr>
        <p:spPr/>
        <p:txBody>
          <a:bodyPr>
            <a:normAutofit/>
          </a:bodyPr>
          <a:lstStyle/>
          <a:p>
            <a:r>
              <a:rPr lang="de-DE" sz="3600" dirty="0"/>
              <a:t>Allgemeine Bewertung der Gesamtstadt</a:t>
            </a:r>
            <a:endParaRPr lang="de-DE" sz="4000" dirty="0"/>
          </a:p>
        </p:txBody>
      </p:sp>
      <p:sp>
        <p:nvSpPr>
          <p:cNvPr id="18" name="Textfeld 17">
            <a:extLst>
              <a:ext uri="{FF2B5EF4-FFF2-40B4-BE49-F238E27FC236}">
                <a16:creationId xmlns:a16="http://schemas.microsoft.com/office/drawing/2014/main" id="{A53C3217-D5B9-1BA5-BFBF-6B535944B96D}"/>
              </a:ext>
            </a:extLst>
          </p:cNvPr>
          <p:cNvSpPr txBox="1"/>
          <p:nvPr/>
        </p:nvSpPr>
        <p:spPr>
          <a:xfrm>
            <a:off x="7185711" y="1357344"/>
            <a:ext cx="591127" cy="246221"/>
          </a:xfrm>
          <a:prstGeom prst="rect">
            <a:avLst/>
          </a:prstGeom>
          <a:noFill/>
        </p:spPr>
        <p:txBody>
          <a:bodyPr wrap="square" rtlCol="0">
            <a:spAutoFit/>
          </a:bodyPr>
          <a:lstStyle/>
          <a:p>
            <a:pPr algn="r"/>
            <a:r>
              <a:rPr lang="de-DE" sz="1000" dirty="0"/>
              <a:t>n=268</a:t>
            </a:r>
          </a:p>
        </p:txBody>
      </p:sp>
      <p:grpSp>
        <p:nvGrpSpPr>
          <p:cNvPr id="5" name="Gruppieren 4">
            <a:extLst>
              <a:ext uri="{FF2B5EF4-FFF2-40B4-BE49-F238E27FC236}">
                <a16:creationId xmlns:a16="http://schemas.microsoft.com/office/drawing/2014/main" id="{BA58BEA8-43CB-BA85-A3D8-AE3C23353F9F}"/>
              </a:ext>
            </a:extLst>
          </p:cNvPr>
          <p:cNvGrpSpPr/>
          <p:nvPr/>
        </p:nvGrpSpPr>
        <p:grpSpPr>
          <a:xfrm>
            <a:off x="8154804" y="2112683"/>
            <a:ext cx="3525816" cy="3197239"/>
            <a:chOff x="7988549" y="1550688"/>
            <a:chExt cx="3525816" cy="3197239"/>
          </a:xfrm>
        </p:grpSpPr>
        <p:sp>
          <p:nvSpPr>
            <p:cNvPr id="3" name="Textfeld 2">
              <a:extLst>
                <a:ext uri="{FF2B5EF4-FFF2-40B4-BE49-F238E27FC236}">
                  <a16:creationId xmlns:a16="http://schemas.microsoft.com/office/drawing/2014/main" id="{AF67E760-214E-9E9B-5D25-A8F89DC3221F}"/>
                </a:ext>
              </a:extLst>
            </p:cNvPr>
            <p:cNvSpPr txBox="1"/>
            <p:nvPr/>
          </p:nvSpPr>
          <p:spPr>
            <a:xfrm>
              <a:off x="8599056" y="2272145"/>
              <a:ext cx="2304802" cy="1754326"/>
            </a:xfrm>
            <a:prstGeom prst="rect">
              <a:avLst/>
            </a:prstGeom>
            <a:noFill/>
          </p:spPr>
          <p:txBody>
            <a:bodyPr wrap="square" rtlCol="0">
              <a:spAutoFit/>
            </a:bodyPr>
            <a:lstStyle/>
            <a:p>
              <a:pPr algn="ctr"/>
              <a:r>
                <a:rPr lang="de-DE" dirty="0"/>
                <a:t>Nur 13 Teilnehmende (unter 5 %) geben an, nicht gerne in der Gesamtstadt Springe zu leben!</a:t>
              </a:r>
            </a:p>
          </p:txBody>
        </p:sp>
        <p:sp>
          <p:nvSpPr>
            <p:cNvPr id="4" name="Stern: 7 Zacken 3">
              <a:extLst>
                <a:ext uri="{FF2B5EF4-FFF2-40B4-BE49-F238E27FC236}">
                  <a16:creationId xmlns:a16="http://schemas.microsoft.com/office/drawing/2014/main" id="{168FA26D-675A-E1DD-4B32-073632BC9A2A}"/>
                </a:ext>
              </a:extLst>
            </p:cNvPr>
            <p:cNvSpPr/>
            <p:nvPr/>
          </p:nvSpPr>
          <p:spPr>
            <a:xfrm>
              <a:off x="7988549" y="1550688"/>
              <a:ext cx="3525816" cy="3197239"/>
            </a:xfrm>
            <a:prstGeom prst="star7">
              <a:avLst/>
            </a:prstGeom>
            <a:noFill/>
            <a:ln w="38100">
              <a:solidFill>
                <a:srgbClr val="0070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1972028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 9">
            <a:extLst>
              <a:ext uri="{FF2B5EF4-FFF2-40B4-BE49-F238E27FC236}">
                <a16:creationId xmlns:a16="http://schemas.microsoft.com/office/drawing/2014/main" id="{C2CCF0E0-746E-AB98-0419-CAC67C9DAFFC}"/>
              </a:ext>
            </a:extLst>
          </p:cNvPr>
          <p:cNvGraphicFramePr>
            <a:graphicFrameLocks/>
          </p:cNvGraphicFramePr>
          <p:nvPr>
            <p:extLst>
              <p:ext uri="{D42A27DB-BD31-4B8C-83A1-F6EECF244321}">
                <p14:modId xmlns:p14="http://schemas.microsoft.com/office/powerpoint/2010/main" val="1289379508"/>
              </p:ext>
            </p:extLst>
          </p:nvPr>
        </p:nvGraphicFramePr>
        <p:xfrm>
          <a:off x="388257" y="1862785"/>
          <a:ext cx="7453416" cy="41024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Allgemeine Bewertung der Gesamtstadt</a:t>
            </a:r>
            <a:endParaRPr lang="de-DE" sz="2700" dirty="0">
              <a:solidFill>
                <a:srgbClr val="FFFF00"/>
              </a:solidFill>
            </a:endParaRPr>
          </a:p>
        </p:txBody>
      </p:sp>
      <p:sp>
        <p:nvSpPr>
          <p:cNvPr id="9" name="Textfeld 8">
            <a:extLst>
              <a:ext uri="{FF2B5EF4-FFF2-40B4-BE49-F238E27FC236}">
                <a16:creationId xmlns:a16="http://schemas.microsoft.com/office/drawing/2014/main" id="{AA943376-5F37-4B51-AF6F-ECBD5E316A29}"/>
              </a:ext>
            </a:extLst>
          </p:cNvPr>
          <p:cNvSpPr txBox="1"/>
          <p:nvPr/>
        </p:nvSpPr>
        <p:spPr>
          <a:xfrm>
            <a:off x="388257" y="964136"/>
            <a:ext cx="11375118" cy="790858"/>
          </a:xfrm>
          <a:prstGeom prst="rect">
            <a:avLst/>
          </a:prstGeom>
          <a:noFill/>
        </p:spPr>
        <p:txBody>
          <a:bodyPr wrap="square" rtlCol="0">
            <a:spAutoFit/>
          </a:bodyPr>
          <a:lstStyle/>
          <a:p>
            <a:pPr>
              <a:lnSpc>
                <a:spcPct val="150000"/>
              </a:lnSpc>
            </a:pPr>
            <a:r>
              <a:rPr lang="de-DE" b="1" dirty="0"/>
              <a:t>Stärken und Schwächen der Gesamtstadt Springe:</a:t>
            </a:r>
            <a:endParaRPr lang="de-DE" sz="1200" dirty="0">
              <a:sym typeface="Wingdings" panose="05000000000000000000" pitchFamily="2" charset="2"/>
            </a:endParaRPr>
          </a:p>
          <a:p>
            <a:pPr>
              <a:lnSpc>
                <a:spcPct val="150000"/>
              </a:lnSpc>
            </a:pPr>
            <a:r>
              <a:rPr lang="de-DE" sz="1400" dirty="0">
                <a:sym typeface="Wingdings" panose="05000000000000000000" pitchFamily="2" charset="2"/>
              </a:rPr>
              <a:t>„Wenn Sie an die Gesamtstadt Springe denken, welche Stärken &amp; Schwächen fallen Ihnen dazu spontan ein? (max. 3 Nennungen)</a:t>
            </a:r>
          </a:p>
        </p:txBody>
      </p:sp>
      <p:sp>
        <p:nvSpPr>
          <p:cNvPr id="11" name="Textfeld 10">
            <a:extLst>
              <a:ext uri="{FF2B5EF4-FFF2-40B4-BE49-F238E27FC236}">
                <a16:creationId xmlns:a16="http://schemas.microsoft.com/office/drawing/2014/main" id="{D8783C60-C5CB-731C-0EE6-4D296439BF25}"/>
              </a:ext>
            </a:extLst>
          </p:cNvPr>
          <p:cNvSpPr txBox="1"/>
          <p:nvPr/>
        </p:nvSpPr>
        <p:spPr>
          <a:xfrm>
            <a:off x="7916544" y="5353350"/>
            <a:ext cx="3979893" cy="611899"/>
          </a:xfrm>
          <a:prstGeom prst="rect">
            <a:avLst/>
          </a:prstGeom>
          <a:noFill/>
        </p:spPr>
        <p:txBody>
          <a:bodyPr wrap="square" rtlCol="0">
            <a:spAutoFit/>
          </a:bodyPr>
          <a:lstStyle/>
          <a:p>
            <a:pPr>
              <a:lnSpc>
                <a:spcPct val="150000"/>
              </a:lnSpc>
            </a:pPr>
            <a:r>
              <a:rPr lang="de-DE" sz="1200" dirty="0"/>
              <a:t>(Anteil in Prozent aller antwortenden Teilnehmenden, gerundet)</a:t>
            </a:r>
            <a:endParaRPr lang="de-DE" sz="1200" dirty="0">
              <a:sym typeface="Wingdings" panose="05000000000000000000" pitchFamily="2" charset="2"/>
            </a:endParaRPr>
          </a:p>
        </p:txBody>
      </p:sp>
      <p:sp>
        <p:nvSpPr>
          <p:cNvPr id="12" name="Textfeld 11">
            <a:extLst>
              <a:ext uri="{FF2B5EF4-FFF2-40B4-BE49-F238E27FC236}">
                <a16:creationId xmlns:a16="http://schemas.microsoft.com/office/drawing/2014/main" id="{C90F5037-D6A0-CB90-655F-3F3717C8DCFC}"/>
              </a:ext>
            </a:extLst>
          </p:cNvPr>
          <p:cNvSpPr txBox="1"/>
          <p:nvPr/>
        </p:nvSpPr>
        <p:spPr>
          <a:xfrm>
            <a:off x="7250546" y="1862786"/>
            <a:ext cx="591127" cy="246221"/>
          </a:xfrm>
          <a:prstGeom prst="rect">
            <a:avLst/>
          </a:prstGeom>
          <a:noFill/>
        </p:spPr>
        <p:txBody>
          <a:bodyPr wrap="square" rtlCol="0">
            <a:spAutoFit/>
          </a:bodyPr>
          <a:lstStyle/>
          <a:p>
            <a:pPr algn="r"/>
            <a:r>
              <a:rPr lang="de-DE" sz="1000" dirty="0"/>
              <a:t>n=223</a:t>
            </a:r>
          </a:p>
        </p:txBody>
      </p:sp>
      <p:graphicFrame>
        <p:nvGraphicFramePr>
          <p:cNvPr id="5" name="Tabelle 12">
            <a:extLst>
              <a:ext uri="{FF2B5EF4-FFF2-40B4-BE49-F238E27FC236}">
                <a16:creationId xmlns:a16="http://schemas.microsoft.com/office/drawing/2014/main" id="{EECF0518-E7FB-5FF7-B263-079173AE32A1}"/>
              </a:ext>
            </a:extLst>
          </p:cNvPr>
          <p:cNvGraphicFramePr>
            <a:graphicFrameLocks noGrp="1"/>
          </p:cNvGraphicFramePr>
          <p:nvPr>
            <p:extLst>
              <p:ext uri="{D42A27DB-BD31-4B8C-83A1-F6EECF244321}">
                <p14:modId xmlns:p14="http://schemas.microsoft.com/office/powerpoint/2010/main" val="2157973813"/>
              </p:ext>
            </p:extLst>
          </p:nvPr>
        </p:nvGraphicFramePr>
        <p:xfrm>
          <a:off x="7943273" y="1862786"/>
          <a:ext cx="3953164" cy="3465626"/>
        </p:xfrm>
        <a:graphic>
          <a:graphicData uri="http://schemas.openxmlformats.org/drawingml/2006/table">
            <a:tbl>
              <a:tblPr firstRow="1" bandRow="1">
                <a:tableStyleId>{5C22544A-7EE6-4342-B048-85BDC9FD1C3A}</a:tableStyleId>
              </a:tblPr>
              <a:tblGrid>
                <a:gridCol w="397164">
                  <a:extLst>
                    <a:ext uri="{9D8B030D-6E8A-4147-A177-3AD203B41FA5}">
                      <a16:colId xmlns:a16="http://schemas.microsoft.com/office/drawing/2014/main" val="4135759671"/>
                    </a:ext>
                  </a:extLst>
                </a:gridCol>
                <a:gridCol w="2576945">
                  <a:extLst>
                    <a:ext uri="{9D8B030D-6E8A-4147-A177-3AD203B41FA5}">
                      <a16:colId xmlns:a16="http://schemas.microsoft.com/office/drawing/2014/main" val="2237850275"/>
                    </a:ext>
                  </a:extLst>
                </a:gridCol>
                <a:gridCol w="979055">
                  <a:extLst>
                    <a:ext uri="{9D8B030D-6E8A-4147-A177-3AD203B41FA5}">
                      <a16:colId xmlns:a16="http://schemas.microsoft.com/office/drawing/2014/main" val="21667023"/>
                    </a:ext>
                  </a:extLst>
                </a:gridCol>
              </a:tblGrid>
              <a:tr h="484031">
                <a:tc>
                  <a:txBody>
                    <a:bodyPr/>
                    <a:lstStyle/>
                    <a:p>
                      <a:endParaRPr lang="de-DE" dirty="0"/>
                    </a:p>
                  </a:txBody>
                  <a:tcPr>
                    <a:solidFill>
                      <a:srgbClr val="007085"/>
                    </a:solidFill>
                  </a:tcPr>
                </a:tc>
                <a:tc>
                  <a:txBody>
                    <a:bodyPr/>
                    <a:lstStyle/>
                    <a:p>
                      <a:r>
                        <a:rPr lang="de-DE" dirty="0"/>
                        <a:t>Stärken – TOP 5:</a:t>
                      </a:r>
                    </a:p>
                  </a:txBody>
                  <a:tcPr>
                    <a:solidFill>
                      <a:srgbClr val="007085"/>
                    </a:solidFill>
                  </a:tcPr>
                </a:tc>
                <a:tc>
                  <a:txBody>
                    <a:bodyPr/>
                    <a:lstStyle/>
                    <a:p>
                      <a:pPr algn="ctr"/>
                      <a:r>
                        <a:rPr lang="de-DE" sz="1200" dirty="0"/>
                        <a:t>Prozent (gerundet)</a:t>
                      </a:r>
                    </a:p>
                  </a:txBody>
                  <a:tcPr>
                    <a:solidFill>
                      <a:srgbClr val="007085"/>
                    </a:solidFill>
                  </a:tcPr>
                </a:tc>
                <a:extLst>
                  <a:ext uri="{0D108BD9-81ED-4DB2-BD59-A6C34878D82A}">
                    <a16:rowId xmlns:a16="http://schemas.microsoft.com/office/drawing/2014/main" val="1244528272"/>
                  </a:ext>
                </a:extLst>
              </a:tr>
              <a:tr h="547742">
                <a:tc>
                  <a:txBody>
                    <a:bodyPr/>
                    <a:lstStyle/>
                    <a:p>
                      <a:pPr algn="ctr"/>
                      <a:r>
                        <a:rPr lang="de-DE" sz="1600" dirty="0"/>
                        <a:t>1.</a:t>
                      </a:r>
                    </a:p>
                  </a:txBody>
                  <a:tcPr>
                    <a:solidFill>
                      <a:srgbClr val="74A6B7"/>
                    </a:solidFill>
                  </a:tcPr>
                </a:tc>
                <a:tc>
                  <a:txBody>
                    <a:bodyPr/>
                    <a:lstStyle/>
                    <a:p>
                      <a:r>
                        <a:rPr lang="de-DE" sz="1600" dirty="0"/>
                        <a:t>Natur-/ Erholungsflächen</a:t>
                      </a:r>
                    </a:p>
                  </a:txBody>
                  <a:tcPr>
                    <a:solidFill>
                      <a:srgbClr val="74A6B7"/>
                    </a:solidFill>
                  </a:tcPr>
                </a:tc>
                <a:tc>
                  <a:txBody>
                    <a:bodyPr/>
                    <a:lstStyle/>
                    <a:p>
                      <a:pPr algn="ctr"/>
                      <a:r>
                        <a:rPr lang="de-DE" sz="1600" dirty="0"/>
                        <a:t>58 %</a:t>
                      </a:r>
                    </a:p>
                  </a:txBody>
                  <a:tcPr>
                    <a:solidFill>
                      <a:srgbClr val="74A6B7"/>
                    </a:solidFill>
                  </a:tcPr>
                </a:tc>
                <a:extLst>
                  <a:ext uri="{0D108BD9-81ED-4DB2-BD59-A6C34878D82A}">
                    <a16:rowId xmlns:a16="http://schemas.microsoft.com/office/drawing/2014/main" val="1716133875"/>
                  </a:ext>
                </a:extLst>
              </a:tr>
              <a:tr h="782488">
                <a:tc>
                  <a:txBody>
                    <a:bodyPr/>
                    <a:lstStyle/>
                    <a:p>
                      <a:pPr algn="ctr"/>
                      <a:r>
                        <a:rPr lang="de-DE" sz="1600" dirty="0"/>
                        <a:t>2.</a:t>
                      </a:r>
                    </a:p>
                  </a:txBody>
                  <a:tcPr>
                    <a:solidFill>
                      <a:srgbClr val="C8D8DE"/>
                    </a:solidFill>
                  </a:tcPr>
                </a:tc>
                <a:tc>
                  <a:txBody>
                    <a:bodyPr/>
                    <a:lstStyle/>
                    <a:p>
                      <a:r>
                        <a:rPr lang="de-DE" sz="1600" dirty="0"/>
                        <a:t>Mobilität (Verkehrsanbindung + Infrastruktur)</a:t>
                      </a:r>
                    </a:p>
                  </a:txBody>
                  <a:tcPr>
                    <a:solidFill>
                      <a:srgbClr val="C8D8DE"/>
                    </a:solidFill>
                  </a:tcPr>
                </a:tc>
                <a:tc>
                  <a:txBody>
                    <a:bodyPr/>
                    <a:lstStyle/>
                    <a:p>
                      <a:pPr algn="ctr"/>
                      <a:r>
                        <a:rPr lang="de-DE" sz="1600" dirty="0"/>
                        <a:t>48 %</a:t>
                      </a:r>
                    </a:p>
                  </a:txBody>
                  <a:tcPr>
                    <a:solidFill>
                      <a:srgbClr val="C8D8DE"/>
                    </a:solidFill>
                  </a:tcPr>
                </a:tc>
                <a:extLst>
                  <a:ext uri="{0D108BD9-81ED-4DB2-BD59-A6C34878D82A}">
                    <a16:rowId xmlns:a16="http://schemas.microsoft.com/office/drawing/2014/main" val="3612016730"/>
                  </a:ext>
                </a:extLst>
              </a:tr>
              <a:tr h="547742">
                <a:tc>
                  <a:txBody>
                    <a:bodyPr/>
                    <a:lstStyle/>
                    <a:p>
                      <a:pPr algn="ctr"/>
                      <a:r>
                        <a:rPr lang="de-DE" sz="1600" dirty="0"/>
                        <a:t>3.</a:t>
                      </a:r>
                    </a:p>
                  </a:txBody>
                  <a:tcPr>
                    <a:solidFill>
                      <a:srgbClr val="74A6B7"/>
                    </a:solidFill>
                  </a:tcPr>
                </a:tc>
                <a:tc>
                  <a:txBody>
                    <a:bodyPr/>
                    <a:lstStyle/>
                    <a:p>
                      <a:r>
                        <a:rPr lang="de-DE" sz="1600" dirty="0"/>
                        <a:t>Nahversorgung + Geschäfte</a:t>
                      </a:r>
                    </a:p>
                  </a:txBody>
                  <a:tcPr>
                    <a:solidFill>
                      <a:srgbClr val="74A6B7"/>
                    </a:solidFill>
                  </a:tcPr>
                </a:tc>
                <a:tc>
                  <a:txBody>
                    <a:bodyPr/>
                    <a:lstStyle/>
                    <a:p>
                      <a:pPr algn="ctr"/>
                      <a:r>
                        <a:rPr lang="de-DE" sz="1600" dirty="0"/>
                        <a:t>25 %</a:t>
                      </a:r>
                    </a:p>
                  </a:txBody>
                  <a:tcPr>
                    <a:solidFill>
                      <a:srgbClr val="74A6B7"/>
                    </a:solidFill>
                  </a:tcPr>
                </a:tc>
                <a:extLst>
                  <a:ext uri="{0D108BD9-81ED-4DB2-BD59-A6C34878D82A}">
                    <a16:rowId xmlns:a16="http://schemas.microsoft.com/office/drawing/2014/main" val="2139377638"/>
                  </a:ext>
                </a:extLst>
              </a:tr>
              <a:tr h="547742">
                <a:tc>
                  <a:txBody>
                    <a:bodyPr/>
                    <a:lstStyle/>
                    <a:p>
                      <a:pPr algn="ctr"/>
                      <a:r>
                        <a:rPr lang="de-DE" sz="1600" dirty="0"/>
                        <a:t>4.</a:t>
                      </a:r>
                    </a:p>
                  </a:txBody>
                  <a:tcPr>
                    <a:solidFill>
                      <a:srgbClr val="C8D8DE"/>
                    </a:solidFill>
                  </a:tcPr>
                </a:tc>
                <a:tc>
                  <a:txBody>
                    <a:bodyPr/>
                    <a:lstStyle/>
                    <a:p>
                      <a:r>
                        <a:rPr lang="de-DE" sz="1600" dirty="0"/>
                        <a:t>Charakter „Ländlichkeit“</a:t>
                      </a:r>
                    </a:p>
                  </a:txBody>
                  <a:tcPr>
                    <a:solidFill>
                      <a:srgbClr val="C8D8DE"/>
                    </a:solidFill>
                  </a:tcPr>
                </a:tc>
                <a:tc>
                  <a:txBody>
                    <a:bodyPr/>
                    <a:lstStyle/>
                    <a:p>
                      <a:pPr algn="ctr"/>
                      <a:r>
                        <a:rPr lang="de-DE" sz="1600" dirty="0"/>
                        <a:t>25 %</a:t>
                      </a:r>
                    </a:p>
                  </a:txBody>
                  <a:tcPr>
                    <a:solidFill>
                      <a:srgbClr val="C8D8DE"/>
                    </a:solidFill>
                  </a:tcPr>
                </a:tc>
                <a:extLst>
                  <a:ext uri="{0D108BD9-81ED-4DB2-BD59-A6C34878D82A}">
                    <a16:rowId xmlns:a16="http://schemas.microsoft.com/office/drawing/2014/main" val="3560188640"/>
                  </a:ext>
                </a:extLst>
              </a:tr>
              <a:tr h="484031">
                <a:tc>
                  <a:txBody>
                    <a:bodyPr/>
                    <a:lstStyle/>
                    <a:p>
                      <a:pPr algn="ctr"/>
                      <a:r>
                        <a:rPr lang="de-DE" sz="1600" dirty="0"/>
                        <a:t>5.</a:t>
                      </a:r>
                    </a:p>
                  </a:txBody>
                  <a:tcPr>
                    <a:solidFill>
                      <a:srgbClr val="74A6B7"/>
                    </a:solidFill>
                  </a:tcPr>
                </a:tc>
                <a:tc>
                  <a:txBody>
                    <a:bodyPr/>
                    <a:lstStyle/>
                    <a:p>
                      <a:r>
                        <a:rPr lang="de-DE" sz="1600" dirty="0"/>
                        <a:t>Sozialer Zusammenhalt</a:t>
                      </a:r>
                    </a:p>
                  </a:txBody>
                  <a:tcPr>
                    <a:solidFill>
                      <a:srgbClr val="74A6B7"/>
                    </a:solidFill>
                  </a:tcPr>
                </a:tc>
                <a:tc>
                  <a:txBody>
                    <a:bodyPr/>
                    <a:lstStyle/>
                    <a:p>
                      <a:pPr algn="ctr"/>
                      <a:r>
                        <a:rPr lang="de-DE" sz="1600" dirty="0"/>
                        <a:t>18 %</a:t>
                      </a:r>
                    </a:p>
                  </a:txBody>
                  <a:tcPr>
                    <a:solidFill>
                      <a:srgbClr val="74A6B7"/>
                    </a:solidFill>
                  </a:tcPr>
                </a:tc>
                <a:extLst>
                  <a:ext uri="{0D108BD9-81ED-4DB2-BD59-A6C34878D82A}">
                    <a16:rowId xmlns:a16="http://schemas.microsoft.com/office/drawing/2014/main" val="399901703"/>
                  </a:ext>
                </a:extLst>
              </a:tr>
            </a:tbl>
          </a:graphicData>
        </a:graphic>
      </p:graphicFrame>
    </p:spTree>
    <p:extLst>
      <p:ext uri="{BB962C8B-B14F-4D97-AF65-F5344CB8AC3E}">
        <p14:creationId xmlns:p14="http://schemas.microsoft.com/office/powerpoint/2010/main" val="400479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a:extLst>
              <a:ext uri="{FF2B5EF4-FFF2-40B4-BE49-F238E27FC236}">
                <a16:creationId xmlns:a16="http://schemas.microsoft.com/office/drawing/2014/main" id="{F07E610F-F140-F82E-4272-245FA96C7A15}"/>
              </a:ext>
            </a:extLst>
          </p:cNvPr>
          <p:cNvGraphicFramePr>
            <a:graphicFrameLocks/>
          </p:cNvGraphicFramePr>
          <p:nvPr>
            <p:extLst>
              <p:ext uri="{D42A27DB-BD31-4B8C-83A1-F6EECF244321}">
                <p14:modId xmlns:p14="http://schemas.microsoft.com/office/powerpoint/2010/main" val="2730621294"/>
              </p:ext>
            </p:extLst>
          </p:nvPr>
        </p:nvGraphicFramePr>
        <p:xfrm>
          <a:off x="388258" y="1862787"/>
          <a:ext cx="7850220" cy="45113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1D9E022-667A-4429-A0A7-197AF0B7FB51}"/>
              </a:ext>
            </a:extLst>
          </p:cNvPr>
          <p:cNvSpPr>
            <a:spLocks noGrp="1"/>
          </p:cNvSpPr>
          <p:nvPr>
            <p:ph type="title"/>
          </p:nvPr>
        </p:nvSpPr>
        <p:spPr/>
        <p:txBody>
          <a:bodyPr>
            <a:normAutofit/>
          </a:bodyPr>
          <a:lstStyle/>
          <a:p>
            <a:r>
              <a:rPr lang="de-DE" dirty="0"/>
              <a:t>Allgemeine Bewertung der Gesamtstadt</a:t>
            </a:r>
            <a:endParaRPr lang="de-DE" sz="2700" dirty="0">
              <a:solidFill>
                <a:srgbClr val="FFFF00"/>
              </a:solidFill>
            </a:endParaRPr>
          </a:p>
        </p:txBody>
      </p:sp>
      <p:sp>
        <p:nvSpPr>
          <p:cNvPr id="9" name="Textfeld 8">
            <a:extLst>
              <a:ext uri="{FF2B5EF4-FFF2-40B4-BE49-F238E27FC236}">
                <a16:creationId xmlns:a16="http://schemas.microsoft.com/office/drawing/2014/main" id="{AA943376-5F37-4B51-AF6F-ECBD5E316A29}"/>
              </a:ext>
            </a:extLst>
          </p:cNvPr>
          <p:cNvSpPr txBox="1"/>
          <p:nvPr/>
        </p:nvSpPr>
        <p:spPr>
          <a:xfrm>
            <a:off x="388257" y="964136"/>
            <a:ext cx="11375118" cy="790858"/>
          </a:xfrm>
          <a:prstGeom prst="rect">
            <a:avLst/>
          </a:prstGeom>
          <a:noFill/>
        </p:spPr>
        <p:txBody>
          <a:bodyPr wrap="square" rtlCol="0">
            <a:spAutoFit/>
          </a:bodyPr>
          <a:lstStyle/>
          <a:p>
            <a:pPr>
              <a:lnSpc>
                <a:spcPct val="150000"/>
              </a:lnSpc>
            </a:pPr>
            <a:r>
              <a:rPr lang="de-DE" b="1" dirty="0"/>
              <a:t>Stärken und Schwächen der Gesamtstadt Springe:</a:t>
            </a:r>
            <a:endParaRPr lang="de-DE" sz="1200" dirty="0">
              <a:sym typeface="Wingdings" panose="05000000000000000000" pitchFamily="2" charset="2"/>
            </a:endParaRPr>
          </a:p>
          <a:p>
            <a:pPr>
              <a:lnSpc>
                <a:spcPct val="150000"/>
              </a:lnSpc>
            </a:pPr>
            <a:r>
              <a:rPr lang="de-DE" sz="1400" dirty="0">
                <a:sym typeface="Wingdings" panose="05000000000000000000" pitchFamily="2" charset="2"/>
              </a:rPr>
              <a:t>„Wenn Sie an die Gesamtstadt Springe denken, welche Stärken &amp; Schwächen fallen Ihnen dazu spontan ein? (max. 3 Nennungen)</a:t>
            </a:r>
          </a:p>
        </p:txBody>
      </p:sp>
      <p:sp>
        <p:nvSpPr>
          <p:cNvPr id="11" name="Textfeld 10">
            <a:extLst>
              <a:ext uri="{FF2B5EF4-FFF2-40B4-BE49-F238E27FC236}">
                <a16:creationId xmlns:a16="http://schemas.microsoft.com/office/drawing/2014/main" id="{D8783C60-C5CB-731C-0EE6-4D296439BF25}"/>
              </a:ext>
            </a:extLst>
          </p:cNvPr>
          <p:cNvSpPr txBox="1"/>
          <p:nvPr/>
        </p:nvSpPr>
        <p:spPr>
          <a:xfrm>
            <a:off x="8321963" y="5353350"/>
            <a:ext cx="3574474" cy="611899"/>
          </a:xfrm>
          <a:prstGeom prst="rect">
            <a:avLst/>
          </a:prstGeom>
          <a:noFill/>
        </p:spPr>
        <p:txBody>
          <a:bodyPr wrap="square" rtlCol="0">
            <a:spAutoFit/>
          </a:bodyPr>
          <a:lstStyle/>
          <a:p>
            <a:pPr>
              <a:lnSpc>
                <a:spcPct val="150000"/>
              </a:lnSpc>
            </a:pPr>
            <a:r>
              <a:rPr lang="de-DE" sz="1200" dirty="0"/>
              <a:t>(Anteil in Prozent aller antwortenden Teilnehmenden, gerundet)</a:t>
            </a:r>
            <a:endParaRPr lang="de-DE" sz="1200" dirty="0">
              <a:sym typeface="Wingdings" panose="05000000000000000000" pitchFamily="2" charset="2"/>
            </a:endParaRPr>
          </a:p>
        </p:txBody>
      </p:sp>
      <p:sp>
        <p:nvSpPr>
          <p:cNvPr id="12" name="Textfeld 11">
            <a:extLst>
              <a:ext uri="{FF2B5EF4-FFF2-40B4-BE49-F238E27FC236}">
                <a16:creationId xmlns:a16="http://schemas.microsoft.com/office/drawing/2014/main" id="{C90F5037-D6A0-CB90-655F-3F3717C8DCFC}"/>
              </a:ext>
            </a:extLst>
          </p:cNvPr>
          <p:cNvSpPr txBox="1"/>
          <p:nvPr/>
        </p:nvSpPr>
        <p:spPr>
          <a:xfrm>
            <a:off x="7645200" y="1871664"/>
            <a:ext cx="591127" cy="246221"/>
          </a:xfrm>
          <a:prstGeom prst="rect">
            <a:avLst/>
          </a:prstGeom>
          <a:noFill/>
        </p:spPr>
        <p:txBody>
          <a:bodyPr wrap="square" rtlCol="0">
            <a:spAutoFit/>
          </a:bodyPr>
          <a:lstStyle/>
          <a:p>
            <a:pPr algn="r"/>
            <a:r>
              <a:rPr lang="de-DE" sz="1000" dirty="0"/>
              <a:t>n=223</a:t>
            </a:r>
          </a:p>
        </p:txBody>
      </p:sp>
      <p:graphicFrame>
        <p:nvGraphicFramePr>
          <p:cNvPr id="5" name="Tabelle 12">
            <a:extLst>
              <a:ext uri="{FF2B5EF4-FFF2-40B4-BE49-F238E27FC236}">
                <a16:creationId xmlns:a16="http://schemas.microsoft.com/office/drawing/2014/main" id="{EECF0518-E7FB-5FF7-B263-079173AE32A1}"/>
              </a:ext>
            </a:extLst>
          </p:cNvPr>
          <p:cNvGraphicFramePr>
            <a:graphicFrameLocks noGrp="1"/>
          </p:cNvGraphicFramePr>
          <p:nvPr>
            <p:extLst>
              <p:ext uri="{D42A27DB-BD31-4B8C-83A1-F6EECF244321}">
                <p14:modId xmlns:p14="http://schemas.microsoft.com/office/powerpoint/2010/main" val="3221410927"/>
              </p:ext>
            </p:extLst>
          </p:nvPr>
        </p:nvGraphicFramePr>
        <p:xfrm>
          <a:off x="8321964" y="1862786"/>
          <a:ext cx="3574473" cy="3433345"/>
        </p:xfrm>
        <a:graphic>
          <a:graphicData uri="http://schemas.openxmlformats.org/drawingml/2006/table">
            <a:tbl>
              <a:tblPr firstRow="1" bandRow="1">
                <a:tableStyleId>{5C22544A-7EE6-4342-B048-85BDC9FD1C3A}</a:tableStyleId>
              </a:tblPr>
              <a:tblGrid>
                <a:gridCol w="415637">
                  <a:extLst>
                    <a:ext uri="{9D8B030D-6E8A-4147-A177-3AD203B41FA5}">
                      <a16:colId xmlns:a16="http://schemas.microsoft.com/office/drawing/2014/main" val="4135759671"/>
                    </a:ext>
                  </a:extLst>
                </a:gridCol>
                <a:gridCol w="2401455">
                  <a:extLst>
                    <a:ext uri="{9D8B030D-6E8A-4147-A177-3AD203B41FA5}">
                      <a16:colId xmlns:a16="http://schemas.microsoft.com/office/drawing/2014/main" val="2237850275"/>
                    </a:ext>
                  </a:extLst>
                </a:gridCol>
                <a:gridCol w="757381">
                  <a:extLst>
                    <a:ext uri="{9D8B030D-6E8A-4147-A177-3AD203B41FA5}">
                      <a16:colId xmlns:a16="http://schemas.microsoft.com/office/drawing/2014/main" val="21667023"/>
                    </a:ext>
                  </a:extLst>
                </a:gridCol>
              </a:tblGrid>
              <a:tr h="484031">
                <a:tc>
                  <a:txBody>
                    <a:bodyPr/>
                    <a:lstStyle/>
                    <a:p>
                      <a:endParaRPr lang="de-DE" dirty="0"/>
                    </a:p>
                  </a:txBody>
                  <a:tcPr>
                    <a:solidFill>
                      <a:srgbClr val="007085"/>
                    </a:solidFill>
                  </a:tcPr>
                </a:tc>
                <a:tc>
                  <a:txBody>
                    <a:bodyPr/>
                    <a:lstStyle/>
                    <a:p>
                      <a:r>
                        <a:rPr lang="de-DE" dirty="0"/>
                        <a:t>Schwächen – TOP 5:</a:t>
                      </a:r>
                    </a:p>
                  </a:txBody>
                  <a:tcPr>
                    <a:solidFill>
                      <a:srgbClr val="007085"/>
                    </a:solidFill>
                  </a:tcPr>
                </a:tc>
                <a:tc>
                  <a:txBody>
                    <a:bodyPr/>
                    <a:lstStyle/>
                    <a:p>
                      <a:pPr algn="ctr"/>
                      <a:r>
                        <a:rPr lang="de-DE" sz="1200" dirty="0"/>
                        <a:t>Prozent (rd.)</a:t>
                      </a:r>
                    </a:p>
                  </a:txBody>
                  <a:tcPr>
                    <a:solidFill>
                      <a:srgbClr val="007085"/>
                    </a:solidFill>
                  </a:tcPr>
                </a:tc>
                <a:extLst>
                  <a:ext uri="{0D108BD9-81ED-4DB2-BD59-A6C34878D82A}">
                    <a16:rowId xmlns:a16="http://schemas.microsoft.com/office/drawing/2014/main" val="1244528272"/>
                  </a:ext>
                </a:extLst>
              </a:tr>
              <a:tr h="547742">
                <a:tc>
                  <a:txBody>
                    <a:bodyPr/>
                    <a:lstStyle/>
                    <a:p>
                      <a:pPr algn="ctr"/>
                      <a:r>
                        <a:rPr lang="de-DE" sz="1600" dirty="0"/>
                        <a:t>1.</a:t>
                      </a:r>
                    </a:p>
                  </a:txBody>
                  <a:tcPr>
                    <a:solidFill>
                      <a:srgbClr val="74A6B7"/>
                    </a:solidFill>
                  </a:tcPr>
                </a:tc>
                <a:tc>
                  <a:txBody>
                    <a:bodyPr/>
                    <a:lstStyle/>
                    <a:p>
                      <a:r>
                        <a:rPr lang="de-DE" sz="1600" dirty="0"/>
                        <a:t>Mobilität (Verkehrsanbindung + Infrastruktur)</a:t>
                      </a:r>
                    </a:p>
                  </a:txBody>
                  <a:tcPr>
                    <a:solidFill>
                      <a:srgbClr val="74A6B7"/>
                    </a:solidFill>
                  </a:tcPr>
                </a:tc>
                <a:tc>
                  <a:txBody>
                    <a:bodyPr/>
                    <a:lstStyle/>
                    <a:p>
                      <a:pPr algn="ctr"/>
                      <a:r>
                        <a:rPr lang="de-DE" sz="1600" dirty="0"/>
                        <a:t>54 %</a:t>
                      </a:r>
                    </a:p>
                  </a:txBody>
                  <a:tcPr>
                    <a:solidFill>
                      <a:srgbClr val="74A6B7"/>
                    </a:solidFill>
                  </a:tcPr>
                </a:tc>
                <a:extLst>
                  <a:ext uri="{0D108BD9-81ED-4DB2-BD59-A6C34878D82A}">
                    <a16:rowId xmlns:a16="http://schemas.microsoft.com/office/drawing/2014/main" val="1716133875"/>
                  </a:ext>
                </a:extLst>
              </a:tr>
              <a:tr h="589423">
                <a:tc>
                  <a:txBody>
                    <a:bodyPr/>
                    <a:lstStyle/>
                    <a:p>
                      <a:pPr algn="ctr"/>
                      <a:r>
                        <a:rPr lang="de-DE" sz="1600" dirty="0"/>
                        <a:t>2.</a:t>
                      </a:r>
                    </a:p>
                  </a:txBody>
                  <a:tcPr>
                    <a:solidFill>
                      <a:srgbClr val="C8D8DE"/>
                    </a:solidFill>
                  </a:tcPr>
                </a:tc>
                <a:tc>
                  <a:txBody>
                    <a:bodyPr/>
                    <a:lstStyle/>
                    <a:p>
                      <a:r>
                        <a:rPr lang="de-DE" sz="1600" dirty="0"/>
                        <a:t>Nahversorgung + Geschäfte</a:t>
                      </a:r>
                    </a:p>
                  </a:txBody>
                  <a:tcPr>
                    <a:solidFill>
                      <a:srgbClr val="C8D8DE"/>
                    </a:solidFill>
                  </a:tcPr>
                </a:tc>
                <a:tc>
                  <a:txBody>
                    <a:bodyPr/>
                    <a:lstStyle/>
                    <a:p>
                      <a:pPr algn="ctr"/>
                      <a:r>
                        <a:rPr lang="de-DE" sz="1600" dirty="0"/>
                        <a:t>38 %</a:t>
                      </a:r>
                    </a:p>
                  </a:txBody>
                  <a:tcPr>
                    <a:solidFill>
                      <a:srgbClr val="C8D8DE"/>
                    </a:solidFill>
                  </a:tcPr>
                </a:tc>
                <a:extLst>
                  <a:ext uri="{0D108BD9-81ED-4DB2-BD59-A6C34878D82A}">
                    <a16:rowId xmlns:a16="http://schemas.microsoft.com/office/drawing/2014/main" val="3612016730"/>
                  </a:ext>
                </a:extLst>
              </a:tr>
              <a:tr h="378691">
                <a:tc>
                  <a:txBody>
                    <a:bodyPr/>
                    <a:lstStyle/>
                    <a:p>
                      <a:pPr algn="ctr"/>
                      <a:r>
                        <a:rPr lang="de-DE" sz="1600" dirty="0"/>
                        <a:t>3.</a:t>
                      </a:r>
                    </a:p>
                  </a:txBody>
                  <a:tcPr>
                    <a:solidFill>
                      <a:srgbClr val="74A6B7"/>
                    </a:solidFill>
                  </a:tcPr>
                </a:tc>
                <a:tc>
                  <a:txBody>
                    <a:bodyPr/>
                    <a:lstStyle/>
                    <a:p>
                      <a:r>
                        <a:rPr lang="de-DE" sz="1600" dirty="0"/>
                        <a:t>Bildungsangebote</a:t>
                      </a:r>
                    </a:p>
                  </a:txBody>
                  <a:tcPr>
                    <a:solidFill>
                      <a:srgbClr val="74A6B7"/>
                    </a:solidFill>
                  </a:tcPr>
                </a:tc>
                <a:tc>
                  <a:txBody>
                    <a:bodyPr/>
                    <a:lstStyle/>
                    <a:p>
                      <a:pPr algn="ctr"/>
                      <a:r>
                        <a:rPr lang="de-DE" sz="1600" dirty="0"/>
                        <a:t>30 %</a:t>
                      </a:r>
                    </a:p>
                  </a:txBody>
                  <a:tcPr>
                    <a:solidFill>
                      <a:srgbClr val="74A6B7"/>
                    </a:solidFill>
                  </a:tcPr>
                </a:tc>
                <a:extLst>
                  <a:ext uri="{0D108BD9-81ED-4DB2-BD59-A6C34878D82A}">
                    <a16:rowId xmlns:a16="http://schemas.microsoft.com/office/drawing/2014/main" val="2139377638"/>
                  </a:ext>
                </a:extLst>
              </a:tr>
              <a:tr h="547742">
                <a:tc>
                  <a:txBody>
                    <a:bodyPr/>
                    <a:lstStyle/>
                    <a:p>
                      <a:pPr algn="ctr"/>
                      <a:r>
                        <a:rPr lang="de-DE" sz="1600" dirty="0"/>
                        <a:t>4.</a:t>
                      </a:r>
                    </a:p>
                  </a:txBody>
                  <a:tcPr>
                    <a:solidFill>
                      <a:srgbClr val="C8D8DE"/>
                    </a:solidFill>
                  </a:tcPr>
                </a:tc>
                <a:tc>
                  <a:txBody>
                    <a:bodyPr/>
                    <a:lstStyle/>
                    <a:p>
                      <a:r>
                        <a:rPr lang="de-DE" sz="1600" dirty="0"/>
                        <a:t>Kultur-/ Freizeitangebote</a:t>
                      </a:r>
                    </a:p>
                  </a:txBody>
                  <a:tcPr>
                    <a:solidFill>
                      <a:srgbClr val="C8D8DE"/>
                    </a:solidFill>
                  </a:tcPr>
                </a:tc>
                <a:tc>
                  <a:txBody>
                    <a:bodyPr/>
                    <a:lstStyle/>
                    <a:p>
                      <a:pPr algn="ctr"/>
                      <a:r>
                        <a:rPr lang="de-DE" sz="1600" dirty="0"/>
                        <a:t>26 %</a:t>
                      </a:r>
                    </a:p>
                  </a:txBody>
                  <a:tcPr>
                    <a:solidFill>
                      <a:srgbClr val="C8D8DE"/>
                    </a:solidFill>
                  </a:tcPr>
                </a:tc>
                <a:extLst>
                  <a:ext uri="{0D108BD9-81ED-4DB2-BD59-A6C34878D82A}">
                    <a16:rowId xmlns:a16="http://schemas.microsoft.com/office/drawing/2014/main" val="3560188640"/>
                  </a:ext>
                </a:extLst>
              </a:tr>
              <a:tr h="484031">
                <a:tc>
                  <a:txBody>
                    <a:bodyPr/>
                    <a:lstStyle/>
                    <a:p>
                      <a:pPr algn="ctr"/>
                      <a:r>
                        <a:rPr lang="de-DE" sz="1600" dirty="0"/>
                        <a:t>5.</a:t>
                      </a:r>
                    </a:p>
                  </a:txBody>
                  <a:tcPr>
                    <a:solidFill>
                      <a:srgbClr val="74A6B7"/>
                    </a:solidFill>
                  </a:tcPr>
                </a:tc>
                <a:tc>
                  <a:txBody>
                    <a:bodyPr/>
                    <a:lstStyle/>
                    <a:p>
                      <a:r>
                        <a:rPr lang="de-DE" sz="1600" dirty="0"/>
                        <a:t>Verhältnis: Gesamtort Springe – Ortsteile </a:t>
                      </a:r>
                    </a:p>
                  </a:txBody>
                  <a:tcPr>
                    <a:solidFill>
                      <a:srgbClr val="74A6B7"/>
                    </a:solidFill>
                  </a:tcPr>
                </a:tc>
                <a:tc>
                  <a:txBody>
                    <a:bodyPr/>
                    <a:lstStyle/>
                    <a:p>
                      <a:pPr algn="ctr"/>
                      <a:r>
                        <a:rPr lang="de-DE" sz="1600" dirty="0"/>
                        <a:t>22 %</a:t>
                      </a:r>
                    </a:p>
                  </a:txBody>
                  <a:tcPr>
                    <a:solidFill>
                      <a:srgbClr val="74A6B7"/>
                    </a:solidFill>
                  </a:tcPr>
                </a:tc>
                <a:extLst>
                  <a:ext uri="{0D108BD9-81ED-4DB2-BD59-A6C34878D82A}">
                    <a16:rowId xmlns:a16="http://schemas.microsoft.com/office/drawing/2014/main" val="399901703"/>
                  </a:ext>
                </a:extLst>
              </a:tr>
            </a:tbl>
          </a:graphicData>
        </a:graphic>
      </p:graphicFrame>
    </p:spTree>
    <p:extLst>
      <p:ext uri="{BB962C8B-B14F-4D97-AF65-F5344CB8AC3E}">
        <p14:creationId xmlns:p14="http://schemas.microsoft.com/office/powerpoint/2010/main" val="3821274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ma">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9b9e168-d91b-418e-91e3-c0008c5c167f" xsi:nil="true"/>
    <lcf76f155ced4ddcb4097134ff3c332f xmlns="e95c47be-a6d0-44d4-b0c5-0562e2d617f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5A5664D08668C2409B40DFD20DF4B84E" ma:contentTypeVersion="14" ma:contentTypeDescription="Ein neues Dokument erstellen." ma:contentTypeScope="" ma:versionID="eb78d5309d792e62e5780cc0bada720e">
  <xsd:schema xmlns:xsd="http://www.w3.org/2001/XMLSchema" xmlns:xs="http://www.w3.org/2001/XMLSchema" xmlns:p="http://schemas.microsoft.com/office/2006/metadata/properties" xmlns:ns2="e95c47be-a6d0-44d4-b0c5-0562e2d617f8" xmlns:ns3="f9b9e168-d91b-418e-91e3-c0008c5c167f" targetNamespace="http://schemas.microsoft.com/office/2006/metadata/properties" ma:root="true" ma:fieldsID="be1efe708de738951d60d74a78b898b0" ns2:_="" ns3:_="">
    <xsd:import namespace="e95c47be-a6d0-44d4-b0c5-0562e2d617f8"/>
    <xsd:import namespace="f9b9e168-d91b-418e-91e3-c0008c5c167f"/>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5c47be-a6d0-44d4-b0c5-0562e2d61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dd45be9f-858a-4b03-b1a2-e5922a659f9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b9e168-d91b-418e-91e3-c0008c5c167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5a5bdced-cef5-415c-b115-3aaa6beb2cfd}" ma:internalName="TaxCatchAll" ma:showField="CatchAllData" ma:web="f9b9e168-d91b-418e-91e3-c0008c5c16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9D27859-A3CB-4D3E-88EC-02F14A74E0F2}">
  <ds:schemaRefs>
    <ds:schemaRef ds:uri="http://schemas.microsoft.com/sharepoint/v3/contenttype/forms"/>
  </ds:schemaRefs>
</ds:datastoreItem>
</file>

<file path=customXml/itemProps2.xml><?xml version="1.0" encoding="utf-8"?>
<ds:datastoreItem xmlns:ds="http://schemas.openxmlformats.org/officeDocument/2006/customXml" ds:itemID="{76EC4904-3D7D-4A62-B013-8C752E52B68B}">
  <ds:schemaRefs>
    <ds:schemaRef ds:uri="http://schemas.microsoft.com/office/2006/documentManagement/types"/>
    <ds:schemaRef ds:uri="http://purl.org/dc/dcmitype/"/>
    <ds:schemaRef ds:uri="e95c47be-a6d0-44d4-b0c5-0562e2d617f8"/>
    <ds:schemaRef ds:uri="http://www.w3.org/XML/1998/namespace"/>
    <ds:schemaRef ds:uri="http://schemas.openxmlformats.org/package/2006/metadata/core-properties"/>
    <ds:schemaRef ds:uri="http://purl.org/dc/terms/"/>
    <ds:schemaRef ds:uri="http://purl.org/dc/elements/1.1/"/>
    <ds:schemaRef ds:uri="http://schemas.microsoft.com/office/infopath/2007/PartnerControls"/>
    <ds:schemaRef ds:uri="f9b9e168-d91b-418e-91e3-c0008c5c167f"/>
    <ds:schemaRef ds:uri="http://schemas.microsoft.com/office/2006/metadata/properties"/>
  </ds:schemaRefs>
</ds:datastoreItem>
</file>

<file path=customXml/itemProps3.xml><?xml version="1.0" encoding="utf-8"?>
<ds:datastoreItem xmlns:ds="http://schemas.openxmlformats.org/officeDocument/2006/customXml" ds:itemID="{6A699270-2CFA-48EB-8131-5CC74930C9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5c47be-a6d0-44d4-b0c5-0562e2d617f8"/>
    <ds:schemaRef ds:uri="f9b9e168-d91b-418e-91e3-c0008c5c16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2931</Words>
  <Application>Microsoft Office PowerPoint</Application>
  <PresentationFormat>Breitbild</PresentationFormat>
  <Paragraphs>616</Paragraphs>
  <Slides>55</Slides>
  <Notes>52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55</vt:i4>
      </vt:variant>
    </vt:vector>
  </HeadingPairs>
  <TitlesOfParts>
    <vt:vector size="60" baseType="lpstr">
      <vt:lpstr>Arial</vt:lpstr>
      <vt:lpstr>Calibri</vt:lpstr>
      <vt:lpstr>Segoe UI</vt:lpstr>
      <vt:lpstr>Wingdings</vt:lpstr>
      <vt:lpstr>Office</vt:lpstr>
      <vt:lpstr>PowerPoint-Präsentation</vt:lpstr>
      <vt:lpstr>Allgemeines</vt:lpstr>
      <vt:lpstr>Inhalt</vt:lpstr>
      <vt:lpstr>Wann? Wie? Wer? Warum?</vt:lpstr>
      <vt:lpstr>Zusammensetzung der Befragungsteilnehmenden</vt:lpstr>
      <vt:lpstr>Zusammensetzung der Befragungsteilnehmenden</vt:lpstr>
      <vt:lpstr>Allgemeine Bewertung der Gesamtstadt</vt:lpstr>
      <vt:lpstr>Allgemeine Bewertung der Gesamtstadt</vt:lpstr>
      <vt:lpstr>Allgemeine Bewertung der Gesamtstadt</vt:lpstr>
      <vt:lpstr>Allgemeine Bewertung der Gesamtstadt</vt:lpstr>
      <vt:lpstr>Allgemeine Bewertung der Gesamtstadt</vt:lpstr>
      <vt:lpstr>Allgemeine Bewertung der Gesamtstadt </vt:lpstr>
      <vt:lpstr>Allgemeine Bewertung der Gesamtstadt </vt:lpstr>
      <vt:lpstr>Allgemeine Bewertung der Gesamtstadt </vt:lpstr>
      <vt:lpstr>Allgemeine Bewertung der Gesamtstadt </vt:lpstr>
      <vt:lpstr>Allgemeine Bewertung der Gesamtstadt</vt:lpstr>
      <vt:lpstr>Allgemeine Bewertung der Gesamtstadt</vt:lpstr>
      <vt:lpstr>Allgemeine Bewertung der Gesamtstadt</vt:lpstr>
      <vt:lpstr>Verkehrsmittelwahl</vt:lpstr>
      <vt:lpstr>Verkehrsmittelwahl</vt:lpstr>
      <vt:lpstr>Maßnahmenvorschläge</vt:lpstr>
      <vt:lpstr>Maßnahmenvorschläge</vt:lpstr>
      <vt:lpstr>Stadtteilbezogene Angaben Alferde</vt:lpstr>
      <vt:lpstr>Stadtteilbezogene Angaben Alferde</vt:lpstr>
      <vt:lpstr>Stadtteilbezogene Angaben Alferde</vt:lpstr>
      <vt:lpstr>Stadtteilbezogene Angaben Altenhagen I</vt:lpstr>
      <vt:lpstr>Stadtteilbezogene Angaben Altenhagen I</vt:lpstr>
      <vt:lpstr>Stadtteilbezogene Angaben Altenhagen I</vt:lpstr>
      <vt:lpstr>Stadtteilbezogene Angaben Alvesrode</vt:lpstr>
      <vt:lpstr>Stadtteilbezogene Angaben Alvesrode</vt:lpstr>
      <vt:lpstr>Stadtteilbezogene Angaben Alvesrode</vt:lpstr>
      <vt:lpstr>Stadtteilbezogene Angaben Boitzum</vt:lpstr>
      <vt:lpstr>Stadtteilbezogene Angaben Boitzum</vt:lpstr>
      <vt:lpstr>Stadtteilbezogene Angaben Boitzum</vt:lpstr>
      <vt:lpstr>Stadtteilbezogene Angaben Gestorf</vt:lpstr>
      <vt:lpstr>Stadtteilbezogene Angaben Gestorf</vt:lpstr>
      <vt:lpstr>Stadtteilbezogene Angaben Gestorf</vt:lpstr>
      <vt:lpstr>Stadtteilbezogene Angaben Holtensen</vt:lpstr>
      <vt:lpstr>Stadtteilbezogene Angaben Holtensen</vt:lpstr>
      <vt:lpstr>Stadtteilbezogene Angaben Holtensen</vt:lpstr>
      <vt:lpstr>Stadtteilbezogene Angaben Lüdersen</vt:lpstr>
      <vt:lpstr>Stadtteilbezogene Angaben Lüdersen</vt:lpstr>
      <vt:lpstr>Stadtteilbezogene Angaben Lüdersen</vt:lpstr>
      <vt:lpstr>Stadtteilbezogene Angaben Mittelrode</vt:lpstr>
      <vt:lpstr>Stadtteilbezogene Angaben Mittelrode</vt:lpstr>
      <vt:lpstr>Stadtteilbezogene Angaben Mittelrode</vt:lpstr>
      <vt:lpstr>Stadtteilbezogene Angaben Stadt Eldagsen</vt:lpstr>
      <vt:lpstr>Stadtteilbezogene Angaben Stadt Eldagsen</vt:lpstr>
      <vt:lpstr>Stadtteilbezogene Angaben Stadt Eldagsen</vt:lpstr>
      <vt:lpstr>Stadtteile im Vergleich</vt:lpstr>
      <vt:lpstr>Stadtteile im Vergleich</vt:lpstr>
      <vt:lpstr>Stadtteile im Vergleich</vt:lpstr>
      <vt:lpstr>Stadtteile im Vergleich</vt:lpstr>
      <vt:lpstr>Kontakt</vt:lpstr>
      <vt:lpstr>Haftungserklärung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Lena Büge</dc:creator>
  <cp:lastModifiedBy>Lena Büge</cp:lastModifiedBy>
  <cp:revision>9</cp:revision>
  <cp:lastPrinted>2021-10-04T11:55:19Z</cp:lastPrinted>
  <dcterms:created xsi:type="dcterms:W3CDTF">2020-09-25T07:33:38Z</dcterms:created>
  <dcterms:modified xsi:type="dcterms:W3CDTF">2022-06-13T13:06:07Z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0x0101005A5664D08668C2409B40DFD20DF4B84E</vt:lpwstr>
  </property>
  <property fmtid="{D5CDD505-2E9C-101B-9397-08002B2CF9AE}" pid="3" name="MediaServiceImageTags">
    <vt:lpwstr/>
  </property>
</Properties>
</file>